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9" r:id="rId2"/>
    <p:sldId id="262" r:id="rId3"/>
    <p:sldId id="267" r:id="rId4"/>
    <p:sldId id="259" r:id="rId5"/>
    <p:sldId id="268" r:id="rId6"/>
    <p:sldId id="266" r:id="rId7"/>
    <p:sldId id="263" r:id="rId8"/>
    <p:sldId id="264" r:id="rId9"/>
    <p:sldId id="272" r:id="rId10"/>
    <p:sldId id="270" r:id="rId11"/>
    <p:sldId id="271" r:id="rId12"/>
    <p:sldId id="256" r:id="rId13"/>
    <p:sldId id="274" r:id="rId14"/>
    <p:sldId id="275" r:id="rId15"/>
    <p:sldId id="273" r:id="rId16"/>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73" autoAdjust="0"/>
    <p:restoredTop sz="94366" autoAdjust="0"/>
  </p:normalViewPr>
  <p:slideViewPr>
    <p:cSldViewPr>
      <p:cViewPr varScale="1">
        <p:scale>
          <a:sx n="116" d="100"/>
          <a:sy n="116" d="100"/>
        </p:scale>
        <p:origin x="208"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3B4021-7239-CF41-BB02-BA2F7FA688F2}" type="datetimeFigureOut">
              <a:rPr lang="da-DK" smtClean="0"/>
              <a:t>02.09.2024</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B37B5E-CB19-EC49-B212-F7999DD9FC5C}" type="slidenum">
              <a:rPr lang="da-DK" smtClean="0"/>
              <a:t>‹nr.›</a:t>
            </a:fld>
            <a:endParaRPr lang="da-DK"/>
          </a:p>
        </p:txBody>
      </p:sp>
    </p:spTree>
    <p:extLst>
      <p:ext uri="{BB962C8B-B14F-4D97-AF65-F5344CB8AC3E}">
        <p14:creationId xmlns:p14="http://schemas.microsoft.com/office/powerpoint/2010/main" val="71822763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1" u="none" strike="noStrike" kern="1200" dirty="0">
                <a:solidFill>
                  <a:schemeClr val="tx1"/>
                </a:solidFill>
                <a:effectLst/>
                <a:latin typeface="+mn-lt"/>
                <a:ea typeface="+mn-ea"/>
                <a:cs typeface="+mn-cs"/>
              </a:rPr>
              <a:t>Kompositionsprincipper </a:t>
            </a:r>
            <a:r>
              <a:rPr lang="da-DK" sz="1200" b="0" i="0" u="none" strike="noStrike" kern="1200" dirty="0">
                <a:solidFill>
                  <a:schemeClr val="tx1"/>
                </a:solidFill>
                <a:effectLst/>
                <a:latin typeface="+mn-lt"/>
                <a:ea typeface="+mn-ea"/>
                <a:cs typeface="+mn-cs"/>
              </a:rPr>
              <a:t>kan forstås som ordensskabende skabeloner, som kunstneren mere eller mindre bevidst bygger sit værk op omkring, og som fungerer som en synlig, delvist synlig eller usynlig ledetråd for øjets vandring rundt i et værk.</a:t>
            </a:r>
            <a:endParaRPr lang="da-DK" dirty="0"/>
          </a:p>
        </p:txBody>
      </p:sp>
      <p:sp>
        <p:nvSpPr>
          <p:cNvPr id="4" name="Pladsholder til slidenummer 3"/>
          <p:cNvSpPr>
            <a:spLocks noGrp="1"/>
          </p:cNvSpPr>
          <p:nvPr>
            <p:ph type="sldNum" sz="quarter" idx="5"/>
          </p:nvPr>
        </p:nvSpPr>
        <p:spPr/>
        <p:txBody>
          <a:bodyPr/>
          <a:lstStyle/>
          <a:p>
            <a:fld id="{55B37B5E-CB19-EC49-B212-F7999DD9FC5C}" type="slidenum">
              <a:rPr lang="da-DK" smtClean="0"/>
              <a:t>1</a:t>
            </a:fld>
            <a:endParaRPr lang="da-DK"/>
          </a:p>
        </p:txBody>
      </p:sp>
    </p:spTree>
    <p:extLst>
      <p:ext uri="{BB962C8B-B14F-4D97-AF65-F5344CB8AC3E}">
        <p14:creationId xmlns:p14="http://schemas.microsoft.com/office/powerpoint/2010/main" val="3234695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a:t>
            </a:r>
            <a:r>
              <a:rPr lang="da-DK" baseline="0" dirty="0"/>
              <a:t> fleste billeder er </a:t>
            </a:r>
            <a:r>
              <a:rPr lang="da-DK" baseline="0" dirty="0" err="1"/>
              <a:t>hierakiske</a:t>
            </a:r>
            <a:r>
              <a:rPr lang="da-DK" baseline="0" dirty="0"/>
              <a:t>: motiv i billedet, motivet træder frem så ikke alle dele af billedet er vigtigt fx baggrunden er ikke direkte med i handlingen af billedet</a:t>
            </a:r>
          </a:p>
          <a:p>
            <a:r>
              <a:rPr lang="da-DK" baseline="0" dirty="0" err="1"/>
              <a:t>Additivt</a:t>
            </a:r>
            <a:r>
              <a:rPr lang="da-DK" baseline="0" dirty="0"/>
              <a:t>: gentagelse, serielt, mønster/abstrakt. Alle billedets dele er lige vigtige for hele billedet. Vi ser alle dele lige meget.</a:t>
            </a:r>
          </a:p>
          <a:p>
            <a:endParaRPr lang="da-DK" dirty="0"/>
          </a:p>
        </p:txBody>
      </p:sp>
      <p:sp>
        <p:nvSpPr>
          <p:cNvPr id="4" name="Pladsholder til diasnummer 3"/>
          <p:cNvSpPr>
            <a:spLocks noGrp="1"/>
          </p:cNvSpPr>
          <p:nvPr>
            <p:ph type="sldNum" sz="quarter" idx="10"/>
          </p:nvPr>
        </p:nvSpPr>
        <p:spPr/>
        <p:txBody>
          <a:bodyPr/>
          <a:lstStyle/>
          <a:p>
            <a:fld id="{55B37B5E-CB19-EC49-B212-F7999DD9FC5C}" type="slidenum">
              <a:rPr lang="da-DK" smtClean="0"/>
              <a:t>4</a:t>
            </a:fld>
            <a:endParaRPr lang="da-DK"/>
          </a:p>
        </p:txBody>
      </p:sp>
    </p:spTree>
    <p:extLst>
      <p:ext uri="{BB962C8B-B14F-4D97-AF65-F5344CB8AC3E}">
        <p14:creationId xmlns:p14="http://schemas.microsoft.com/office/powerpoint/2010/main" val="3201387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Endings</a:t>
            </a:r>
            <a:r>
              <a:rPr lang="da-DK" dirty="0"/>
              <a:t> – studie</a:t>
            </a:r>
            <a:r>
              <a:rPr lang="da-DK" baseline="0" dirty="0"/>
              <a:t> af aske efter kremering af død person. Hvor ender vi henne?</a:t>
            </a:r>
            <a:endParaRPr lang="da-DK" dirty="0"/>
          </a:p>
        </p:txBody>
      </p:sp>
      <p:sp>
        <p:nvSpPr>
          <p:cNvPr id="4" name="Pladsholder til diasnummer 3"/>
          <p:cNvSpPr>
            <a:spLocks noGrp="1"/>
          </p:cNvSpPr>
          <p:nvPr>
            <p:ph type="sldNum" sz="quarter" idx="10"/>
          </p:nvPr>
        </p:nvSpPr>
        <p:spPr/>
        <p:txBody>
          <a:bodyPr/>
          <a:lstStyle/>
          <a:p>
            <a:fld id="{55B37B5E-CB19-EC49-B212-F7999DD9FC5C}" type="slidenum">
              <a:rPr lang="da-DK" smtClean="0"/>
              <a:t>5</a:t>
            </a:fld>
            <a:endParaRPr lang="da-DK"/>
          </a:p>
        </p:txBody>
      </p:sp>
    </p:spTree>
    <p:extLst>
      <p:ext uri="{BB962C8B-B14F-4D97-AF65-F5344CB8AC3E}">
        <p14:creationId xmlns:p14="http://schemas.microsoft.com/office/powerpoint/2010/main" val="3136005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u="none" strike="noStrike" kern="1200" dirty="0">
                <a:solidFill>
                  <a:schemeClr val="tx1"/>
                </a:solidFill>
                <a:effectLst/>
                <a:latin typeface="+mn-lt"/>
                <a:ea typeface="+mn-ea"/>
                <a:cs typeface="+mn-cs"/>
              </a:rPr>
              <a:t>Da det menneskelige øje har en tendens til at færdiggøre fragmentariske (beskårne) former, bruges billedbeskæring ofte til at lade et fragment, for eksempel af et menneske eller et objekt, repræsentere en større helhed og samtidig skabe udfordring for beskueren, der indirekte opfordres til at fuldende formen.</a:t>
            </a:r>
          </a:p>
          <a:p>
            <a:r>
              <a:rPr lang="da-DK" sz="1200" b="0" i="0" u="none" strike="noStrike" kern="1200" dirty="0">
                <a:solidFill>
                  <a:schemeClr val="tx1"/>
                </a:solidFill>
                <a:effectLst/>
                <a:latin typeface="+mn-lt"/>
                <a:ea typeface="+mn-ea"/>
                <a:cs typeface="+mn-cs"/>
              </a:rPr>
              <a:t>Rent formelt hænger billedbeskæring uløseligt sammen med komposition, idet et billedes komposition ændres radikalt med beskæring.</a:t>
            </a:r>
          </a:p>
          <a:p>
            <a:r>
              <a:rPr lang="da-DK" sz="1200" b="0" i="0" u="none" strike="noStrike" kern="1200" dirty="0">
                <a:solidFill>
                  <a:schemeClr val="tx1"/>
                </a:solidFill>
                <a:effectLst/>
                <a:latin typeface="+mn-lt"/>
                <a:ea typeface="+mn-ea"/>
                <a:cs typeface="+mn-cs"/>
              </a:rPr>
              <a:t>Således kan et centreret (statisk) billede gøres mere dynamisk, hvis det beskæres, således at balancen forrykkes og medvirker til at skabe spænding og dramatik.</a:t>
            </a:r>
          </a:p>
          <a:p>
            <a:endParaRPr lang="da-DK" dirty="0"/>
          </a:p>
        </p:txBody>
      </p:sp>
      <p:sp>
        <p:nvSpPr>
          <p:cNvPr id="4" name="Pladsholder til slidenummer 3"/>
          <p:cNvSpPr>
            <a:spLocks noGrp="1"/>
          </p:cNvSpPr>
          <p:nvPr>
            <p:ph type="sldNum" sz="quarter" idx="5"/>
          </p:nvPr>
        </p:nvSpPr>
        <p:spPr/>
        <p:txBody>
          <a:bodyPr/>
          <a:lstStyle/>
          <a:p>
            <a:fld id="{55B37B5E-CB19-EC49-B212-F7999DD9FC5C}" type="slidenum">
              <a:rPr lang="da-DK" smtClean="0"/>
              <a:t>9</a:t>
            </a:fld>
            <a:endParaRPr lang="da-DK"/>
          </a:p>
        </p:txBody>
      </p:sp>
    </p:spTree>
    <p:extLst>
      <p:ext uri="{BB962C8B-B14F-4D97-AF65-F5344CB8AC3E}">
        <p14:creationId xmlns:p14="http://schemas.microsoft.com/office/powerpoint/2010/main" val="3415717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lvl1pPr>
              <a:defRPr>
                <a:solidFill>
                  <a:schemeClr val="accent2"/>
                </a:solidFill>
              </a:defRPr>
            </a:lvl1pPr>
          </a:lstStyle>
          <a:p>
            <a:r>
              <a:rPr lang="da-DK" dirty="0"/>
              <a:t>Klik for at redigere titeltypografi i masteren</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a:t>Klik for at redigere undertiteltypografien i masteren</a:t>
            </a:r>
          </a:p>
        </p:txBody>
      </p:sp>
      <p:sp>
        <p:nvSpPr>
          <p:cNvPr id="4" name="Pladsholder til dato 3"/>
          <p:cNvSpPr>
            <a:spLocks noGrp="1"/>
          </p:cNvSpPr>
          <p:nvPr>
            <p:ph type="dt" sz="half" idx="10"/>
          </p:nvPr>
        </p:nvSpPr>
        <p:spPr/>
        <p:txBody>
          <a:bodyPr/>
          <a:lstStyle/>
          <a:p>
            <a:fld id="{C2952537-E097-4D20-BC8C-1FC17B792609}" type="datetimeFigureOut">
              <a:rPr lang="da-DK" smtClean="0"/>
              <a:pPr/>
              <a:t>02.09.2024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C93DB742-ED13-425E-984D-849912F7B6AD}" type="slidenum">
              <a:rPr lang="da-DK" smtClean="0"/>
              <a:pPr/>
              <a:t>‹nr.›</a:t>
            </a:fld>
            <a:endParaRPr lang="da-D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indhold 2"/>
          <p:cNvSpPr>
            <a:spLocks noGrp="1"/>
          </p:cNvSpPr>
          <p:nvPr>
            <p:ph idx="1"/>
          </p:nvPr>
        </p:nvSpPr>
        <p:spPr/>
        <p:txBody>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C2952537-E097-4D20-BC8C-1FC17B792609}" type="datetimeFigureOut">
              <a:rPr lang="da-DK" smtClean="0"/>
              <a:pPr/>
              <a:t>02.09.2024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C93DB742-ED13-425E-984D-849912F7B6AD}" type="slidenum">
              <a:rPr lang="da-DK" smtClean="0"/>
              <a:pPr/>
              <a:t>‹nr.›</a:t>
            </a:fld>
            <a:endParaRPr lang="da-D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titeltypografi i masteren</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typografi i masteren</a:t>
            </a:r>
          </a:p>
        </p:txBody>
      </p:sp>
      <p:sp>
        <p:nvSpPr>
          <p:cNvPr id="4" name="Pladsholder til dato 3"/>
          <p:cNvSpPr>
            <a:spLocks noGrp="1"/>
          </p:cNvSpPr>
          <p:nvPr>
            <p:ph type="dt" sz="half" idx="10"/>
          </p:nvPr>
        </p:nvSpPr>
        <p:spPr/>
        <p:txBody>
          <a:bodyPr/>
          <a:lstStyle/>
          <a:p>
            <a:fld id="{C2952537-E097-4D20-BC8C-1FC17B792609}" type="datetimeFigureOut">
              <a:rPr lang="da-DK" smtClean="0"/>
              <a:pPr/>
              <a:t>02.09.2024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C93DB742-ED13-425E-984D-849912F7B6AD}" type="slidenum">
              <a:rPr lang="da-DK" smtClean="0"/>
              <a:pPr/>
              <a:t>‹nr.›</a:t>
            </a:fld>
            <a:endParaRPr lang="da-D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C2952537-E097-4D20-BC8C-1FC17B792609}" type="datetimeFigureOut">
              <a:rPr lang="da-DK" smtClean="0"/>
              <a:pPr/>
              <a:t>02.09.2024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C93DB742-ED13-425E-984D-849912F7B6AD}" type="slidenum">
              <a:rPr lang="da-DK" smtClean="0"/>
              <a:pPr/>
              <a:t>‹nr.›</a:t>
            </a:fld>
            <a:endParaRPr lang="da-D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titeltypografi i masteren</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C2952537-E097-4D20-BC8C-1FC17B792609}" type="datetimeFigureOut">
              <a:rPr lang="da-DK" smtClean="0"/>
              <a:pPr/>
              <a:t>02.09.2024</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C93DB742-ED13-425E-984D-849912F7B6AD}" type="slidenum">
              <a:rPr lang="da-DK" smtClean="0"/>
              <a:pPr/>
              <a:t>‹nr.›</a:t>
            </a:fld>
            <a:endParaRPr lang="da-D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dato 2"/>
          <p:cNvSpPr>
            <a:spLocks noGrp="1"/>
          </p:cNvSpPr>
          <p:nvPr>
            <p:ph type="dt" sz="half" idx="10"/>
          </p:nvPr>
        </p:nvSpPr>
        <p:spPr/>
        <p:txBody>
          <a:bodyPr/>
          <a:lstStyle/>
          <a:p>
            <a:fld id="{C2952537-E097-4D20-BC8C-1FC17B792609}" type="datetimeFigureOut">
              <a:rPr lang="da-DK" smtClean="0"/>
              <a:pPr/>
              <a:t>02.09.2024</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C93DB742-ED13-425E-984D-849912F7B6AD}" type="slidenum">
              <a:rPr lang="da-DK" smtClean="0"/>
              <a:pPr/>
              <a:t>‹nr.›</a:t>
            </a:fld>
            <a:endParaRPr lang="da-D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C2952537-E097-4D20-BC8C-1FC17B792609}" type="datetimeFigureOut">
              <a:rPr lang="da-DK" smtClean="0"/>
              <a:pPr/>
              <a:t>02.09.2024</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C93DB742-ED13-425E-984D-849912F7B6AD}" type="slidenum">
              <a:rPr lang="da-DK" smtClean="0"/>
              <a:pPr/>
              <a:t>‹nr.›</a:t>
            </a:fld>
            <a:endParaRPr lang="da-D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titeltypografi i masteren</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typografi i masteren</a:t>
            </a:r>
          </a:p>
        </p:txBody>
      </p:sp>
      <p:sp>
        <p:nvSpPr>
          <p:cNvPr id="5" name="Pladsholder til dato 4"/>
          <p:cNvSpPr>
            <a:spLocks noGrp="1"/>
          </p:cNvSpPr>
          <p:nvPr>
            <p:ph type="dt" sz="half" idx="10"/>
          </p:nvPr>
        </p:nvSpPr>
        <p:spPr/>
        <p:txBody>
          <a:bodyPr/>
          <a:lstStyle/>
          <a:p>
            <a:fld id="{C2952537-E097-4D20-BC8C-1FC17B792609}" type="datetimeFigureOut">
              <a:rPr lang="da-DK" smtClean="0"/>
              <a:pPr/>
              <a:t>02.09.2024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C93DB742-ED13-425E-984D-849912F7B6AD}" type="slidenum">
              <a:rPr lang="da-DK" smtClean="0"/>
              <a:pPr/>
              <a:t>‹nr.›</a:t>
            </a:fld>
            <a:endParaRPr lang="da-D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titeltypografi i masteren</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typografi i masteren</a:t>
            </a:r>
          </a:p>
        </p:txBody>
      </p:sp>
      <p:sp>
        <p:nvSpPr>
          <p:cNvPr id="5" name="Pladsholder til dato 4"/>
          <p:cNvSpPr>
            <a:spLocks noGrp="1"/>
          </p:cNvSpPr>
          <p:nvPr>
            <p:ph type="dt" sz="half" idx="10"/>
          </p:nvPr>
        </p:nvSpPr>
        <p:spPr/>
        <p:txBody>
          <a:bodyPr/>
          <a:lstStyle/>
          <a:p>
            <a:fld id="{C2952537-E097-4D20-BC8C-1FC17B792609}" type="datetimeFigureOut">
              <a:rPr lang="da-DK" smtClean="0"/>
              <a:pPr/>
              <a:t>02.09.2024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C93DB742-ED13-425E-984D-849912F7B6AD}" type="slidenum">
              <a:rPr lang="da-DK" smtClean="0"/>
              <a:pPr/>
              <a:t>‹nr.›</a:t>
            </a:fld>
            <a:endParaRPr lang="da-D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lodret titel 2"/>
          <p:cNvSpPr>
            <a:spLocks noGrp="1"/>
          </p:cNvSpPr>
          <p:nvPr>
            <p:ph type="body" orient="vert" idx="1"/>
          </p:nvPr>
        </p:nvSpPr>
        <p:spPr/>
        <p:txBody>
          <a:bodyPr vert="eaVert"/>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C2952537-E097-4D20-BC8C-1FC17B792609}" type="datetimeFigureOut">
              <a:rPr lang="da-DK" smtClean="0"/>
              <a:pPr/>
              <a:t>02.09.2024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C93DB742-ED13-425E-984D-849912F7B6AD}" type="slidenum">
              <a:rPr lang="da-DK" smtClean="0"/>
              <a:pPr/>
              <a:t>‹nr.›</a:t>
            </a:fld>
            <a:endParaRPr lang="da-D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titeltypografi i masteren</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C2952537-E097-4D20-BC8C-1FC17B792609}" type="datetimeFigureOut">
              <a:rPr lang="da-DK" smtClean="0"/>
              <a:pPr/>
              <a:t>02.09.2024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C93DB742-ED13-425E-984D-849912F7B6AD}" type="slidenum">
              <a:rPr lang="da-DK" smtClean="0"/>
              <a:pPr/>
              <a:t>‹nr.›</a:t>
            </a:fld>
            <a:endParaRPr lang="da-D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dirty="0"/>
              <a:t>Klik for at redigere titeltypografi i masteren</a:t>
            </a:r>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dirty="0"/>
              <a:t>Klik for at redigere typografi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952537-E097-4D20-BC8C-1FC17B792609}" type="datetimeFigureOut">
              <a:rPr lang="da-DK" smtClean="0"/>
              <a:pPr/>
              <a:t>02.09.2024</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3DB742-ED13-425E-984D-849912F7B6AD}" type="slidenum">
              <a:rPr lang="da-DK" smtClean="0"/>
              <a:pPr/>
              <a:t>‹nr.›</a:t>
            </a:fld>
            <a:endParaRPr lang="da-DK"/>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accent3"/>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accent3"/>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3"/>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3"/>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3"/>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3"/>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a:t>Komposition</a:t>
            </a:r>
          </a:p>
        </p:txBody>
      </p:sp>
      <p:sp>
        <p:nvSpPr>
          <p:cNvPr id="3" name="Undertitel 2"/>
          <p:cNvSpPr>
            <a:spLocks noGrp="1"/>
          </p:cNvSpPr>
          <p:nvPr>
            <p:ph type="subTitle" idx="1"/>
          </p:nvPr>
        </p:nvSpPr>
        <p:spPr/>
        <p:txBody>
          <a:bodyPr/>
          <a:lstStyle/>
          <a:p>
            <a:r>
              <a:rPr lang="da-DK" dirty="0"/>
              <a:t>- Visuelle virkemidler</a:t>
            </a:r>
          </a:p>
        </p:txBody>
      </p:sp>
    </p:spTree>
    <p:extLst>
      <p:ext uri="{BB962C8B-B14F-4D97-AF65-F5344CB8AC3E}">
        <p14:creationId xmlns:p14="http://schemas.microsoft.com/office/powerpoint/2010/main" val="3999919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Komposition: </a:t>
            </a:r>
            <a:r>
              <a:rPr lang="da-DK" dirty="0">
                <a:solidFill>
                  <a:srgbClr val="FF0000"/>
                </a:solidFill>
              </a:rPr>
              <a:t>Horisontal, vertikal, diagonal</a:t>
            </a:r>
          </a:p>
        </p:txBody>
      </p:sp>
      <p:pic>
        <p:nvPicPr>
          <p:cNvPr id="3" name="Billede 2"/>
          <p:cNvPicPr>
            <a:picLocks noChangeAspect="1"/>
          </p:cNvPicPr>
          <p:nvPr/>
        </p:nvPicPr>
        <p:blipFill>
          <a:blip r:embed="rId2"/>
          <a:stretch>
            <a:fillRect/>
          </a:stretch>
        </p:blipFill>
        <p:spPr>
          <a:xfrm>
            <a:off x="827584" y="1628800"/>
            <a:ext cx="3365848" cy="2017405"/>
          </a:xfrm>
          <a:prstGeom prst="rect">
            <a:avLst/>
          </a:prstGeom>
        </p:spPr>
      </p:pic>
      <p:sp>
        <p:nvSpPr>
          <p:cNvPr id="4" name="Tekstboks 3"/>
          <p:cNvSpPr txBox="1"/>
          <p:nvPr/>
        </p:nvSpPr>
        <p:spPr>
          <a:xfrm>
            <a:off x="827584" y="3645024"/>
            <a:ext cx="2326741" cy="369332"/>
          </a:xfrm>
          <a:prstGeom prst="rect">
            <a:avLst/>
          </a:prstGeom>
          <a:noFill/>
        </p:spPr>
        <p:txBody>
          <a:bodyPr wrap="none" rtlCol="0">
            <a:spAutoFit/>
          </a:bodyPr>
          <a:lstStyle/>
          <a:p>
            <a:r>
              <a:rPr lang="da-DK" dirty="0">
                <a:solidFill>
                  <a:schemeClr val="accent2"/>
                </a:solidFill>
              </a:rPr>
              <a:t>Horisontalkomposition</a:t>
            </a:r>
          </a:p>
        </p:txBody>
      </p:sp>
      <p:pic>
        <p:nvPicPr>
          <p:cNvPr id="5" name="Picture 2"/>
          <p:cNvPicPr>
            <a:picLocks noChangeAspect="1" noChangeArrowheads="1"/>
          </p:cNvPicPr>
          <p:nvPr/>
        </p:nvPicPr>
        <p:blipFill>
          <a:blip r:embed="rId3" cstate="print">
            <a:grayscl/>
          </a:blip>
          <a:srcRect/>
          <a:stretch>
            <a:fillRect/>
          </a:stretch>
        </p:blipFill>
        <p:spPr bwMode="auto">
          <a:xfrm>
            <a:off x="5724128" y="1628800"/>
            <a:ext cx="2032236" cy="2571768"/>
          </a:xfrm>
          <a:prstGeom prst="rect">
            <a:avLst/>
          </a:prstGeom>
          <a:noFill/>
          <a:ln w="9525">
            <a:noFill/>
            <a:miter lim="800000"/>
            <a:headEnd/>
            <a:tailEnd/>
          </a:ln>
        </p:spPr>
      </p:pic>
      <p:sp>
        <p:nvSpPr>
          <p:cNvPr id="6" name="Tekstboks 3"/>
          <p:cNvSpPr txBox="1"/>
          <p:nvPr/>
        </p:nvSpPr>
        <p:spPr>
          <a:xfrm>
            <a:off x="5683592" y="4221088"/>
            <a:ext cx="2167838" cy="369332"/>
          </a:xfrm>
          <a:prstGeom prst="rect">
            <a:avLst/>
          </a:prstGeom>
          <a:noFill/>
        </p:spPr>
        <p:txBody>
          <a:bodyPr wrap="none" rtlCol="0">
            <a:spAutoFit/>
          </a:bodyPr>
          <a:lstStyle/>
          <a:p>
            <a:r>
              <a:rPr lang="da-DK" dirty="0">
                <a:solidFill>
                  <a:schemeClr val="accent2"/>
                </a:solidFill>
              </a:rPr>
              <a:t>Diagonalkomposition</a:t>
            </a:r>
          </a:p>
        </p:txBody>
      </p:sp>
      <p:pic>
        <p:nvPicPr>
          <p:cNvPr id="7" name="Billede 6"/>
          <p:cNvPicPr>
            <a:picLocks noChangeAspect="1"/>
          </p:cNvPicPr>
          <p:nvPr/>
        </p:nvPicPr>
        <p:blipFill>
          <a:blip r:embed="rId4"/>
          <a:stretch>
            <a:fillRect/>
          </a:stretch>
        </p:blipFill>
        <p:spPr>
          <a:xfrm>
            <a:off x="2987824" y="4221088"/>
            <a:ext cx="2276872" cy="2276872"/>
          </a:xfrm>
          <a:prstGeom prst="rect">
            <a:avLst/>
          </a:prstGeom>
        </p:spPr>
      </p:pic>
      <p:sp>
        <p:nvSpPr>
          <p:cNvPr id="8" name="Tekstboks 3"/>
          <p:cNvSpPr txBox="1"/>
          <p:nvPr/>
        </p:nvSpPr>
        <p:spPr>
          <a:xfrm>
            <a:off x="5292080" y="6165304"/>
            <a:ext cx="2076973" cy="369332"/>
          </a:xfrm>
          <a:prstGeom prst="rect">
            <a:avLst/>
          </a:prstGeom>
          <a:noFill/>
        </p:spPr>
        <p:txBody>
          <a:bodyPr wrap="none" rtlCol="0">
            <a:spAutoFit/>
          </a:bodyPr>
          <a:lstStyle/>
          <a:p>
            <a:r>
              <a:rPr lang="da-DK" dirty="0">
                <a:solidFill>
                  <a:schemeClr val="accent2"/>
                </a:solidFill>
              </a:rPr>
              <a:t>Vertikalkomposition</a:t>
            </a:r>
          </a:p>
        </p:txBody>
      </p:sp>
      <p:cxnSp>
        <p:nvCxnSpPr>
          <p:cNvPr id="10" name="Lige forbindelse 9"/>
          <p:cNvCxnSpPr>
            <a:stCxn id="7" idx="0"/>
            <a:endCxn id="7" idx="2"/>
          </p:cNvCxnSpPr>
          <p:nvPr/>
        </p:nvCxnSpPr>
        <p:spPr>
          <a:xfrm>
            <a:off x="4126260" y="4221088"/>
            <a:ext cx="0" cy="2276872"/>
          </a:xfrm>
          <a:prstGeom prst="line">
            <a:avLst/>
          </a:prstGeom>
          <a:ln>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13" name="Lige forbindelse 12"/>
          <p:cNvCxnSpPr/>
          <p:nvPr/>
        </p:nvCxnSpPr>
        <p:spPr>
          <a:xfrm>
            <a:off x="841096" y="3172446"/>
            <a:ext cx="3312368" cy="0"/>
          </a:xfrm>
          <a:prstGeom prst="line">
            <a:avLst/>
          </a:prstGeom>
          <a:ln>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21" name="Lige forbindelse 20"/>
          <p:cNvCxnSpPr/>
          <p:nvPr/>
        </p:nvCxnSpPr>
        <p:spPr>
          <a:xfrm>
            <a:off x="5724128" y="1628800"/>
            <a:ext cx="2016224" cy="2520280"/>
          </a:xfrm>
          <a:prstGeom prst="line">
            <a:avLst/>
          </a:prstGeom>
          <a:ln>
            <a:solidFill>
              <a:srgbClr val="660066"/>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7200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Komposition: </a:t>
            </a:r>
            <a:r>
              <a:rPr lang="da-DK" dirty="0">
                <a:solidFill>
                  <a:srgbClr val="FF0000"/>
                </a:solidFill>
              </a:rPr>
              <a:t>Det gyldne snit</a:t>
            </a:r>
          </a:p>
        </p:txBody>
      </p:sp>
      <p:pic>
        <p:nvPicPr>
          <p:cNvPr id="4" name="Billede 3"/>
          <p:cNvPicPr>
            <a:picLocks noChangeAspect="1"/>
          </p:cNvPicPr>
          <p:nvPr/>
        </p:nvPicPr>
        <p:blipFill>
          <a:blip r:embed="rId2"/>
          <a:stretch>
            <a:fillRect/>
          </a:stretch>
        </p:blipFill>
        <p:spPr>
          <a:xfrm>
            <a:off x="827584" y="1556792"/>
            <a:ext cx="3778815" cy="3312368"/>
          </a:xfrm>
          <a:prstGeom prst="rect">
            <a:avLst/>
          </a:prstGeom>
        </p:spPr>
      </p:pic>
      <p:sp>
        <p:nvSpPr>
          <p:cNvPr id="5" name="Tekstfelt 4"/>
          <p:cNvSpPr txBox="1"/>
          <p:nvPr/>
        </p:nvSpPr>
        <p:spPr>
          <a:xfrm>
            <a:off x="827584" y="4869160"/>
            <a:ext cx="1623536" cy="369332"/>
          </a:xfrm>
          <a:prstGeom prst="rect">
            <a:avLst/>
          </a:prstGeom>
          <a:noFill/>
        </p:spPr>
        <p:txBody>
          <a:bodyPr wrap="none" rtlCol="0">
            <a:spAutoFit/>
          </a:bodyPr>
          <a:lstStyle/>
          <a:p>
            <a:r>
              <a:rPr lang="da-DK" dirty="0">
                <a:solidFill>
                  <a:srgbClr val="B2B2B2"/>
                </a:solidFill>
              </a:rPr>
              <a:t>Kyle Thompson</a:t>
            </a:r>
          </a:p>
        </p:txBody>
      </p:sp>
      <p:cxnSp>
        <p:nvCxnSpPr>
          <p:cNvPr id="7" name="Lige forbindelse 6"/>
          <p:cNvCxnSpPr>
            <a:endCxn id="4" idx="0"/>
          </p:cNvCxnSpPr>
          <p:nvPr/>
        </p:nvCxnSpPr>
        <p:spPr>
          <a:xfrm flipV="1">
            <a:off x="2699792" y="1556792"/>
            <a:ext cx="17200" cy="3384376"/>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Lige forbindelse 7"/>
          <p:cNvCxnSpPr/>
          <p:nvPr/>
        </p:nvCxnSpPr>
        <p:spPr>
          <a:xfrm flipV="1">
            <a:off x="3635896" y="1556792"/>
            <a:ext cx="17200" cy="3384376"/>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Lige forbindelse 8"/>
          <p:cNvCxnSpPr/>
          <p:nvPr/>
        </p:nvCxnSpPr>
        <p:spPr>
          <a:xfrm flipV="1">
            <a:off x="3158864" y="1556792"/>
            <a:ext cx="17200" cy="338437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Lige forbindelse 9"/>
          <p:cNvCxnSpPr/>
          <p:nvPr/>
        </p:nvCxnSpPr>
        <p:spPr>
          <a:xfrm>
            <a:off x="827584" y="3284984"/>
            <a:ext cx="374441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Lige forbindelse 12"/>
          <p:cNvCxnSpPr/>
          <p:nvPr/>
        </p:nvCxnSpPr>
        <p:spPr>
          <a:xfrm>
            <a:off x="827584" y="4077072"/>
            <a:ext cx="374441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Lige forbindelse 13"/>
          <p:cNvCxnSpPr/>
          <p:nvPr/>
        </p:nvCxnSpPr>
        <p:spPr>
          <a:xfrm>
            <a:off x="845544" y="3658534"/>
            <a:ext cx="374441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pic>
        <p:nvPicPr>
          <p:cNvPr id="15" name="Billede 14"/>
          <p:cNvPicPr>
            <a:picLocks noChangeAspect="1"/>
          </p:cNvPicPr>
          <p:nvPr/>
        </p:nvPicPr>
        <p:blipFill>
          <a:blip r:embed="rId3"/>
          <a:stretch>
            <a:fillRect/>
          </a:stretch>
        </p:blipFill>
        <p:spPr>
          <a:xfrm>
            <a:off x="4932040" y="2636912"/>
            <a:ext cx="3320255" cy="3312368"/>
          </a:xfrm>
          <a:prstGeom prst="rect">
            <a:avLst/>
          </a:prstGeom>
        </p:spPr>
      </p:pic>
      <p:sp>
        <p:nvSpPr>
          <p:cNvPr id="16" name="Tekstfelt 15"/>
          <p:cNvSpPr txBox="1"/>
          <p:nvPr/>
        </p:nvSpPr>
        <p:spPr>
          <a:xfrm>
            <a:off x="4932040" y="2276872"/>
            <a:ext cx="1916585" cy="369332"/>
          </a:xfrm>
          <a:prstGeom prst="rect">
            <a:avLst/>
          </a:prstGeom>
          <a:noFill/>
        </p:spPr>
        <p:txBody>
          <a:bodyPr wrap="none" rtlCol="0">
            <a:spAutoFit/>
          </a:bodyPr>
          <a:lstStyle/>
          <a:p>
            <a:r>
              <a:rPr lang="da-DK" dirty="0">
                <a:solidFill>
                  <a:srgbClr val="B2B2B2"/>
                </a:solidFill>
              </a:rPr>
              <a:t>Trine Søndergaard</a:t>
            </a:r>
          </a:p>
        </p:txBody>
      </p:sp>
      <p:sp>
        <p:nvSpPr>
          <p:cNvPr id="17" name="Højre klammeparentes 16"/>
          <p:cNvSpPr/>
          <p:nvPr/>
        </p:nvSpPr>
        <p:spPr>
          <a:xfrm rot="5400000">
            <a:off x="3743908" y="4473116"/>
            <a:ext cx="288032" cy="1512168"/>
          </a:xfrm>
          <a:prstGeom prst="rightBrace">
            <a:avLst>
              <a:gd name="adj1" fmla="val 8333"/>
              <a:gd name="adj2" fmla="val 509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da-DK"/>
          </a:p>
        </p:txBody>
      </p:sp>
      <p:sp>
        <p:nvSpPr>
          <p:cNvPr id="18" name="Tekstfelt 17"/>
          <p:cNvSpPr txBox="1"/>
          <p:nvPr/>
        </p:nvSpPr>
        <p:spPr>
          <a:xfrm>
            <a:off x="3419872" y="5373216"/>
            <a:ext cx="928459" cy="369332"/>
          </a:xfrm>
          <a:prstGeom prst="rect">
            <a:avLst/>
          </a:prstGeom>
          <a:noFill/>
        </p:spPr>
        <p:txBody>
          <a:bodyPr wrap="none" rtlCol="0">
            <a:spAutoFit/>
          </a:bodyPr>
          <a:lstStyle/>
          <a:p>
            <a:r>
              <a:rPr lang="da-DK" dirty="0">
                <a:solidFill>
                  <a:schemeClr val="accent2"/>
                </a:solidFill>
              </a:rPr>
              <a:t>Ca. 38%</a:t>
            </a:r>
          </a:p>
        </p:txBody>
      </p:sp>
    </p:spTree>
    <p:extLst>
      <p:ext uri="{BB962C8B-B14F-4D97-AF65-F5344CB8AC3E}">
        <p14:creationId xmlns:p14="http://schemas.microsoft.com/office/powerpoint/2010/main" val="976734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7"/>
                                        </p:tgtEl>
                                        <p:attrNameLst>
                                          <p:attrName>style.visibility</p:attrName>
                                        </p:attrNameLst>
                                      </p:cBhvr>
                                      <p:to>
                                        <p:strVal val="hidden"/>
                                      </p:to>
                                    </p:set>
                                  </p:childTnLst>
                                </p:cTn>
                              </p:par>
                              <p:par>
                                <p:cTn id="20" presetID="1" presetClass="exit" presetSubtype="0" fill="hold" nodeType="withEffect">
                                  <p:stCondLst>
                                    <p:cond delay="0"/>
                                  </p:stCondLst>
                                  <p:childTnLst>
                                    <p:set>
                                      <p:cBhvr>
                                        <p:cTn id="21" dur="1" fill="hold">
                                          <p:stCondLst>
                                            <p:cond delay="0"/>
                                          </p:stCondLst>
                                        </p:cTn>
                                        <p:tgtEl>
                                          <p:spTgt spid="8"/>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0"/>
                                  </p:stCondLst>
                                  <p:childTnLst>
                                    <p:set>
                                      <p:cBhvr>
                                        <p:cTn id="37" dur="1" fill="hold">
                                          <p:stCondLst>
                                            <p:cond delay="0"/>
                                          </p:stCondLst>
                                        </p:cTn>
                                        <p:tgtEl>
                                          <p:spTgt spid="10"/>
                                        </p:tgtEl>
                                        <p:attrNameLst>
                                          <p:attrName>style.visibility</p:attrName>
                                        </p:attrNameLst>
                                      </p:cBhvr>
                                      <p:to>
                                        <p:strVal val="hidden"/>
                                      </p:to>
                                    </p:set>
                                  </p:childTnLst>
                                </p:cTn>
                              </p:par>
                              <p:par>
                                <p:cTn id="38" presetID="1" presetClass="exit" presetSubtype="0" fill="hold" nodeType="withEffect">
                                  <p:stCondLst>
                                    <p:cond delay="0"/>
                                  </p:stCondLst>
                                  <p:childTnLst>
                                    <p:set>
                                      <p:cBhvr>
                                        <p:cTn id="39" dur="1" fill="hold">
                                          <p:stCondLst>
                                            <p:cond delay="0"/>
                                          </p:stCondLst>
                                        </p:cTn>
                                        <p:tgtEl>
                                          <p:spTgt spid="13"/>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7"/>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solidFill>
                  <a:schemeClr val="accent2"/>
                </a:solidFill>
              </a:rPr>
              <a:t>Komposition: </a:t>
            </a:r>
            <a:r>
              <a:rPr lang="da-DK" dirty="0">
                <a:solidFill>
                  <a:srgbClr val="FF0000"/>
                </a:solidFill>
              </a:rPr>
              <a:t>Additiv &gt;&lt; </a:t>
            </a:r>
            <a:r>
              <a:rPr lang="da-DK" dirty="0" err="1">
                <a:solidFill>
                  <a:srgbClr val="FF0000"/>
                </a:solidFill>
              </a:rPr>
              <a:t>hierakisk</a:t>
            </a:r>
            <a:endParaRPr lang="da-DK" dirty="0">
              <a:solidFill>
                <a:srgbClr val="FF0000"/>
              </a:solidFill>
            </a:endParaRPr>
          </a:p>
        </p:txBody>
      </p:sp>
      <p:pic>
        <p:nvPicPr>
          <p:cNvPr id="4" name="Billede 3"/>
          <p:cNvPicPr>
            <a:picLocks noChangeAspect="1"/>
          </p:cNvPicPr>
          <p:nvPr/>
        </p:nvPicPr>
        <p:blipFill>
          <a:blip r:embed="rId3"/>
          <a:stretch>
            <a:fillRect/>
          </a:stretch>
        </p:blipFill>
        <p:spPr>
          <a:xfrm>
            <a:off x="899592" y="2132856"/>
            <a:ext cx="3507972" cy="2592288"/>
          </a:xfrm>
          <a:prstGeom prst="rect">
            <a:avLst/>
          </a:prstGeom>
        </p:spPr>
      </p:pic>
      <p:sp>
        <p:nvSpPr>
          <p:cNvPr id="5" name="Tekstfelt 4"/>
          <p:cNvSpPr txBox="1"/>
          <p:nvPr/>
        </p:nvSpPr>
        <p:spPr>
          <a:xfrm>
            <a:off x="899592" y="4653136"/>
            <a:ext cx="1617112" cy="369332"/>
          </a:xfrm>
          <a:prstGeom prst="rect">
            <a:avLst/>
          </a:prstGeom>
          <a:noFill/>
        </p:spPr>
        <p:txBody>
          <a:bodyPr wrap="none" rtlCol="0">
            <a:spAutoFit/>
          </a:bodyPr>
          <a:lstStyle/>
          <a:p>
            <a:r>
              <a:rPr lang="da-DK" dirty="0" err="1">
                <a:solidFill>
                  <a:schemeClr val="accent2"/>
                </a:solidFill>
              </a:rPr>
              <a:t>Şakir</a:t>
            </a:r>
            <a:r>
              <a:rPr lang="da-DK" dirty="0">
                <a:solidFill>
                  <a:schemeClr val="accent2"/>
                </a:solidFill>
              </a:rPr>
              <a:t> </a:t>
            </a:r>
            <a:r>
              <a:rPr lang="da-DK" dirty="0" err="1">
                <a:solidFill>
                  <a:schemeClr val="accent2"/>
                </a:solidFill>
              </a:rPr>
              <a:t>Gökçebağ</a:t>
            </a:r>
            <a:endParaRPr lang="da-DK" dirty="0">
              <a:solidFill>
                <a:schemeClr val="accent2"/>
              </a:solidFill>
            </a:endParaRPr>
          </a:p>
        </p:txBody>
      </p:sp>
      <p:pic>
        <p:nvPicPr>
          <p:cNvPr id="6" name="Billede 5"/>
          <p:cNvPicPr>
            <a:picLocks noChangeAspect="1"/>
          </p:cNvPicPr>
          <p:nvPr/>
        </p:nvPicPr>
        <p:blipFill>
          <a:blip r:embed="rId4"/>
          <a:stretch>
            <a:fillRect/>
          </a:stretch>
        </p:blipFill>
        <p:spPr>
          <a:xfrm>
            <a:off x="4716016" y="1700808"/>
            <a:ext cx="3514017" cy="3429000"/>
          </a:xfrm>
          <a:prstGeom prst="rect">
            <a:avLst/>
          </a:prstGeom>
        </p:spPr>
      </p:pic>
      <p:sp>
        <p:nvSpPr>
          <p:cNvPr id="11" name="Tekstfelt 10"/>
          <p:cNvSpPr txBox="1"/>
          <p:nvPr/>
        </p:nvSpPr>
        <p:spPr>
          <a:xfrm>
            <a:off x="4716016" y="5085184"/>
            <a:ext cx="1623536" cy="369332"/>
          </a:xfrm>
          <a:prstGeom prst="rect">
            <a:avLst/>
          </a:prstGeom>
          <a:noFill/>
        </p:spPr>
        <p:txBody>
          <a:bodyPr wrap="none" rtlCol="0">
            <a:spAutoFit/>
          </a:bodyPr>
          <a:lstStyle/>
          <a:p>
            <a:r>
              <a:rPr lang="da-DK" dirty="0">
                <a:solidFill>
                  <a:srgbClr val="B2B2B2"/>
                </a:solidFill>
              </a:rPr>
              <a:t>Kyle Thompson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solidFill>
                  <a:srgbClr val="FF0000"/>
                </a:solidFill>
              </a:rPr>
              <a:t>Additiv</a:t>
            </a:r>
          </a:p>
        </p:txBody>
      </p:sp>
      <p:pic>
        <p:nvPicPr>
          <p:cNvPr id="3" name="Billede 2"/>
          <p:cNvPicPr>
            <a:picLocks noChangeAspect="1"/>
          </p:cNvPicPr>
          <p:nvPr/>
        </p:nvPicPr>
        <p:blipFill>
          <a:blip r:embed="rId3"/>
          <a:stretch>
            <a:fillRect/>
          </a:stretch>
        </p:blipFill>
        <p:spPr>
          <a:xfrm>
            <a:off x="827584" y="1700808"/>
            <a:ext cx="4250008" cy="3456384"/>
          </a:xfrm>
          <a:prstGeom prst="rect">
            <a:avLst/>
          </a:prstGeom>
        </p:spPr>
      </p:pic>
      <p:sp>
        <p:nvSpPr>
          <p:cNvPr id="4" name="Tekstfelt 3"/>
          <p:cNvSpPr txBox="1"/>
          <p:nvPr/>
        </p:nvSpPr>
        <p:spPr>
          <a:xfrm>
            <a:off x="827584" y="5085184"/>
            <a:ext cx="2903359" cy="338554"/>
          </a:xfrm>
          <a:prstGeom prst="rect">
            <a:avLst/>
          </a:prstGeom>
          <a:noFill/>
        </p:spPr>
        <p:txBody>
          <a:bodyPr wrap="none" rtlCol="0">
            <a:spAutoFit/>
          </a:bodyPr>
          <a:lstStyle/>
          <a:p>
            <a:r>
              <a:rPr lang="da-DK" sz="1600" dirty="0">
                <a:solidFill>
                  <a:srgbClr val="B2B2B2"/>
                </a:solidFill>
              </a:rPr>
              <a:t>Nicolai </a:t>
            </a:r>
            <a:r>
              <a:rPr lang="da-DK" sz="1600" dirty="0" err="1">
                <a:solidFill>
                  <a:srgbClr val="B2B2B2"/>
                </a:solidFill>
              </a:rPr>
              <a:t>Howalt</a:t>
            </a:r>
            <a:r>
              <a:rPr lang="da-DK" sz="1600" dirty="0">
                <a:solidFill>
                  <a:srgbClr val="B2B2B2"/>
                </a:solidFill>
              </a:rPr>
              <a:t>, </a:t>
            </a:r>
            <a:r>
              <a:rPr lang="da-DK" sz="1600" dirty="0" err="1">
                <a:solidFill>
                  <a:srgbClr val="B2B2B2"/>
                </a:solidFill>
              </a:rPr>
              <a:t>Car</a:t>
            </a:r>
            <a:r>
              <a:rPr lang="da-DK" sz="1600" dirty="0">
                <a:solidFill>
                  <a:srgbClr val="B2B2B2"/>
                </a:solidFill>
              </a:rPr>
              <a:t> </a:t>
            </a:r>
            <a:r>
              <a:rPr lang="da-DK" sz="1600" dirty="0" err="1">
                <a:solidFill>
                  <a:srgbClr val="B2B2B2"/>
                </a:solidFill>
              </a:rPr>
              <a:t>crash</a:t>
            </a:r>
            <a:r>
              <a:rPr lang="da-DK" sz="1600" dirty="0">
                <a:solidFill>
                  <a:srgbClr val="B2B2B2"/>
                </a:solidFill>
              </a:rPr>
              <a:t> studies</a:t>
            </a:r>
          </a:p>
        </p:txBody>
      </p:sp>
      <p:pic>
        <p:nvPicPr>
          <p:cNvPr id="5" name="Billede 4"/>
          <p:cNvPicPr>
            <a:picLocks noChangeAspect="1"/>
          </p:cNvPicPr>
          <p:nvPr/>
        </p:nvPicPr>
        <p:blipFill>
          <a:blip r:embed="rId4"/>
          <a:stretch>
            <a:fillRect/>
          </a:stretch>
        </p:blipFill>
        <p:spPr>
          <a:xfrm>
            <a:off x="5508104" y="1700808"/>
            <a:ext cx="2911372" cy="3473216"/>
          </a:xfrm>
          <a:prstGeom prst="rect">
            <a:avLst/>
          </a:prstGeom>
        </p:spPr>
      </p:pic>
      <p:sp>
        <p:nvSpPr>
          <p:cNvPr id="6" name="Tekstfelt 5"/>
          <p:cNvSpPr txBox="1"/>
          <p:nvPr/>
        </p:nvSpPr>
        <p:spPr>
          <a:xfrm>
            <a:off x="5508104" y="5085184"/>
            <a:ext cx="2859677" cy="338554"/>
          </a:xfrm>
          <a:prstGeom prst="rect">
            <a:avLst/>
          </a:prstGeom>
          <a:noFill/>
        </p:spPr>
        <p:txBody>
          <a:bodyPr wrap="none" rtlCol="0">
            <a:spAutoFit/>
          </a:bodyPr>
          <a:lstStyle/>
          <a:p>
            <a:r>
              <a:rPr lang="da-DK" sz="1600" dirty="0">
                <a:solidFill>
                  <a:srgbClr val="B2B2B2"/>
                </a:solidFill>
              </a:rPr>
              <a:t>Nicolai </a:t>
            </a:r>
            <a:r>
              <a:rPr lang="da-DK" sz="1600" dirty="0" err="1">
                <a:solidFill>
                  <a:srgbClr val="B2B2B2"/>
                </a:solidFill>
              </a:rPr>
              <a:t>Howalt</a:t>
            </a:r>
            <a:r>
              <a:rPr lang="da-DK" sz="1600" dirty="0">
                <a:solidFill>
                  <a:srgbClr val="B2B2B2"/>
                </a:solidFill>
              </a:rPr>
              <a:t>, Endings#1, 2011</a:t>
            </a:r>
          </a:p>
        </p:txBody>
      </p:sp>
    </p:spTree>
    <p:extLst>
      <p:ext uri="{BB962C8B-B14F-4D97-AF65-F5344CB8AC3E}">
        <p14:creationId xmlns:p14="http://schemas.microsoft.com/office/powerpoint/2010/main" val="4140821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Komposition: </a:t>
            </a:r>
            <a:r>
              <a:rPr lang="da-DK" dirty="0">
                <a:solidFill>
                  <a:srgbClr val="FF0000"/>
                </a:solidFill>
              </a:rPr>
              <a:t>Balance, ubalance, symmetri</a:t>
            </a:r>
          </a:p>
        </p:txBody>
      </p:sp>
      <p:pic>
        <p:nvPicPr>
          <p:cNvPr id="3" name="Billede 2"/>
          <p:cNvPicPr>
            <a:picLocks noChangeAspect="1"/>
          </p:cNvPicPr>
          <p:nvPr/>
        </p:nvPicPr>
        <p:blipFill>
          <a:blip r:embed="rId2"/>
          <a:stretch>
            <a:fillRect/>
          </a:stretch>
        </p:blipFill>
        <p:spPr>
          <a:xfrm>
            <a:off x="4644008" y="1628800"/>
            <a:ext cx="3708736" cy="2470018"/>
          </a:xfrm>
          <a:prstGeom prst="rect">
            <a:avLst/>
          </a:prstGeom>
          <a:scene3d>
            <a:camera prst="orthographicFront">
              <a:rot lat="0" lon="10800000" rev="0"/>
            </a:camera>
            <a:lightRig rig="threePt" dir="t"/>
          </a:scene3d>
        </p:spPr>
      </p:pic>
      <p:pic>
        <p:nvPicPr>
          <p:cNvPr id="5" name="Billede 4"/>
          <p:cNvPicPr>
            <a:picLocks noChangeAspect="1"/>
          </p:cNvPicPr>
          <p:nvPr/>
        </p:nvPicPr>
        <p:blipFill>
          <a:blip r:embed="rId3"/>
          <a:stretch>
            <a:fillRect/>
          </a:stretch>
        </p:blipFill>
        <p:spPr>
          <a:xfrm>
            <a:off x="755576" y="1628800"/>
            <a:ext cx="3725135" cy="2480940"/>
          </a:xfrm>
          <a:prstGeom prst="rect">
            <a:avLst/>
          </a:prstGeom>
        </p:spPr>
      </p:pic>
      <p:pic>
        <p:nvPicPr>
          <p:cNvPr id="6" name="Picture 4"/>
          <p:cNvPicPr>
            <a:picLocks noChangeAspect="1" noChangeArrowheads="1"/>
          </p:cNvPicPr>
          <p:nvPr/>
        </p:nvPicPr>
        <p:blipFill>
          <a:blip r:embed="rId4" cstate="print">
            <a:grayscl/>
            <a:lum bright="10000"/>
          </a:blip>
          <a:srcRect/>
          <a:stretch>
            <a:fillRect/>
          </a:stretch>
        </p:blipFill>
        <p:spPr bwMode="auto">
          <a:xfrm>
            <a:off x="755576" y="1556792"/>
            <a:ext cx="3744416" cy="4992554"/>
          </a:xfrm>
          <a:prstGeom prst="rect">
            <a:avLst/>
          </a:prstGeom>
          <a:noFill/>
          <a:ln w="9525">
            <a:noFill/>
            <a:miter lim="800000"/>
            <a:headEnd/>
            <a:tailEnd/>
          </a:ln>
        </p:spPr>
      </p:pic>
    </p:spTree>
    <p:extLst>
      <p:ext uri="{BB962C8B-B14F-4D97-AF65-F5344CB8AC3E}">
        <p14:creationId xmlns:p14="http://schemas.microsoft.com/office/powerpoint/2010/main" val="4131204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xit" presetSubtype="0" fill="hold" nodeType="withEffect">
                                  <p:stCondLst>
                                    <p:cond delay="0"/>
                                  </p:stCondLst>
                                  <p:childTnLst>
                                    <p:animEffect transition="out" filter="dissolv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Komposition: </a:t>
            </a:r>
            <a:r>
              <a:rPr lang="da-DK" dirty="0">
                <a:solidFill>
                  <a:srgbClr val="FF0000"/>
                </a:solidFill>
              </a:rPr>
              <a:t>Åben, lukket</a:t>
            </a:r>
          </a:p>
        </p:txBody>
      </p:sp>
      <p:pic>
        <p:nvPicPr>
          <p:cNvPr id="3" name="Billede 2"/>
          <p:cNvPicPr>
            <a:picLocks noChangeAspect="1"/>
          </p:cNvPicPr>
          <p:nvPr/>
        </p:nvPicPr>
        <p:blipFill rotWithShape="1">
          <a:blip r:embed="rId2"/>
          <a:srcRect t="1" r="1610" b="1587"/>
          <a:stretch/>
        </p:blipFill>
        <p:spPr>
          <a:xfrm>
            <a:off x="899592" y="1628800"/>
            <a:ext cx="3613295" cy="3626579"/>
          </a:xfrm>
          <a:prstGeom prst="rect">
            <a:avLst/>
          </a:prstGeom>
        </p:spPr>
      </p:pic>
      <p:sp>
        <p:nvSpPr>
          <p:cNvPr id="4" name="Tekstfelt 3"/>
          <p:cNvSpPr txBox="1"/>
          <p:nvPr/>
        </p:nvSpPr>
        <p:spPr>
          <a:xfrm>
            <a:off x="899592" y="5301208"/>
            <a:ext cx="1916585" cy="369332"/>
          </a:xfrm>
          <a:prstGeom prst="rect">
            <a:avLst/>
          </a:prstGeom>
          <a:noFill/>
        </p:spPr>
        <p:txBody>
          <a:bodyPr wrap="none" rtlCol="0">
            <a:spAutoFit/>
          </a:bodyPr>
          <a:lstStyle/>
          <a:p>
            <a:r>
              <a:rPr lang="da-DK" dirty="0">
                <a:solidFill>
                  <a:srgbClr val="B2B2B2"/>
                </a:solidFill>
              </a:rPr>
              <a:t>Trine Søndergaard</a:t>
            </a:r>
          </a:p>
        </p:txBody>
      </p:sp>
      <p:pic>
        <p:nvPicPr>
          <p:cNvPr id="5" name="Billede 4"/>
          <p:cNvPicPr>
            <a:picLocks noChangeAspect="1"/>
          </p:cNvPicPr>
          <p:nvPr/>
        </p:nvPicPr>
        <p:blipFill>
          <a:blip r:embed="rId3"/>
          <a:stretch>
            <a:fillRect/>
          </a:stretch>
        </p:blipFill>
        <p:spPr>
          <a:xfrm>
            <a:off x="5508104" y="1628800"/>
            <a:ext cx="2632284" cy="4681078"/>
          </a:xfrm>
          <a:prstGeom prst="rect">
            <a:avLst/>
          </a:prstGeom>
        </p:spPr>
      </p:pic>
    </p:spTree>
    <p:extLst>
      <p:ext uri="{BB962C8B-B14F-4D97-AF65-F5344CB8AC3E}">
        <p14:creationId xmlns:p14="http://schemas.microsoft.com/office/powerpoint/2010/main" val="321691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Komposition: </a:t>
            </a:r>
            <a:r>
              <a:rPr lang="da-DK" dirty="0">
                <a:solidFill>
                  <a:srgbClr val="FF0000"/>
                </a:solidFill>
              </a:rPr>
              <a:t>Statisk og dynamisk</a:t>
            </a:r>
          </a:p>
        </p:txBody>
      </p:sp>
      <p:pic>
        <p:nvPicPr>
          <p:cNvPr id="4" name="Billede 3"/>
          <p:cNvPicPr>
            <a:picLocks noChangeAspect="1"/>
          </p:cNvPicPr>
          <p:nvPr/>
        </p:nvPicPr>
        <p:blipFill>
          <a:blip r:embed="rId2"/>
          <a:stretch>
            <a:fillRect/>
          </a:stretch>
        </p:blipFill>
        <p:spPr>
          <a:xfrm>
            <a:off x="1403648" y="4246361"/>
            <a:ext cx="3162146" cy="2107582"/>
          </a:xfrm>
          <a:prstGeom prst="rect">
            <a:avLst/>
          </a:prstGeom>
        </p:spPr>
      </p:pic>
      <p:pic>
        <p:nvPicPr>
          <p:cNvPr id="7" name="Billede 6"/>
          <p:cNvPicPr>
            <a:picLocks noChangeAspect="1"/>
          </p:cNvPicPr>
          <p:nvPr/>
        </p:nvPicPr>
        <p:blipFill rotWithShape="1">
          <a:blip r:embed="rId3"/>
          <a:srcRect t="52598"/>
          <a:stretch/>
        </p:blipFill>
        <p:spPr>
          <a:xfrm>
            <a:off x="5361139" y="4293096"/>
            <a:ext cx="2996385" cy="2060847"/>
          </a:xfrm>
          <a:prstGeom prst="rect">
            <a:avLst/>
          </a:prstGeom>
        </p:spPr>
      </p:pic>
      <p:pic>
        <p:nvPicPr>
          <p:cNvPr id="8" name="Billede 7"/>
          <p:cNvPicPr>
            <a:picLocks noChangeAspect="1"/>
          </p:cNvPicPr>
          <p:nvPr/>
        </p:nvPicPr>
        <p:blipFill>
          <a:blip r:embed="rId4"/>
          <a:stretch>
            <a:fillRect/>
          </a:stretch>
        </p:blipFill>
        <p:spPr>
          <a:xfrm>
            <a:off x="1403648" y="1412776"/>
            <a:ext cx="2448272" cy="2448272"/>
          </a:xfrm>
          <a:prstGeom prst="rect">
            <a:avLst/>
          </a:prstGeom>
        </p:spPr>
      </p:pic>
      <p:sp>
        <p:nvSpPr>
          <p:cNvPr id="9" name="Tekstfelt 8"/>
          <p:cNvSpPr txBox="1"/>
          <p:nvPr/>
        </p:nvSpPr>
        <p:spPr>
          <a:xfrm>
            <a:off x="1403648" y="3789040"/>
            <a:ext cx="1463662" cy="338554"/>
          </a:xfrm>
          <a:prstGeom prst="rect">
            <a:avLst/>
          </a:prstGeom>
          <a:noFill/>
        </p:spPr>
        <p:txBody>
          <a:bodyPr wrap="none" rtlCol="0">
            <a:spAutoFit/>
          </a:bodyPr>
          <a:lstStyle/>
          <a:p>
            <a:r>
              <a:rPr lang="da-DK" sz="1600" dirty="0">
                <a:solidFill>
                  <a:srgbClr val="B2B2B2"/>
                </a:solidFill>
              </a:rPr>
              <a:t>Kyle Thompson</a:t>
            </a:r>
          </a:p>
        </p:txBody>
      </p:sp>
      <p:pic>
        <p:nvPicPr>
          <p:cNvPr id="10" name="Billede 9"/>
          <p:cNvPicPr>
            <a:picLocks noChangeAspect="1"/>
          </p:cNvPicPr>
          <p:nvPr/>
        </p:nvPicPr>
        <p:blipFill>
          <a:blip r:embed="rId5"/>
          <a:stretch>
            <a:fillRect/>
          </a:stretch>
        </p:blipFill>
        <p:spPr>
          <a:xfrm>
            <a:off x="5364088" y="1340769"/>
            <a:ext cx="2993436" cy="2520280"/>
          </a:xfrm>
          <a:prstGeom prst="rect">
            <a:avLst/>
          </a:prstGeom>
        </p:spPr>
      </p:pic>
      <p:sp>
        <p:nvSpPr>
          <p:cNvPr id="11" name="Tekstfelt 10"/>
          <p:cNvSpPr txBox="1"/>
          <p:nvPr/>
        </p:nvSpPr>
        <p:spPr>
          <a:xfrm>
            <a:off x="5364088" y="3789040"/>
            <a:ext cx="1463662" cy="338554"/>
          </a:xfrm>
          <a:prstGeom prst="rect">
            <a:avLst/>
          </a:prstGeom>
          <a:noFill/>
        </p:spPr>
        <p:txBody>
          <a:bodyPr wrap="none" rtlCol="0">
            <a:spAutoFit/>
          </a:bodyPr>
          <a:lstStyle/>
          <a:p>
            <a:r>
              <a:rPr lang="da-DK" sz="1600" dirty="0">
                <a:solidFill>
                  <a:srgbClr val="B2B2B2"/>
                </a:solidFill>
              </a:rPr>
              <a:t>Kyle Thompson</a:t>
            </a:r>
          </a:p>
        </p:txBody>
      </p:sp>
    </p:spTree>
    <p:extLst>
      <p:ext uri="{BB962C8B-B14F-4D97-AF65-F5344CB8AC3E}">
        <p14:creationId xmlns:p14="http://schemas.microsoft.com/office/powerpoint/2010/main" val="1548743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354F54-A62E-764E-88A2-03904B1C76C5}"/>
              </a:ext>
            </a:extLst>
          </p:cNvPr>
          <p:cNvSpPr>
            <a:spLocks noGrp="1"/>
          </p:cNvSpPr>
          <p:nvPr>
            <p:ph type="title"/>
          </p:nvPr>
        </p:nvSpPr>
        <p:spPr/>
        <p:txBody>
          <a:bodyPr/>
          <a:lstStyle/>
          <a:p>
            <a:r>
              <a:rPr lang="da-DK" dirty="0"/>
              <a:t>Komposition: </a:t>
            </a:r>
            <a:r>
              <a:rPr lang="da-DK" dirty="0">
                <a:solidFill>
                  <a:srgbClr val="FF0000"/>
                </a:solidFill>
              </a:rPr>
              <a:t>Beskæring</a:t>
            </a:r>
          </a:p>
        </p:txBody>
      </p:sp>
      <p:pic>
        <p:nvPicPr>
          <p:cNvPr id="1026" name="Picture 2">
            <a:extLst>
              <a:ext uri="{FF2B5EF4-FFF2-40B4-BE49-F238E27FC236}">
                <a16:creationId xmlns:a16="http://schemas.microsoft.com/office/drawing/2014/main" id="{C7CF2F7B-DAFF-3545-99FD-1CE965DF8D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450256"/>
            <a:ext cx="2081557" cy="2781550"/>
          </a:xfrm>
          <a:prstGeom prst="rect">
            <a:avLst/>
          </a:prstGeom>
          <a:noFill/>
          <a:extLst>
            <a:ext uri="{909E8E84-426E-40DD-AFC4-6F175D3DCCD1}">
              <a14:hiddenFill xmlns:a14="http://schemas.microsoft.com/office/drawing/2010/main">
                <a:solidFill>
                  <a:srgbClr val="FFFFFF"/>
                </a:solidFill>
              </a14:hiddenFill>
            </a:ext>
          </a:extLst>
        </p:spPr>
      </p:pic>
      <p:sp>
        <p:nvSpPr>
          <p:cNvPr id="3" name="Tekstfelt 2">
            <a:extLst>
              <a:ext uri="{FF2B5EF4-FFF2-40B4-BE49-F238E27FC236}">
                <a16:creationId xmlns:a16="http://schemas.microsoft.com/office/drawing/2014/main" id="{35DAFCE2-7565-654D-B90F-60481274C438}"/>
              </a:ext>
            </a:extLst>
          </p:cNvPr>
          <p:cNvSpPr txBox="1"/>
          <p:nvPr/>
        </p:nvSpPr>
        <p:spPr>
          <a:xfrm>
            <a:off x="4946310" y="1412776"/>
            <a:ext cx="2289986" cy="553998"/>
          </a:xfrm>
          <a:prstGeom prst="rect">
            <a:avLst/>
          </a:prstGeom>
          <a:noFill/>
        </p:spPr>
        <p:txBody>
          <a:bodyPr wrap="none" rtlCol="0">
            <a:spAutoFit/>
          </a:bodyPr>
          <a:lstStyle/>
          <a:p>
            <a:r>
              <a:rPr lang="da-DK" sz="1400" dirty="0">
                <a:solidFill>
                  <a:srgbClr val="B2B2B2"/>
                </a:solidFill>
              </a:rPr>
              <a:t>Edgar Degas, </a:t>
            </a:r>
          </a:p>
          <a:p>
            <a:r>
              <a:rPr lang="fr-FR" sz="1400" dirty="0">
                <a:solidFill>
                  <a:srgbClr val="B2B2B2"/>
                </a:solidFill>
              </a:rPr>
              <a:t>L'orchestre de l'Opéra, 1870</a:t>
            </a:r>
            <a:r>
              <a:rPr lang="fr-FR" sz="1600" dirty="0">
                <a:solidFill>
                  <a:srgbClr val="B2B2B2"/>
                </a:solidFill>
              </a:rPr>
              <a:t>.</a:t>
            </a:r>
            <a:endParaRPr lang="da-DK" sz="1600" dirty="0">
              <a:solidFill>
                <a:srgbClr val="B2B2B2"/>
              </a:solidFill>
            </a:endParaRPr>
          </a:p>
        </p:txBody>
      </p:sp>
      <p:pic>
        <p:nvPicPr>
          <p:cNvPr id="1030" name="Picture 6">
            <a:extLst>
              <a:ext uri="{FF2B5EF4-FFF2-40B4-BE49-F238E27FC236}">
                <a16:creationId xmlns:a16="http://schemas.microsoft.com/office/drawing/2014/main" id="{1A935768-1610-6B4D-B516-008D00C526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783" y="1438038"/>
            <a:ext cx="2289985" cy="2793768"/>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03F536D6-7FA1-4E48-B7FD-C05A82203026}"/>
              </a:ext>
            </a:extLst>
          </p:cNvPr>
          <p:cNvSpPr txBox="1"/>
          <p:nvPr/>
        </p:nvSpPr>
        <p:spPr>
          <a:xfrm>
            <a:off x="398151" y="4221088"/>
            <a:ext cx="2027222" cy="523220"/>
          </a:xfrm>
          <a:prstGeom prst="rect">
            <a:avLst/>
          </a:prstGeom>
          <a:noFill/>
        </p:spPr>
        <p:txBody>
          <a:bodyPr wrap="none" rtlCol="0">
            <a:spAutoFit/>
          </a:bodyPr>
          <a:lstStyle/>
          <a:p>
            <a:r>
              <a:rPr lang="da-DK" sz="1400" dirty="0">
                <a:solidFill>
                  <a:schemeClr val="bg1">
                    <a:lumMod val="75000"/>
                  </a:schemeClr>
                </a:solidFill>
              </a:rPr>
              <a:t>Uden titel, fotografi 2018</a:t>
            </a:r>
          </a:p>
          <a:p>
            <a:r>
              <a:rPr lang="da-DK" sz="1400" dirty="0">
                <a:solidFill>
                  <a:schemeClr val="bg1">
                    <a:lumMod val="75000"/>
                  </a:schemeClr>
                </a:solidFill>
              </a:rPr>
              <a:t>Foto: Mads Mark-Eriksen</a:t>
            </a:r>
          </a:p>
        </p:txBody>
      </p:sp>
      <p:pic>
        <p:nvPicPr>
          <p:cNvPr id="1032" name="Picture 8" descr="landskabsfotograf">
            <a:extLst>
              <a:ext uri="{FF2B5EF4-FFF2-40B4-BE49-F238E27FC236}">
                <a16:creationId xmlns:a16="http://schemas.microsoft.com/office/drawing/2014/main" id="{7CBDE461-2965-9F45-ACE2-356912F129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93929" y="4175912"/>
            <a:ext cx="3851920" cy="2407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865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58F6135-F195-AF49-A3C7-257B1FE8755F}"/>
              </a:ext>
            </a:extLst>
          </p:cNvPr>
          <p:cNvSpPr>
            <a:spLocks noGrp="1"/>
          </p:cNvSpPr>
          <p:nvPr>
            <p:ph type="title"/>
          </p:nvPr>
        </p:nvSpPr>
        <p:spPr/>
        <p:txBody>
          <a:bodyPr/>
          <a:lstStyle/>
          <a:p>
            <a:r>
              <a:rPr lang="da-DK" dirty="0"/>
              <a:t>Teoretisk øvelse</a:t>
            </a:r>
          </a:p>
        </p:txBody>
      </p:sp>
      <p:sp>
        <p:nvSpPr>
          <p:cNvPr id="4" name="Pladsholder til tekst 3">
            <a:extLst>
              <a:ext uri="{FF2B5EF4-FFF2-40B4-BE49-F238E27FC236}">
                <a16:creationId xmlns:a16="http://schemas.microsoft.com/office/drawing/2014/main" id="{47999488-3AE2-D440-9531-5A577A5C71ED}"/>
              </a:ext>
            </a:extLst>
          </p:cNvPr>
          <p:cNvSpPr>
            <a:spLocks noGrp="1"/>
          </p:cNvSpPr>
          <p:nvPr>
            <p:ph type="body" idx="1"/>
          </p:nvPr>
        </p:nvSpPr>
        <p:spPr/>
        <p:txBody>
          <a:bodyPr/>
          <a:lstStyle/>
          <a:p>
            <a:r>
              <a:rPr lang="da-DK" dirty="0"/>
              <a:t>– komposition i kunstværker</a:t>
            </a:r>
          </a:p>
        </p:txBody>
      </p:sp>
    </p:spTree>
    <p:extLst>
      <p:ext uri="{BB962C8B-B14F-4D97-AF65-F5344CB8AC3E}">
        <p14:creationId xmlns:p14="http://schemas.microsoft.com/office/powerpoint/2010/main" val="867162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F3A3CE-8D6C-E44A-903C-86EF36CF0EA0}"/>
              </a:ext>
            </a:extLst>
          </p:cNvPr>
          <p:cNvSpPr>
            <a:spLocks noGrp="1"/>
          </p:cNvSpPr>
          <p:nvPr>
            <p:ph type="title"/>
          </p:nvPr>
        </p:nvSpPr>
        <p:spPr/>
        <p:txBody>
          <a:bodyPr/>
          <a:lstStyle/>
          <a:p>
            <a:r>
              <a:rPr lang="da-DK" dirty="0"/>
              <a:t>Praktisk øvelse 2</a:t>
            </a:r>
          </a:p>
        </p:txBody>
      </p:sp>
      <p:sp>
        <p:nvSpPr>
          <p:cNvPr id="3" name="Pladsholder til tekst 2">
            <a:extLst>
              <a:ext uri="{FF2B5EF4-FFF2-40B4-BE49-F238E27FC236}">
                <a16:creationId xmlns:a16="http://schemas.microsoft.com/office/drawing/2014/main" id="{1D8284D5-1306-5240-8BDC-3765D015E487}"/>
              </a:ext>
            </a:extLst>
          </p:cNvPr>
          <p:cNvSpPr>
            <a:spLocks noGrp="1"/>
          </p:cNvSpPr>
          <p:nvPr>
            <p:ph type="body" idx="1"/>
          </p:nvPr>
        </p:nvSpPr>
        <p:spPr/>
        <p:txBody>
          <a:bodyPr/>
          <a:lstStyle/>
          <a:p>
            <a:r>
              <a:rPr lang="da-DK" dirty="0"/>
              <a:t>- Fotoøvelse om komposition</a:t>
            </a:r>
          </a:p>
        </p:txBody>
      </p:sp>
    </p:spTree>
    <p:extLst>
      <p:ext uri="{BB962C8B-B14F-4D97-AF65-F5344CB8AC3E}">
        <p14:creationId xmlns:p14="http://schemas.microsoft.com/office/powerpoint/2010/main" val="3141153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14348" y="2571744"/>
            <a:ext cx="7772400" cy="1470025"/>
          </a:xfrm>
        </p:spPr>
        <p:txBody>
          <a:bodyPr>
            <a:normAutofit fontScale="90000"/>
          </a:bodyPr>
          <a:lstStyle/>
          <a:p>
            <a:r>
              <a:rPr lang="da-DK" dirty="0">
                <a:solidFill>
                  <a:srgbClr val="FF0000"/>
                </a:solidFill>
              </a:rPr>
              <a:t>Visualiseringsøvelse</a:t>
            </a:r>
            <a:r>
              <a:rPr lang="da-DK" dirty="0"/>
              <a:t> om formanalysebegreber inden for komposition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9C4261-D3B6-A97E-E9BB-C7ADC59C8698}"/>
              </a:ext>
            </a:extLst>
          </p:cNvPr>
          <p:cNvSpPr>
            <a:spLocks noGrp="1"/>
          </p:cNvSpPr>
          <p:nvPr>
            <p:ph type="title"/>
          </p:nvPr>
        </p:nvSpPr>
        <p:spPr/>
        <p:txBody>
          <a:bodyPr/>
          <a:lstStyle/>
          <a:p>
            <a:r>
              <a:rPr lang="da-DK" dirty="0"/>
              <a:t>Opgaven</a:t>
            </a:r>
          </a:p>
        </p:txBody>
      </p:sp>
      <p:sp>
        <p:nvSpPr>
          <p:cNvPr id="3" name="Pladsholder til indhold 2">
            <a:extLst>
              <a:ext uri="{FF2B5EF4-FFF2-40B4-BE49-F238E27FC236}">
                <a16:creationId xmlns:a16="http://schemas.microsoft.com/office/drawing/2014/main" id="{A746B9F2-FCC3-29B0-3074-CB9121B7BFB9}"/>
              </a:ext>
            </a:extLst>
          </p:cNvPr>
          <p:cNvSpPr>
            <a:spLocks noGrp="1"/>
          </p:cNvSpPr>
          <p:nvPr>
            <p:ph idx="1"/>
          </p:nvPr>
        </p:nvSpPr>
        <p:spPr/>
        <p:txBody>
          <a:bodyPr>
            <a:normAutofit/>
          </a:bodyPr>
          <a:lstStyle/>
          <a:p>
            <a:pPr marL="0" indent="0">
              <a:buNone/>
            </a:pPr>
            <a:r>
              <a:rPr lang="da-DK" sz="4000" dirty="0">
                <a:solidFill>
                  <a:schemeClr val="accent2"/>
                </a:solidFill>
                <a:latin typeface="+mj-lt"/>
                <a:ea typeface="+mj-ea"/>
                <a:cs typeface="+mj-cs"/>
              </a:rPr>
              <a:t>Hvordan kan man bevidst bruge </a:t>
            </a:r>
            <a:r>
              <a:rPr lang="da-DK" sz="4000" dirty="0">
                <a:solidFill>
                  <a:srgbClr val="FF0000"/>
                </a:solidFill>
                <a:latin typeface="+mj-lt"/>
                <a:ea typeface="+mj-ea"/>
                <a:cs typeface="+mj-cs"/>
              </a:rPr>
              <a:t>kompositionsprincipper</a:t>
            </a:r>
            <a:r>
              <a:rPr lang="da-DK" sz="4000" dirty="0">
                <a:solidFill>
                  <a:schemeClr val="accent2"/>
                </a:solidFill>
                <a:latin typeface="+mj-lt"/>
                <a:ea typeface="+mj-ea"/>
                <a:cs typeface="+mj-cs"/>
              </a:rPr>
              <a:t> i </a:t>
            </a:r>
            <a:r>
              <a:rPr lang="da-DK" sz="4000" dirty="0">
                <a:solidFill>
                  <a:srgbClr val="FF0000"/>
                </a:solidFill>
                <a:latin typeface="+mj-lt"/>
                <a:ea typeface="+mj-ea"/>
                <a:cs typeface="+mj-cs"/>
              </a:rPr>
              <a:t>2</a:t>
            </a:r>
            <a:r>
              <a:rPr lang="da-DK" sz="4000" dirty="0">
                <a:solidFill>
                  <a:schemeClr val="accent2"/>
                </a:solidFill>
                <a:latin typeface="+mj-lt"/>
                <a:ea typeface="+mj-ea"/>
                <a:cs typeface="+mj-cs"/>
              </a:rPr>
              <a:t> billeder, der </a:t>
            </a:r>
            <a:r>
              <a:rPr lang="da-DK" sz="4000">
                <a:solidFill>
                  <a:schemeClr val="accent2"/>
                </a:solidFill>
                <a:latin typeface="+mj-lt"/>
                <a:ea typeface="+mj-ea"/>
                <a:cs typeface="+mj-cs"/>
              </a:rPr>
              <a:t>visualiserer et </a:t>
            </a:r>
            <a:r>
              <a:rPr lang="da-DK" sz="4000">
                <a:solidFill>
                  <a:srgbClr val="FF0000"/>
                </a:solidFill>
                <a:latin typeface="+mj-lt"/>
                <a:ea typeface="+mj-ea"/>
                <a:cs typeface="+mj-cs"/>
              </a:rPr>
              <a:t>naturmotiv</a:t>
            </a:r>
            <a:r>
              <a:rPr lang="da-DK" sz="4000" dirty="0">
                <a:solidFill>
                  <a:schemeClr val="accent2"/>
                </a:solidFill>
                <a:latin typeface="+mj-lt"/>
                <a:ea typeface="+mj-ea"/>
                <a:cs typeface="+mj-cs"/>
              </a:rPr>
              <a:t>, men hvor det ene fremstår </a:t>
            </a:r>
            <a:r>
              <a:rPr lang="da-DK" sz="4000" dirty="0">
                <a:solidFill>
                  <a:srgbClr val="FF0000"/>
                </a:solidFill>
                <a:latin typeface="+mj-lt"/>
                <a:ea typeface="+mj-ea"/>
                <a:cs typeface="+mj-cs"/>
              </a:rPr>
              <a:t>åbent og dynamisk </a:t>
            </a:r>
            <a:r>
              <a:rPr lang="da-DK" sz="4000" dirty="0">
                <a:solidFill>
                  <a:schemeClr val="accent2"/>
                </a:solidFill>
                <a:latin typeface="+mj-lt"/>
                <a:ea typeface="+mj-ea"/>
                <a:cs typeface="+mj-cs"/>
              </a:rPr>
              <a:t>og det andet </a:t>
            </a:r>
            <a:r>
              <a:rPr lang="da-DK" sz="4000" dirty="0">
                <a:solidFill>
                  <a:srgbClr val="FF0000"/>
                </a:solidFill>
                <a:latin typeface="+mj-lt"/>
                <a:ea typeface="+mj-ea"/>
                <a:cs typeface="+mj-cs"/>
              </a:rPr>
              <a:t>lukket og statisk</a:t>
            </a:r>
            <a:r>
              <a:rPr lang="da-DK" sz="4000" dirty="0">
                <a:solidFill>
                  <a:schemeClr val="accent2"/>
                </a:solidFill>
                <a:latin typeface="+mj-lt"/>
                <a:ea typeface="+mj-ea"/>
                <a:cs typeface="+mj-cs"/>
              </a:rPr>
              <a:t>? </a:t>
            </a:r>
          </a:p>
        </p:txBody>
      </p:sp>
    </p:spTree>
    <p:extLst>
      <p:ext uri="{BB962C8B-B14F-4D97-AF65-F5344CB8AC3E}">
        <p14:creationId xmlns:p14="http://schemas.microsoft.com/office/powerpoint/2010/main" val="4189252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273DA4-3511-D2B6-1E13-0CF4072357FB}"/>
              </a:ext>
            </a:extLst>
          </p:cNvPr>
          <p:cNvSpPr>
            <a:spLocks noGrp="1"/>
          </p:cNvSpPr>
          <p:nvPr>
            <p:ph type="title"/>
          </p:nvPr>
        </p:nvSpPr>
        <p:spPr/>
        <p:txBody>
          <a:bodyPr/>
          <a:lstStyle/>
          <a:p>
            <a:r>
              <a:rPr lang="da-DK" dirty="0"/>
              <a:t>Inspiration til statiske billeder</a:t>
            </a:r>
          </a:p>
        </p:txBody>
      </p:sp>
      <p:pic>
        <p:nvPicPr>
          <p:cNvPr id="4" name="Billede 3" descr="Rene Magritte Midjourney style | Andrei Kovalev's Midlibrary">
            <a:extLst>
              <a:ext uri="{FF2B5EF4-FFF2-40B4-BE49-F238E27FC236}">
                <a16:creationId xmlns:a16="http://schemas.microsoft.com/office/drawing/2014/main" id="{830E7B64-5785-81D1-6FC3-330977F3689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07919"/>
            <a:ext cx="4378477" cy="2453129"/>
          </a:xfrm>
          <a:prstGeom prst="rect">
            <a:avLst/>
          </a:prstGeom>
          <a:noFill/>
          <a:ln>
            <a:noFill/>
          </a:ln>
        </p:spPr>
      </p:pic>
      <p:sp>
        <p:nvSpPr>
          <p:cNvPr id="5" name="Tekstfelt 4">
            <a:extLst>
              <a:ext uri="{FF2B5EF4-FFF2-40B4-BE49-F238E27FC236}">
                <a16:creationId xmlns:a16="http://schemas.microsoft.com/office/drawing/2014/main" id="{EFFE0D1A-8BE1-5D6F-5D71-E75310107039}"/>
              </a:ext>
            </a:extLst>
          </p:cNvPr>
          <p:cNvSpPr txBox="1"/>
          <p:nvPr/>
        </p:nvSpPr>
        <p:spPr>
          <a:xfrm>
            <a:off x="376552" y="3883913"/>
            <a:ext cx="3017942" cy="307777"/>
          </a:xfrm>
          <a:prstGeom prst="rect">
            <a:avLst/>
          </a:prstGeom>
          <a:noFill/>
        </p:spPr>
        <p:txBody>
          <a:bodyPr wrap="none" rtlCol="0">
            <a:spAutoFit/>
          </a:bodyPr>
          <a:lstStyle/>
          <a:p>
            <a:r>
              <a:rPr lang="da-DK" sz="1400" dirty="0">
                <a:solidFill>
                  <a:schemeClr val="bg1"/>
                </a:solidFill>
              </a:rPr>
              <a:t>AI-genereret billede i stil med Magritte</a:t>
            </a:r>
          </a:p>
        </p:txBody>
      </p:sp>
      <p:pic>
        <p:nvPicPr>
          <p:cNvPr id="2050" name="Picture 2" descr="Boris Draschoff 111">
            <a:extLst>
              <a:ext uri="{FF2B5EF4-FFF2-40B4-BE49-F238E27FC236}">
                <a16:creationId xmlns:a16="http://schemas.microsoft.com/office/drawing/2014/main" id="{9904843C-4043-9A48-8707-AABA8AFB43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3215" y="1407919"/>
            <a:ext cx="3123585" cy="4685377"/>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3516C878-F6B2-D373-6703-E1ABF8178B70}"/>
              </a:ext>
            </a:extLst>
          </p:cNvPr>
          <p:cNvSpPr txBox="1"/>
          <p:nvPr/>
        </p:nvSpPr>
        <p:spPr>
          <a:xfrm>
            <a:off x="5535412" y="6093296"/>
            <a:ext cx="1290161" cy="307777"/>
          </a:xfrm>
          <a:prstGeom prst="rect">
            <a:avLst/>
          </a:prstGeom>
          <a:noFill/>
        </p:spPr>
        <p:txBody>
          <a:bodyPr wrap="none" rtlCol="0">
            <a:spAutoFit/>
          </a:bodyPr>
          <a:lstStyle/>
          <a:p>
            <a:r>
              <a:rPr lang="da-DK" sz="1400" dirty="0">
                <a:solidFill>
                  <a:schemeClr val="bg1"/>
                </a:solidFill>
              </a:rPr>
              <a:t>Boris </a:t>
            </a:r>
            <a:r>
              <a:rPr lang="da-DK" sz="1400" dirty="0" err="1">
                <a:solidFill>
                  <a:schemeClr val="bg1"/>
                </a:solidFill>
              </a:rPr>
              <a:t>Draschoff</a:t>
            </a:r>
            <a:endParaRPr lang="da-DK" sz="1400" dirty="0">
              <a:solidFill>
                <a:schemeClr val="bg1"/>
              </a:solidFill>
            </a:endParaRPr>
          </a:p>
        </p:txBody>
      </p:sp>
      <p:pic>
        <p:nvPicPr>
          <p:cNvPr id="2052" name="Picture 4" descr="Porthmeor Sunset 2 Art Card - Art Cards - Artlantic">
            <a:extLst>
              <a:ext uri="{FF2B5EF4-FFF2-40B4-BE49-F238E27FC236}">
                <a16:creationId xmlns:a16="http://schemas.microsoft.com/office/drawing/2014/main" id="{2277DFA4-A238-D196-460D-57C1CD53F01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50" t="12201" r="2750" b="12201"/>
          <a:stretch/>
        </p:blipFill>
        <p:spPr bwMode="auto">
          <a:xfrm>
            <a:off x="2126690" y="4302233"/>
            <a:ext cx="2647323" cy="2117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365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C78E81-72A7-61AF-692F-11CEF859C9BE}"/>
              </a:ext>
            </a:extLst>
          </p:cNvPr>
          <p:cNvSpPr>
            <a:spLocks noGrp="1"/>
          </p:cNvSpPr>
          <p:nvPr>
            <p:ph type="title"/>
          </p:nvPr>
        </p:nvSpPr>
        <p:spPr/>
        <p:txBody>
          <a:bodyPr/>
          <a:lstStyle/>
          <a:p>
            <a:r>
              <a:rPr lang="da-DK" dirty="0"/>
              <a:t>Inspiration til dynamiske billeder</a:t>
            </a:r>
          </a:p>
        </p:txBody>
      </p:sp>
      <p:pic>
        <p:nvPicPr>
          <p:cNvPr id="7" name="Billede 6" descr="Et billede, der indeholder Kunstmaleri, kunst, Akrylmaling, tegning&#10;&#10;Automatisk genereret beskrivelse">
            <a:extLst>
              <a:ext uri="{FF2B5EF4-FFF2-40B4-BE49-F238E27FC236}">
                <a16:creationId xmlns:a16="http://schemas.microsoft.com/office/drawing/2014/main" id="{36D09F8A-F455-6419-89FC-C80A003261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3435" y="1334307"/>
            <a:ext cx="3147622" cy="4745159"/>
          </a:xfrm>
          <a:prstGeom prst="rect">
            <a:avLst/>
          </a:prstGeom>
        </p:spPr>
      </p:pic>
      <p:sp>
        <p:nvSpPr>
          <p:cNvPr id="8" name="Tekstfelt 7">
            <a:extLst>
              <a:ext uri="{FF2B5EF4-FFF2-40B4-BE49-F238E27FC236}">
                <a16:creationId xmlns:a16="http://schemas.microsoft.com/office/drawing/2014/main" id="{9C724433-F15B-0F09-BE01-1FCA6CA89A3B}"/>
              </a:ext>
            </a:extLst>
          </p:cNvPr>
          <p:cNvSpPr txBox="1"/>
          <p:nvPr/>
        </p:nvSpPr>
        <p:spPr>
          <a:xfrm>
            <a:off x="583302" y="6079466"/>
            <a:ext cx="2653290" cy="307777"/>
          </a:xfrm>
          <a:prstGeom prst="rect">
            <a:avLst/>
          </a:prstGeom>
          <a:noFill/>
        </p:spPr>
        <p:txBody>
          <a:bodyPr wrap="none" rtlCol="0">
            <a:spAutoFit/>
          </a:bodyPr>
          <a:lstStyle/>
          <a:p>
            <a:r>
              <a:rPr lang="da-DK" sz="1400" dirty="0">
                <a:solidFill>
                  <a:schemeClr val="bg1"/>
                </a:solidFill>
              </a:rPr>
              <a:t>Franz Marc, </a:t>
            </a:r>
            <a:r>
              <a:rPr lang="da-DK" sz="1400" dirty="0" err="1">
                <a:solidFill>
                  <a:schemeClr val="bg1"/>
                </a:solidFill>
              </a:rPr>
              <a:t>Playing</a:t>
            </a:r>
            <a:r>
              <a:rPr lang="da-DK" sz="1400" dirty="0">
                <a:solidFill>
                  <a:schemeClr val="bg1"/>
                </a:solidFill>
              </a:rPr>
              <a:t> </a:t>
            </a:r>
            <a:r>
              <a:rPr lang="da-DK" sz="1400" dirty="0" err="1">
                <a:solidFill>
                  <a:schemeClr val="bg1"/>
                </a:solidFill>
              </a:rPr>
              <a:t>Wiesels</a:t>
            </a:r>
            <a:r>
              <a:rPr lang="da-DK" sz="1400" dirty="0">
                <a:solidFill>
                  <a:schemeClr val="bg1"/>
                </a:solidFill>
              </a:rPr>
              <a:t>, 1911</a:t>
            </a:r>
          </a:p>
        </p:txBody>
      </p:sp>
      <p:pic>
        <p:nvPicPr>
          <p:cNvPr id="1030" name="Picture 6" descr="Stjerneklar nat">
            <a:extLst>
              <a:ext uri="{FF2B5EF4-FFF2-40B4-BE49-F238E27FC236}">
                <a16:creationId xmlns:a16="http://schemas.microsoft.com/office/drawing/2014/main" id="{45E44CB7-CB8A-1B84-8D6C-CC3BC26FE4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944" y="1334307"/>
            <a:ext cx="3147622" cy="2493167"/>
          </a:xfrm>
          <a:prstGeom prst="rect">
            <a:avLst/>
          </a:prstGeom>
          <a:noFill/>
          <a:extLst>
            <a:ext uri="{909E8E84-426E-40DD-AFC4-6F175D3DCCD1}">
              <a14:hiddenFill xmlns:a14="http://schemas.microsoft.com/office/drawing/2010/main">
                <a:solidFill>
                  <a:srgbClr val="FFFFFF"/>
                </a:solidFill>
              </a14:hiddenFill>
            </a:ext>
          </a:extLst>
        </p:spPr>
      </p:pic>
      <p:sp>
        <p:nvSpPr>
          <p:cNvPr id="9" name="Tekstfelt 8">
            <a:extLst>
              <a:ext uri="{FF2B5EF4-FFF2-40B4-BE49-F238E27FC236}">
                <a16:creationId xmlns:a16="http://schemas.microsoft.com/office/drawing/2014/main" id="{6298D9DA-4F2E-8E9C-309A-A4996F0DDD42}"/>
              </a:ext>
            </a:extLst>
          </p:cNvPr>
          <p:cNvSpPr txBox="1"/>
          <p:nvPr/>
        </p:nvSpPr>
        <p:spPr>
          <a:xfrm>
            <a:off x="5402944" y="3814513"/>
            <a:ext cx="2934586" cy="369332"/>
          </a:xfrm>
          <a:prstGeom prst="rect">
            <a:avLst/>
          </a:prstGeom>
          <a:noFill/>
        </p:spPr>
        <p:txBody>
          <a:bodyPr wrap="none" rtlCol="0">
            <a:spAutoFit/>
          </a:bodyPr>
          <a:lstStyle/>
          <a:p>
            <a:r>
              <a:rPr lang="da-DK" sz="1400" dirty="0">
                <a:solidFill>
                  <a:schemeClr val="bg1"/>
                </a:solidFill>
              </a:rPr>
              <a:t>Vincent van Gogh, </a:t>
            </a:r>
            <a:r>
              <a:rPr lang="da-DK" sz="1400" dirty="0" err="1">
                <a:solidFill>
                  <a:schemeClr val="bg1"/>
                </a:solidFill>
              </a:rPr>
              <a:t>Starry</a:t>
            </a:r>
            <a:r>
              <a:rPr lang="da-DK" sz="1400" dirty="0">
                <a:solidFill>
                  <a:schemeClr val="bg1"/>
                </a:solidFill>
              </a:rPr>
              <a:t> Night, 1889</a:t>
            </a:r>
            <a:r>
              <a:rPr lang="da-DK" dirty="0">
                <a:solidFill>
                  <a:schemeClr val="bg1"/>
                </a:solidFill>
              </a:rPr>
              <a:t>.</a:t>
            </a:r>
          </a:p>
        </p:txBody>
      </p:sp>
      <p:pic>
        <p:nvPicPr>
          <p:cNvPr id="1032" name="Picture 8" descr="Pin page">
            <a:extLst>
              <a:ext uri="{FF2B5EF4-FFF2-40B4-BE49-F238E27FC236}">
                <a16:creationId xmlns:a16="http://schemas.microsoft.com/office/drawing/2014/main" id="{0B023723-0595-5F9D-A965-450BDD54F6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8624" y="4869594"/>
            <a:ext cx="1981941" cy="124593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outhwest Mesa Abstract Cubism New Mex Contemporary oil painting landscape  Art | eBay">
            <a:extLst>
              <a:ext uri="{FF2B5EF4-FFF2-40B4-BE49-F238E27FC236}">
                <a16:creationId xmlns:a16="http://schemas.microsoft.com/office/drawing/2014/main" id="{DB01D496-211E-71E3-1CEF-4509399091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28140" y="4259897"/>
            <a:ext cx="2253401" cy="1819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0255732"/>
      </p:ext>
    </p:extLst>
  </p:cSld>
  <p:clrMapOvr>
    <a:masterClrMapping/>
  </p:clrMapOvr>
</p:sld>
</file>

<file path=ppt/theme/theme1.xml><?xml version="1.0" encoding="utf-8"?>
<a:theme xmlns:a="http://schemas.openxmlformats.org/drawingml/2006/main" name="Kontortema">
  <a:themeElements>
    <a:clrScheme name="Gråtoneskal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2289</TotalTime>
  <Words>394</Words>
  <Application>Microsoft Macintosh PowerPoint</Application>
  <PresentationFormat>Skærmshow (4:3)</PresentationFormat>
  <Paragraphs>51</Paragraphs>
  <Slides>15</Slides>
  <Notes>4</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15</vt:i4>
      </vt:variant>
    </vt:vector>
  </HeadingPairs>
  <TitlesOfParts>
    <vt:vector size="18" baseType="lpstr">
      <vt:lpstr>Arial</vt:lpstr>
      <vt:lpstr>Calibri</vt:lpstr>
      <vt:lpstr>Kontortema</vt:lpstr>
      <vt:lpstr>Komposition</vt:lpstr>
      <vt:lpstr>Komposition: Horisontal, vertikal, diagonal</vt:lpstr>
      <vt:lpstr>Komposition: Det gyldne snit</vt:lpstr>
      <vt:lpstr>Komposition: Additiv &gt;&lt; hierakisk</vt:lpstr>
      <vt:lpstr>Additiv</vt:lpstr>
      <vt:lpstr>Komposition: Balance, ubalance, symmetri</vt:lpstr>
      <vt:lpstr>Komposition: Åben, lukket</vt:lpstr>
      <vt:lpstr>Komposition: Statisk og dynamisk</vt:lpstr>
      <vt:lpstr>Komposition: Beskæring</vt:lpstr>
      <vt:lpstr>Teoretisk øvelse</vt:lpstr>
      <vt:lpstr>Praktisk øvelse 2</vt:lpstr>
      <vt:lpstr>Visualiseringsøvelse om formanalysebegreber inden for komposition</vt:lpstr>
      <vt:lpstr>Opgaven</vt:lpstr>
      <vt:lpstr>Inspiration til statiske billeder</vt:lpstr>
      <vt:lpstr>Inspiration til dynamiske billeder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Komposition</dc:title>
  <dc:creator>Maja Hagelkvist Bloch</dc:creator>
  <cp:lastModifiedBy>Maja Hagelkvist Bloch</cp:lastModifiedBy>
  <cp:revision>12</cp:revision>
  <dcterms:created xsi:type="dcterms:W3CDTF">2020-08-11T19:39:32Z</dcterms:created>
  <dcterms:modified xsi:type="dcterms:W3CDTF">2024-09-02T18:39:28Z</dcterms:modified>
</cp:coreProperties>
</file>