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9" r:id="rId3"/>
    <p:sldId id="257" r:id="rId4"/>
    <p:sldId id="258" r:id="rId5"/>
    <p:sldId id="260" r:id="rId6"/>
    <p:sldId id="261" r:id="rId7"/>
    <p:sldId id="262" r:id="rId8"/>
    <p:sldId id="263" r:id="rId9"/>
    <p:sldId id="264" r:id="rId10"/>
    <p:sldId id="265"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643"/>
  </p:normalViewPr>
  <p:slideViewPr>
    <p:cSldViewPr snapToGrid="0">
      <p:cViewPr varScale="1">
        <p:scale>
          <a:sx n="88" d="100"/>
          <a:sy n="88" d="100"/>
        </p:scale>
        <p:origin x="176" y="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DD7277-7592-4CAD-B7AA-06E507D8561B}" type="doc">
      <dgm:prSet loTypeId="urn:microsoft.com/office/officeart/2005/8/layout/hierarchy1" loCatId="hierarchy" qsTypeId="urn:microsoft.com/office/officeart/2005/8/quickstyle/simple5" qsCatId="simple" csTypeId="urn:microsoft.com/office/officeart/2005/8/colors/accent3_2" csCatId="accent3" phldr="1"/>
      <dgm:spPr/>
      <dgm:t>
        <a:bodyPr/>
        <a:lstStyle/>
        <a:p>
          <a:endParaRPr lang="en-US"/>
        </a:p>
      </dgm:t>
    </dgm:pt>
    <dgm:pt modelId="{A3E0DEA8-C4BB-4CF7-ABF8-E87EBE28C06D}">
      <dgm:prSet/>
      <dgm:spPr/>
      <dgm:t>
        <a:bodyPr/>
        <a:lstStyle/>
        <a:p>
          <a:pPr>
            <a:lnSpc>
              <a:spcPct val="100000"/>
            </a:lnSpc>
          </a:pPr>
          <a:r>
            <a:rPr lang="en-US" b="1" i="0"/>
            <a:t>2 minutes in pairs: Speculate. </a:t>
          </a:r>
          <a:r>
            <a:rPr lang="en-US" b="0" i="0"/>
            <a:t>What do you think will be the plot of a ballad called "The Knoxville Girl”? </a:t>
          </a:r>
          <a:endParaRPr lang="en-US"/>
        </a:p>
      </dgm:t>
    </dgm:pt>
    <dgm:pt modelId="{5886CBE9-8F94-4D5E-8440-73BAD0747523}" type="parTrans" cxnId="{E48AFE86-FD57-45A2-8702-BC5939C94234}">
      <dgm:prSet/>
      <dgm:spPr/>
      <dgm:t>
        <a:bodyPr/>
        <a:lstStyle/>
        <a:p>
          <a:endParaRPr lang="en-US"/>
        </a:p>
      </dgm:t>
    </dgm:pt>
    <dgm:pt modelId="{866FD3EA-A91E-4849-BABB-5C95ABA186EB}" type="sibTrans" cxnId="{E48AFE86-FD57-45A2-8702-BC5939C94234}">
      <dgm:prSet/>
      <dgm:spPr/>
      <dgm:t>
        <a:bodyPr/>
        <a:lstStyle/>
        <a:p>
          <a:endParaRPr lang="en-US"/>
        </a:p>
      </dgm:t>
    </dgm:pt>
    <dgm:pt modelId="{FD64032D-01A5-4406-BA12-9347DD30C987}">
      <dgm:prSet/>
      <dgm:spPr/>
      <dgm:t>
        <a:bodyPr/>
        <a:lstStyle/>
        <a:p>
          <a:pPr>
            <a:lnSpc>
              <a:spcPct val="100000"/>
            </a:lnSpc>
          </a:pPr>
          <a:r>
            <a:rPr lang="en-US" b="1" i="0" dirty="0"/>
            <a:t>3 minutes in pairs: Research. </a:t>
          </a:r>
          <a:r>
            <a:rPr lang="en-US" b="0" i="0" dirty="0"/>
            <a:t>Knoxville, Tennessee, is part of Appalachia, but where is that, and what are some of the things which the region is known for? </a:t>
          </a:r>
          <a:endParaRPr lang="en-US" dirty="0"/>
        </a:p>
      </dgm:t>
    </dgm:pt>
    <dgm:pt modelId="{0D72CDD9-F5CD-4F5D-BEED-9B90AF37D8B0}" type="parTrans" cxnId="{DEE10792-D9E6-4C14-A684-5EA818F66E8F}">
      <dgm:prSet/>
      <dgm:spPr/>
      <dgm:t>
        <a:bodyPr/>
        <a:lstStyle/>
        <a:p>
          <a:endParaRPr lang="en-US"/>
        </a:p>
      </dgm:t>
    </dgm:pt>
    <dgm:pt modelId="{BBBD2C31-CCD4-4681-9DD5-DD52F33469CB}" type="sibTrans" cxnId="{DEE10792-D9E6-4C14-A684-5EA818F66E8F}">
      <dgm:prSet/>
      <dgm:spPr/>
      <dgm:t>
        <a:bodyPr/>
        <a:lstStyle/>
        <a:p>
          <a:endParaRPr lang="en-US"/>
        </a:p>
      </dgm:t>
    </dgm:pt>
    <dgm:pt modelId="{16C8D21B-D113-C94F-8577-7C9D06AD0C12}" type="pres">
      <dgm:prSet presAssocID="{B3DD7277-7592-4CAD-B7AA-06E507D8561B}" presName="hierChild1" presStyleCnt="0">
        <dgm:presLayoutVars>
          <dgm:chPref val="1"/>
          <dgm:dir/>
          <dgm:animOne val="branch"/>
          <dgm:animLvl val="lvl"/>
          <dgm:resizeHandles/>
        </dgm:presLayoutVars>
      </dgm:prSet>
      <dgm:spPr/>
    </dgm:pt>
    <dgm:pt modelId="{2860ED8A-38DB-4848-BBA7-B39C980E453E}" type="pres">
      <dgm:prSet presAssocID="{A3E0DEA8-C4BB-4CF7-ABF8-E87EBE28C06D}" presName="hierRoot1" presStyleCnt="0"/>
      <dgm:spPr/>
    </dgm:pt>
    <dgm:pt modelId="{8360E3BB-2DA0-594F-9171-78EAA5ADB4A4}" type="pres">
      <dgm:prSet presAssocID="{A3E0DEA8-C4BB-4CF7-ABF8-E87EBE28C06D}" presName="composite" presStyleCnt="0"/>
      <dgm:spPr/>
    </dgm:pt>
    <dgm:pt modelId="{B8A713B4-2B82-C945-9CB1-0926E26BF890}" type="pres">
      <dgm:prSet presAssocID="{A3E0DEA8-C4BB-4CF7-ABF8-E87EBE28C06D}" presName="background" presStyleLbl="node0" presStyleIdx="0" presStyleCnt="2"/>
      <dgm:spPr/>
    </dgm:pt>
    <dgm:pt modelId="{1F3007E4-ADF5-1F47-9D59-C889986E9273}" type="pres">
      <dgm:prSet presAssocID="{A3E0DEA8-C4BB-4CF7-ABF8-E87EBE28C06D}" presName="text" presStyleLbl="fgAcc0" presStyleIdx="0" presStyleCnt="2">
        <dgm:presLayoutVars>
          <dgm:chPref val="3"/>
        </dgm:presLayoutVars>
      </dgm:prSet>
      <dgm:spPr/>
    </dgm:pt>
    <dgm:pt modelId="{DB1DDE91-99C7-C34C-B355-D9663F6F4486}" type="pres">
      <dgm:prSet presAssocID="{A3E0DEA8-C4BB-4CF7-ABF8-E87EBE28C06D}" presName="hierChild2" presStyleCnt="0"/>
      <dgm:spPr/>
    </dgm:pt>
    <dgm:pt modelId="{54F6D23F-36A8-2444-BA75-1E84132FA7FA}" type="pres">
      <dgm:prSet presAssocID="{FD64032D-01A5-4406-BA12-9347DD30C987}" presName="hierRoot1" presStyleCnt="0"/>
      <dgm:spPr/>
    </dgm:pt>
    <dgm:pt modelId="{DBA6EC34-4154-5B42-BD21-A75BEFB057BD}" type="pres">
      <dgm:prSet presAssocID="{FD64032D-01A5-4406-BA12-9347DD30C987}" presName="composite" presStyleCnt="0"/>
      <dgm:spPr/>
    </dgm:pt>
    <dgm:pt modelId="{4FFE753E-9D4F-224A-8A0B-2D277250D1E4}" type="pres">
      <dgm:prSet presAssocID="{FD64032D-01A5-4406-BA12-9347DD30C987}" presName="background" presStyleLbl="node0" presStyleIdx="1" presStyleCnt="2"/>
      <dgm:spPr/>
    </dgm:pt>
    <dgm:pt modelId="{04FBA68C-D633-544E-AFCB-E477AA81CD2A}" type="pres">
      <dgm:prSet presAssocID="{FD64032D-01A5-4406-BA12-9347DD30C987}" presName="text" presStyleLbl="fgAcc0" presStyleIdx="1" presStyleCnt="2">
        <dgm:presLayoutVars>
          <dgm:chPref val="3"/>
        </dgm:presLayoutVars>
      </dgm:prSet>
      <dgm:spPr/>
    </dgm:pt>
    <dgm:pt modelId="{89558DA7-1084-AC4B-9BD2-8F5483F3749C}" type="pres">
      <dgm:prSet presAssocID="{FD64032D-01A5-4406-BA12-9347DD30C987}" presName="hierChild2" presStyleCnt="0"/>
      <dgm:spPr/>
    </dgm:pt>
  </dgm:ptLst>
  <dgm:cxnLst>
    <dgm:cxn modelId="{589B9144-614C-734F-BFAB-71F682222533}" type="presOf" srcId="{FD64032D-01A5-4406-BA12-9347DD30C987}" destId="{04FBA68C-D633-544E-AFCB-E477AA81CD2A}" srcOrd="0" destOrd="0" presId="urn:microsoft.com/office/officeart/2005/8/layout/hierarchy1"/>
    <dgm:cxn modelId="{1F3B7463-C416-B747-84B9-197484389A71}" type="presOf" srcId="{B3DD7277-7592-4CAD-B7AA-06E507D8561B}" destId="{16C8D21B-D113-C94F-8577-7C9D06AD0C12}" srcOrd="0" destOrd="0" presId="urn:microsoft.com/office/officeart/2005/8/layout/hierarchy1"/>
    <dgm:cxn modelId="{E48AFE86-FD57-45A2-8702-BC5939C94234}" srcId="{B3DD7277-7592-4CAD-B7AA-06E507D8561B}" destId="{A3E0DEA8-C4BB-4CF7-ABF8-E87EBE28C06D}" srcOrd="0" destOrd="0" parTransId="{5886CBE9-8F94-4D5E-8440-73BAD0747523}" sibTransId="{866FD3EA-A91E-4849-BABB-5C95ABA186EB}"/>
    <dgm:cxn modelId="{DEE10792-D9E6-4C14-A684-5EA818F66E8F}" srcId="{B3DD7277-7592-4CAD-B7AA-06E507D8561B}" destId="{FD64032D-01A5-4406-BA12-9347DD30C987}" srcOrd="1" destOrd="0" parTransId="{0D72CDD9-F5CD-4F5D-BEED-9B90AF37D8B0}" sibTransId="{BBBD2C31-CCD4-4681-9DD5-DD52F33469CB}"/>
    <dgm:cxn modelId="{3E83B7BB-C1B5-7649-BC29-BB34E4073764}" type="presOf" srcId="{A3E0DEA8-C4BB-4CF7-ABF8-E87EBE28C06D}" destId="{1F3007E4-ADF5-1F47-9D59-C889986E9273}" srcOrd="0" destOrd="0" presId="urn:microsoft.com/office/officeart/2005/8/layout/hierarchy1"/>
    <dgm:cxn modelId="{BF4D705F-0A17-3A45-86BE-D3C52CB03BD9}" type="presParOf" srcId="{16C8D21B-D113-C94F-8577-7C9D06AD0C12}" destId="{2860ED8A-38DB-4848-BBA7-B39C980E453E}" srcOrd="0" destOrd="0" presId="urn:microsoft.com/office/officeart/2005/8/layout/hierarchy1"/>
    <dgm:cxn modelId="{81DB5878-BEBE-DB48-B219-C22DB46128B6}" type="presParOf" srcId="{2860ED8A-38DB-4848-BBA7-B39C980E453E}" destId="{8360E3BB-2DA0-594F-9171-78EAA5ADB4A4}" srcOrd="0" destOrd="0" presId="urn:microsoft.com/office/officeart/2005/8/layout/hierarchy1"/>
    <dgm:cxn modelId="{0DCDD8CD-40BE-E249-A62D-264ADB3E88E9}" type="presParOf" srcId="{8360E3BB-2DA0-594F-9171-78EAA5ADB4A4}" destId="{B8A713B4-2B82-C945-9CB1-0926E26BF890}" srcOrd="0" destOrd="0" presId="urn:microsoft.com/office/officeart/2005/8/layout/hierarchy1"/>
    <dgm:cxn modelId="{4C9B1F9A-EA5A-1042-ACFE-C1072F3852DF}" type="presParOf" srcId="{8360E3BB-2DA0-594F-9171-78EAA5ADB4A4}" destId="{1F3007E4-ADF5-1F47-9D59-C889986E9273}" srcOrd="1" destOrd="0" presId="urn:microsoft.com/office/officeart/2005/8/layout/hierarchy1"/>
    <dgm:cxn modelId="{55C38741-A69E-C24B-A5C1-7FC0827FCCEA}" type="presParOf" srcId="{2860ED8A-38DB-4848-BBA7-B39C980E453E}" destId="{DB1DDE91-99C7-C34C-B355-D9663F6F4486}" srcOrd="1" destOrd="0" presId="urn:microsoft.com/office/officeart/2005/8/layout/hierarchy1"/>
    <dgm:cxn modelId="{606872D3-64A2-634E-9615-CCA89B14217C}" type="presParOf" srcId="{16C8D21B-D113-C94F-8577-7C9D06AD0C12}" destId="{54F6D23F-36A8-2444-BA75-1E84132FA7FA}" srcOrd="1" destOrd="0" presId="urn:microsoft.com/office/officeart/2005/8/layout/hierarchy1"/>
    <dgm:cxn modelId="{9BF39120-E889-3A4C-BA24-76B5B8BCE85F}" type="presParOf" srcId="{54F6D23F-36A8-2444-BA75-1E84132FA7FA}" destId="{DBA6EC34-4154-5B42-BD21-A75BEFB057BD}" srcOrd="0" destOrd="0" presId="urn:microsoft.com/office/officeart/2005/8/layout/hierarchy1"/>
    <dgm:cxn modelId="{60263215-A970-BC41-B9AA-DA5C21996782}" type="presParOf" srcId="{DBA6EC34-4154-5B42-BD21-A75BEFB057BD}" destId="{4FFE753E-9D4F-224A-8A0B-2D277250D1E4}" srcOrd="0" destOrd="0" presId="urn:microsoft.com/office/officeart/2005/8/layout/hierarchy1"/>
    <dgm:cxn modelId="{B26E7744-8C4E-544A-96C8-FC1C53F6C0DA}" type="presParOf" srcId="{DBA6EC34-4154-5B42-BD21-A75BEFB057BD}" destId="{04FBA68C-D633-544E-AFCB-E477AA81CD2A}" srcOrd="1" destOrd="0" presId="urn:microsoft.com/office/officeart/2005/8/layout/hierarchy1"/>
    <dgm:cxn modelId="{23418BC4-3EBD-2D44-9E90-2A447719CC70}" type="presParOf" srcId="{54F6D23F-36A8-2444-BA75-1E84132FA7FA}" destId="{89558DA7-1084-AC4B-9BD2-8F5483F3749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2FDE87-3D9E-4B34-8185-2B92474D0794}" type="doc">
      <dgm:prSet loTypeId="urn:microsoft.com/office/officeart/2005/8/layout/vList2" loCatId="list" qsTypeId="urn:microsoft.com/office/officeart/2005/8/quickstyle/simple5" qsCatId="simple" csTypeId="urn:microsoft.com/office/officeart/2005/8/colors/colorful1" csCatId="colorful" phldr="1"/>
      <dgm:spPr/>
      <dgm:t>
        <a:bodyPr/>
        <a:lstStyle/>
        <a:p>
          <a:endParaRPr lang="en-US"/>
        </a:p>
      </dgm:t>
    </dgm:pt>
    <dgm:pt modelId="{BF0D5C9E-27B3-4978-883F-A3E4A35A5B50}">
      <dgm:prSet/>
      <dgm:spPr/>
      <dgm:t>
        <a:bodyPr/>
        <a:lstStyle/>
        <a:p>
          <a:r>
            <a:rPr lang="en-US" dirty="0"/>
            <a:t>Try writing a few stanzas about the same event but seen from the perspective of "the girl". </a:t>
          </a:r>
        </a:p>
      </dgm:t>
    </dgm:pt>
    <dgm:pt modelId="{9D0CBA69-AEC3-485C-B457-BBB6B7754B14}" type="parTrans" cxnId="{A4C73ED7-CBAD-4FB1-A6D7-F0DFF566A917}">
      <dgm:prSet/>
      <dgm:spPr/>
      <dgm:t>
        <a:bodyPr/>
        <a:lstStyle/>
        <a:p>
          <a:endParaRPr lang="en-US"/>
        </a:p>
      </dgm:t>
    </dgm:pt>
    <dgm:pt modelId="{E3688EAD-B2C0-4399-A2B7-04E3EE69E8AD}" type="sibTrans" cxnId="{A4C73ED7-CBAD-4FB1-A6D7-F0DFF566A917}">
      <dgm:prSet/>
      <dgm:spPr/>
      <dgm:t>
        <a:bodyPr/>
        <a:lstStyle/>
        <a:p>
          <a:endParaRPr lang="en-US"/>
        </a:p>
      </dgm:t>
    </dgm:pt>
    <dgm:pt modelId="{DE4D99F3-61AE-5746-BF30-B95F21C79C56}" type="pres">
      <dgm:prSet presAssocID="{112FDE87-3D9E-4B34-8185-2B92474D0794}" presName="linear" presStyleCnt="0">
        <dgm:presLayoutVars>
          <dgm:animLvl val="lvl"/>
          <dgm:resizeHandles val="exact"/>
        </dgm:presLayoutVars>
      </dgm:prSet>
      <dgm:spPr/>
    </dgm:pt>
    <dgm:pt modelId="{70C6BD28-D31E-0945-A2D3-1D068A9B57EA}" type="pres">
      <dgm:prSet presAssocID="{BF0D5C9E-27B3-4978-883F-A3E4A35A5B50}" presName="parentText" presStyleLbl="node1" presStyleIdx="0" presStyleCnt="1">
        <dgm:presLayoutVars>
          <dgm:chMax val="0"/>
          <dgm:bulletEnabled val="1"/>
        </dgm:presLayoutVars>
      </dgm:prSet>
      <dgm:spPr/>
    </dgm:pt>
  </dgm:ptLst>
  <dgm:cxnLst>
    <dgm:cxn modelId="{1BF8C595-C2B9-C94F-A490-F304FFAC067F}" type="presOf" srcId="{BF0D5C9E-27B3-4978-883F-A3E4A35A5B50}" destId="{70C6BD28-D31E-0945-A2D3-1D068A9B57EA}" srcOrd="0" destOrd="0" presId="urn:microsoft.com/office/officeart/2005/8/layout/vList2"/>
    <dgm:cxn modelId="{BD59889C-7B08-D14F-9A69-1515211154B2}" type="presOf" srcId="{112FDE87-3D9E-4B34-8185-2B92474D0794}" destId="{DE4D99F3-61AE-5746-BF30-B95F21C79C56}" srcOrd="0" destOrd="0" presId="urn:microsoft.com/office/officeart/2005/8/layout/vList2"/>
    <dgm:cxn modelId="{A4C73ED7-CBAD-4FB1-A6D7-F0DFF566A917}" srcId="{112FDE87-3D9E-4B34-8185-2B92474D0794}" destId="{BF0D5C9E-27B3-4978-883F-A3E4A35A5B50}" srcOrd="0" destOrd="0" parTransId="{9D0CBA69-AEC3-485C-B457-BBB6B7754B14}" sibTransId="{E3688EAD-B2C0-4399-A2B7-04E3EE69E8AD}"/>
    <dgm:cxn modelId="{71BE008A-8F86-9B44-AED0-1624A71B09C8}" type="presParOf" srcId="{DE4D99F3-61AE-5746-BF30-B95F21C79C56}" destId="{70C6BD28-D31E-0945-A2D3-1D068A9B57EA}"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A713B4-2B82-C945-9CB1-0926E26BF890}">
      <dsp:nvSpPr>
        <dsp:cNvPr id="0" name=""/>
        <dsp:cNvSpPr/>
      </dsp:nvSpPr>
      <dsp:spPr>
        <a:xfrm>
          <a:off x="830" y="1063476"/>
          <a:ext cx="2915182" cy="1851140"/>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F3007E4-ADF5-1F47-9D59-C889986E9273}">
      <dsp:nvSpPr>
        <dsp:cNvPr id="0" name=""/>
        <dsp:cNvSpPr/>
      </dsp:nvSpPr>
      <dsp:spPr>
        <a:xfrm>
          <a:off x="324739" y="1371189"/>
          <a:ext cx="2915182" cy="185114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US" sz="1600" b="1" i="0" kern="1200"/>
            <a:t>2 minutes in pairs: Speculate. </a:t>
          </a:r>
          <a:r>
            <a:rPr lang="en-US" sz="1600" b="0" i="0" kern="1200"/>
            <a:t>What do you think will be the plot of a ballad called "The Knoxville Girl”? </a:t>
          </a:r>
          <a:endParaRPr lang="en-US" sz="1600" kern="1200"/>
        </a:p>
      </dsp:txBody>
      <dsp:txXfrm>
        <a:off x="378957" y="1425407"/>
        <a:ext cx="2806746" cy="1742704"/>
      </dsp:txXfrm>
    </dsp:sp>
    <dsp:sp modelId="{4FFE753E-9D4F-224A-8A0B-2D277250D1E4}">
      <dsp:nvSpPr>
        <dsp:cNvPr id="0" name=""/>
        <dsp:cNvSpPr/>
      </dsp:nvSpPr>
      <dsp:spPr>
        <a:xfrm>
          <a:off x="3563831" y="1063476"/>
          <a:ext cx="2915182" cy="1851140"/>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4FBA68C-D633-544E-AFCB-E477AA81CD2A}">
      <dsp:nvSpPr>
        <dsp:cNvPr id="0" name=""/>
        <dsp:cNvSpPr/>
      </dsp:nvSpPr>
      <dsp:spPr>
        <a:xfrm>
          <a:off x="3887740" y="1371189"/>
          <a:ext cx="2915182" cy="185114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US" sz="1600" b="1" i="0" kern="1200" dirty="0"/>
            <a:t>3 minutes in pairs: Research. </a:t>
          </a:r>
          <a:r>
            <a:rPr lang="en-US" sz="1600" b="0" i="0" kern="1200" dirty="0"/>
            <a:t>Knoxville, Tennessee, is part of Appalachia, but where is that, and what are some of the things which the region is known for? </a:t>
          </a:r>
          <a:endParaRPr lang="en-US" sz="1600" kern="1200" dirty="0"/>
        </a:p>
      </dsp:txBody>
      <dsp:txXfrm>
        <a:off x="3941958" y="1425407"/>
        <a:ext cx="2806746" cy="17427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C6BD28-D31E-0945-A2D3-1D068A9B57EA}">
      <dsp:nvSpPr>
        <dsp:cNvPr id="0" name=""/>
        <dsp:cNvSpPr/>
      </dsp:nvSpPr>
      <dsp:spPr>
        <a:xfrm>
          <a:off x="0" y="29508"/>
          <a:ext cx="6714066" cy="42424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l" defTabSz="2178050">
            <a:lnSpc>
              <a:spcPct val="90000"/>
            </a:lnSpc>
            <a:spcBef>
              <a:spcPct val="0"/>
            </a:spcBef>
            <a:spcAft>
              <a:spcPct val="35000"/>
            </a:spcAft>
            <a:buNone/>
          </a:pPr>
          <a:r>
            <a:rPr lang="en-US" sz="4900" kern="1200" dirty="0"/>
            <a:t>Try writing a few stanzas about the same event but seen from the perspective of "the girl". </a:t>
          </a:r>
        </a:p>
      </dsp:txBody>
      <dsp:txXfrm>
        <a:off x="207098" y="236606"/>
        <a:ext cx="6299870" cy="382822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BF84A-F1BE-0F4A-8BB6-5CF17FFB6D5D}" type="datetimeFigureOut">
              <a:rPr lang="da-DK" smtClean="0"/>
              <a:t>16.09.2024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DE8EC5-459F-F44C-9CD7-0FE999A1426E}" type="slidenum">
              <a:rPr lang="da-DK" smtClean="0"/>
              <a:t>‹nr.›</a:t>
            </a:fld>
            <a:endParaRPr lang="da-DK"/>
          </a:p>
        </p:txBody>
      </p:sp>
    </p:spTree>
    <p:extLst>
      <p:ext uri="{BB962C8B-B14F-4D97-AF65-F5344CB8AC3E}">
        <p14:creationId xmlns:p14="http://schemas.microsoft.com/office/powerpoint/2010/main" val="2128074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Calibri" panose="020F0502020204030204" pitchFamily="34" charset="0"/>
                <a:cs typeface="Calibri" panose="020F0502020204030204" pitchFamily="34" charset="0"/>
              </a:rPr>
              <a:t>so </a:t>
            </a:r>
            <a:r>
              <a:rPr lang="da-DK" sz="1200" dirty="0" err="1">
                <a:effectLst/>
                <a:latin typeface="Calibri" panose="020F0502020204030204" pitchFamily="34" charset="0"/>
                <a:cs typeface="Calibri" panose="020F0502020204030204" pitchFamily="34" charset="0"/>
              </a:rPr>
              <a:t>murder</a:t>
            </a:r>
            <a:r>
              <a:rPr lang="da-DK" sz="1200" dirty="0">
                <a:effectLst/>
                <a:latin typeface="Calibri" panose="020F0502020204030204" pitchFamily="34" charset="0"/>
                <a:cs typeface="Calibri" panose="020F0502020204030204" pitchFamily="34" charset="0"/>
              </a:rPr>
              <a:t> </a:t>
            </a:r>
            <a:r>
              <a:rPr lang="da-DK" sz="1200" dirty="0" err="1">
                <a:effectLst/>
                <a:latin typeface="Calibri" panose="020F0502020204030204" pitchFamily="34" charset="0"/>
                <a:cs typeface="Calibri" panose="020F0502020204030204" pitchFamily="34" charset="0"/>
              </a:rPr>
              <a:t>ballads</a:t>
            </a:r>
            <a:r>
              <a:rPr lang="da-DK" sz="1200" dirty="0">
                <a:effectLst/>
                <a:latin typeface="Calibri" panose="020F0502020204030204" pitchFamily="34" charset="0"/>
                <a:cs typeface="Calibri" panose="020F0502020204030204" pitchFamily="34" charset="0"/>
              </a:rPr>
              <a:t> </a:t>
            </a:r>
            <a:r>
              <a:rPr lang="da-DK" sz="1200" dirty="0" err="1">
                <a:effectLst/>
                <a:latin typeface="Calibri" panose="020F0502020204030204" pitchFamily="34" charset="0"/>
                <a:cs typeface="Calibri" panose="020F0502020204030204" pitchFamily="34" charset="0"/>
              </a:rPr>
              <a:t>are</a:t>
            </a:r>
            <a:r>
              <a:rPr lang="da-DK" sz="1200" dirty="0">
                <a:effectLst/>
                <a:latin typeface="Calibri" panose="020F0502020204030204" pitchFamily="34" charset="0"/>
                <a:cs typeface="Calibri" panose="020F0502020204030204" pitchFamily="34" charset="0"/>
              </a:rPr>
              <a:t> </a:t>
            </a:r>
            <a:r>
              <a:rPr lang="da-DK" sz="1200" dirty="0" err="1">
                <a:effectLst/>
                <a:latin typeface="Calibri" panose="020F0502020204030204" pitchFamily="34" charset="0"/>
                <a:cs typeface="Calibri" panose="020F0502020204030204" pitchFamily="34" charset="0"/>
              </a:rPr>
              <a:t>essentially</a:t>
            </a:r>
            <a:r>
              <a:rPr lang="da-DK" sz="1200" dirty="0">
                <a:effectLst/>
                <a:latin typeface="Calibri" panose="020F0502020204030204" pitchFamily="34" charset="0"/>
                <a:cs typeface="Calibri" panose="020F0502020204030204" pitchFamily="34" charset="0"/>
              </a:rPr>
              <a:t> </a:t>
            </a:r>
            <a:r>
              <a:rPr lang="da-DK" sz="1200" dirty="0" err="1">
                <a:effectLst/>
                <a:latin typeface="Calibri" panose="020F0502020204030204" pitchFamily="34" charset="0"/>
                <a:cs typeface="Calibri" panose="020F0502020204030204" pitchFamily="34" charset="0"/>
              </a:rPr>
              <a:t>songs</a:t>
            </a:r>
            <a:r>
              <a:rPr lang="da-DK" sz="1200" dirty="0">
                <a:effectLst/>
                <a:latin typeface="Calibri" panose="020F0502020204030204" pitchFamily="34" charset="0"/>
                <a:cs typeface="Calibri" panose="020F0502020204030204" pitchFamily="34" charset="0"/>
              </a:rPr>
              <a:t> </a:t>
            </a:r>
            <a:r>
              <a:rPr lang="da-DK" sz="1200" dirty="0" err="1">
                <a:effectLst/>
                <a:latin typeface="Calibri" panose="020F0502020204030204" pitchFamily="34" charset="0"/>
                <a:cs typeface="Calibri" panose="020F0502020204030204" pitchFamily="34" charset="0"/>
              </a:rPr>
              <a:t>about</a:t>
            </a:r>
            <a:r>
              <a:rPr lang="da-DK" sz="1200" dirty="0">
                <a:effectLst/>
                <a:latin typeface="Calibri" panose="020F0502020204030204" pitchFamily="34" charset="0"/>
                <a:cs typeface="Calibri" panose="020F0502020204030204" pitchFamily="34" charset="0"/>
              </a:rPr>
              <a:t> killing, and </a:t>
            </a:r>
            <a:r>
              <a:rPr lang="da-DK" sz="1200" dirty="0" err="1">
                <a:effectLst/>
                <a:latin typeface="Calibri" panose="020F0502020204030204" pitchFamily="34" charset="0"/>
                <a:cs typeface="Calibri" panose="020F0502020204030204" pitchFamily="34" charset="0"/>
              </a:rPr>
              <a:t>they</a:t>
            </a:r>
            <a:r>
              <a:rPr lang="da-DK" sz="1200" dirty="0">
                <a:effectLst/>
                <a:latin typeface="Calibri" panose="020F0502020204030204" pitchFamily="34" charset="0"/>
                <a:cs typeface="Calibri" panose="020F0502020204030204" pitchFamily="34" charset="0"/>
              </a:rPr>
              <a:t> </a:t>
            </a:r>
            <a:r>
              <a:rPr lang="da-DK" sz="1200" dirty="0" err="1">
                <a:effectLst/>
                <a:latin typeface="Calibri" panose="020F0502020204030204" pitchFamily="34" charset="0"/>
                <a:cs typeface="Calibri" panose="020F0502020204030204" pitchFamily="34" charset="0"/>
              </a:rPr>
              <a:t>often</a:t>
            </a:r>
            <a:r>
              <a:rPr lang="da-DK" sz="1200" dirty="0">
                <a:effectLst/>
                <a:latin typeface="Calibri" panose="020F0502020204030204" pitchFamily="34" charset="0"/>
                <a:cs typeface="Calibri" panose="020F0502020204030204" pitchFamily="34" charset="0"/>
              </a:rPr>
              <a:t> deal with a horrible </a:t>
            </a:r>
            <a:r>
              <a:rPr lang="da-DK" sz="1200" dirty="0" err="1">
                <a:effectLst/>
                <a:latin typeface="Calibri" panose="020F0502020204030204" pitchFamily="34" charset="0"/>
                <a:cs typeface="Calibri" panose="020F0502020204030204" pitchFamily="34" charset="0"/>
              </a:rPr>
              <a:t>murder</a:t>
            </a:r>
            <a:r>
              <a:rPr lang="da-DK" sz="1200" dirty="0">
                <a:effectLst/>
                <a:latin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effectLst/>
              <a:latin typeface="Calibri" panose="020F0502020204030204" pitchFamily="34" charset="0"/>
              <a:cs typeface="Calibri" panose="020F0502020204030204" pitchFamily="34" charset="0"/>
            </a:endParaRPr>
          </a:p>
        </p:txBody>
      </p:sp>
      <p:sp>
        <p:nvSpPr>
          <p:cNvPr id="4" name="Pladsholder til slidenummer 3"/>
          <p:cNvSpPr>
            <a:spLocks noGrp="1"/>
          </p:cNvSpPr>
          <p:nvPr>
            <p:ph type="sldNum" sz="quarter" idx="5"/>
          </p:nvPr>
        </p:nvSpPr>
        <p:spPr/>
        <p:txBody>
          <a:bodyPr/>
          <a:lstStyle/>
          <a:p>
            <a:fld id="{13DE8EC5-459F-F44C-9CD7-0FE999A1426E}" type="slidenum">
              <a:rPr lang="da-DK" smtClean="0"/>
              <a:t>3</a:t>
            </a:fld>
            <a:endParaRPr lang="da-DK"/>
          </a:p>
        </p:txBody>
      </p:sp>
    </p:spTree>
    <p:extLst>
      <p:ext uri="{BB962C8B-B14F-4D97-AF65-F5344CB8AC3E}">
        <p14:creationId xmlns:p14="http://schemas.microsoft.com/office/powerpoint/2010/main" val="3522649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Gibraltar grupper</a:t>
            </a:r>
          </a:p>
        </p:txBody>
      </p:sp>
      <p:sp>
        <p:nvSpPr>
          <p:cNvPr id="4" name="Pladsholder til slidenummer 3"/>
          <p:cNvSpPr>
            <a:spLocks noGrp="1"/>
          </p:cNvSpPr>
          <p:nvPr>
            <p:ph type="sldNum" sz="quarter" idx="5"/>
          </p:nvPr>
        </p:nvSpPr>
        <p:spPr/>
        <p:txBody>
          <a:bodyPr/>
          <a:lstStyle/>
          <a:p>
            <a:fld id="{13DE8EC5-459F-F44C-9CD7-0FE999A1426E}" type="slidenum">
              <a:rPr lang="da-DK" smtClean="0"/>
              <a:t>5</a:t>
            </a:fld>
            <a:endParaRPr lang="da-DK"/>
          </a:p>
        </p:txBody>
      </p:sp>
    </p:spTree>
    <p:extLst>
      <p:ext uri="{BB962C8B-B14F-4D97-AF65-F5344CB8AC3E}">
        <p14:creationId xmlns:p14="http://schemas.microsoft.com/office/powerpoint/2010/main" val="3162141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effectLst/>
                <a:latin typeface="ArialMT"/>
              </a:rPr>
              <a:t>This </a:t>
            </a:r>
            <a:r>
              <a:rPr lang="da-DK" sz="1800" dirty="0" err="1">
                <a:effectLst/>
                <a:latin typeface="ArialMT"/>
              </a:rPr>
              <a:t>murder</a:t>
            </a:r>
            <a:r>
              <a:rPr lang="da-DK" sz="1800" dirty="0">
                <a:effectLst/>
                <a:latin typeface="ArialMT"/>
              </a:rPr>
              <a:t> </a:t>
            </a:r>
            <a:r>
              <a:rPr lang="da-DK" sz="1800" dirty="0" err="1">
                <a:effectLst/>
                <a:latin typeface="ArialMT"/>
              </a:rPr>
              <a:t>ballad</a:t>
            </a:r>
            <a:r>
              <a:rPr lang="da-DK" sz="1800" dirty="0">
                <a:effectLst/>
                <a:latin typeface="ArialMT"/>
              </a:rPr>
              <a:t> is referred to as an "</a:t>
            </a:r>
            <a:r>
              <a:rPr lang="da-DK" sz="1800" dirty="0" err="1">
                <a:effectLst/>
                <a:latin typeface="ArialMT"/>
              </a:rPr>
              <a:t>Appalachian</a:t>
            </a:r>
            <a:r>
              <a:rPr lang="da-DK" sz="1800" dirty="0">
                <a:effectLst/>
                <a:latin typeface="ArialMT"/>
              </a:rPr>
              <a:t> </a:t>
            </a:r>
            <a:r>
              <a:rPr lang="da-DK" sz="1800" dirty="0" err="1">
                <a:effectLst/>
                <a:latin typeface="ArialMT"/>
              </a:rPr>
              <a:t>murder</a:t>
            </a:r>
            <a:r>
              <a:rPr lang="da-DK" sz="1800" dirty="0">
                <a:effectLst/>
                <a:latin typeface="ArialMT"/>
              </a:rPr>
              <a:t> </a:t>
            </a:r>
            <a:r>
              <a:rPr lang="da-DK" sz="1800" dirty="0" err="1">
                <a:effectLst/>
                <a:latin typeface="ArialMT"/>
              </a:rPr>
              <a:t>ballad</a:t>
            </a:r>
            <a:r>
              <a:rPr lang="da-DK" sz="1800" dirty="0">
                <a:effectLst/>
                <a:latin typeface="ArialMT"/>
              </a:rPr>
              <a:t>" </a:t>
            </a:r>
            <a:r>
              <a:rPr lang="da-DK" sz="1800" dirty="0" err="1">
                <a:effectLst/>
                <a:latin typeface="ArialMT"/>
              </a:rPr>
              <a:t>recorded</a:t>
            </a:r>
            <a:r>
              <a:rPr lang="da-DK" sz="1800" dirty="0">
                <a:effectLst/>
                <a:latin typeface="ArialMT"/>
              </a:rPr>
              <a:t> at the </a:t>
            </a:r>
            <a:r>
              <a:rPr lang="da-DK" sz="1800" dirty="0" err="1">
                <a:effectLst/>
                <a:latin typeface="ArialMT"/>
              </a:rPr>
              <a:t>beginning</a:t>
            </a:r>
            <a:r>
              <a:rPr lang="da-DK" sz="1800" dirty="0">
                <a:effectLst/>
                <a:latin typeface="ArialMT"/>
              </a:rPr>
              <a:t> of the 20th </a:t>
            </a:r>
            <a:r>
              <a:rPr lang="da-DK" sz="1800" dirty="0" err="1">
                <a:effectLst/>
                <a:latin typeface="ArialMT"/>
              </a:rPr>
              <a:t>century</a:t>
            </a:r>
            <a:r>
              <a:rPr lang="da-DK" sz="1800" dirty="0">
                <a:effectLst/>
                <a:latin typeface="ArialMT"/>
              </a:rPr>
              <a:t>, but </a:t>
            </a:r>
            <a:r>
              <a:rPr lang="da-DK" sz="1800" dirty="0" err="1">
                <a:effectLst/>
                <a:latin typeface="ArialMT"/>
              </a:rPr>
              <a:t>according</a:t>
            </a:r>
            <a:r>
              <a:rPr lang="da-DK" sz="1800" dirty="0">
                <a:effectLst/>
                <a:latin typeface="ArialMT"/>
              </a:rPr>
              <a:t> to </a:t>
            </a:r>
            <a:r>
              <a:rPr lang="da-DK" sz="1800" dirty="0" err="1">
                <a:effectLst/>
                <a:latin typeface="ArialMT"/>
              </a:rPr>
              <a:t>author</a:t>
            </a:r>
            <a:r>
              <a:rPr lang="da-DK" sz="1800" dirty="0">
                <a:effectLst/>
                <a:latin typeface="ArialMT"/>
              </a:rPr>
              <a:t> Paul </a:t>
            </a:r>
            <a:r>
              <a:rPr lang="da-DK" sz="1800" dirty="0" err="1">
                <a:effectLst/>
                <a:latin typeface="ArialMT"/>
              </a:rPr>
              <a:t>Slade</a:t>
            </a:r>
            <a:r>
              <a:rPr lang="da-DK" sz="1800" dirty="0">
                <a:effectLst/>
                <a:latin typeface="ArialMT"/>
              </a:rPr>
              <a:t> the story </a:t>
            </a:r>
            <a:r>
              <a:rPr lang="da-DK" sz="1800" dirty="0" err="1">
                <a:effectLst/>
                <a:latin typeface="ArialMT"/>
              </a:rPr>
              <a:t>recounted</a:t>
            </a:r>
            <a:r>
              <a:rPr lang="da-DK" sz="1800" dirty="0">
                <a:effectLst/>
                <a:latin typeface="ArialMT"/>
              </a:rPr>
              <a:t> in the </a:t>
            </a:r>
            <a:r>
              <a:rPr lang="da-DK" sz="1800" dirty="0" err="1">
                <a:effectLst/>
                <a:latin typeface="ArialMT"/>
              </a:rPr>
              <a:t>lyrics</a:t>
            </a:r>
            <a:r>
              <a:rPr lang="da-DK" sz="1800" dirty="0">
                <a:effectLst/>
                <a:latin typeface="ArialMT"/>
              </a:rPr>
              <a:t> </a:t>
            </a:r>
            <a:r>
              <a:rPr lang="da-DK" sz="1800" dirty="0" err="1">
                <a:effectLst/>
                <a:latin typeface="ArialMT"/>
              </a:rPr>
              <a:t>can</a:t>
            </a:r>
            <a:r>
              <a:rPr lang="da-DK" sz="1800" dirty="0">
                <a:effectLst/>
                <a:latin typeface="ArialMT"/>
              </a:rPr>
              <a:t> </a:t>
            </a:r>
            <a:r>
              <a:rPr lang="da-DK" sz="1800" dirty="0" err="1">
                <a:effectLst/>
                <a:latin typeface="ArialMT"/>
              </a:rPr>
              <a:t>be</a:t>
            </a:r>
            <a:r>
              <a:rPr lang="da-DK" sz="1800" dirty="0">
                <a:effectLst/>
                <a:latin typeface="ArialMT"/>
              </a:rPr>
              <a:t> </a:t>
            </a:r>
            <a:r>
              <a:rPr lang="da-DK" sz="1800" dirty="0" err="1">
                <a:effectLst/>
                <a:latin typeface="ArialMT"/>
              </a:rPr>
              <a:t>traced</a:t>
            </a:r>
            <a:r>
              <a:rPr lang="da-DK" sz="1800" dirty="0">
                <a:effectLst/>
                <a:latin typeface="ArialMT"/>
              </a:rPr>
              <a:t> as far back as the 17th </a:t>
            </a:r>
            <a:r>
              <a:rPr lang="da-DK" sz="1800" dirty="0" err="1">
                <a:effectLst/>
                <a:latin typeface="ArialMT"/>
              </a:rPr>
              <a:t>century</a:t>
            </a:r>
            <a:r>
              <a:rPr lang="da-DK" sz="1800" dirty="0">
                <a:effectLst/>
                <a:latin typeface="ArialMT"/>
              </a:rPr>
              <a:t> to the </a:t>
            </a:r>
            <a:r>
              <a:rPr lang="da-DK" sz="1800" dirty="0" err="1">
                <a:effectLst/>
                <a:latin typeface="ArialMT"/>
              </a:rPr>
              <a:t>town</a:t>
            </a:r>
            <a:r>
              <a:rPr lang="da-DK" sz="1800" dirty="0">
                <a:effectLst/>
                <a:latin typeface="ArialMT"/>
              </a:rPr>
              <a:t> of </a:t>
            </a:r>
            <a:r>
              <a:rPr lang="da-DK" sz="1800" dirty="0" err="1">
                <a:effectLst/>
                <a:latin typeface="ArialMT"/>
              </a:rPr>
              <a:t>Shrewsbury</a:t>
            </a:r>
            <a:r>
              <a:rPr lang="da-DK" sz="1800" dirty="0">
                <a:effectLst/>
                <a:latin typeface="ArialMT"/>
              </a:rPr>
              <a:t> in England </a:t>
            </a:r>
            <a:r>
              <a:rPr lang="da-DK" sz="1800" dirty="0" err="1">
                <a:effectLst/>
                <a:latin typeface="ArialMT"/>
              </a:rPr>
              <a:t>where</a:t>
            </a:r>
            <a:r>
              <a:rPr lang="da-DK" sz="1800" dirty="0">
                <a:effectLst/>
                <a:latin typeface="ArialMT"/>
              </a:rPr>
              <a:t> a </a:t>
            </a:r>
            <a:r>
              <a:rPr lang="da-DK" sz="1800" dirty="0" err="1">
                <a:effectLst/>
                <a:latin typeface="ArialMT"/>
              </a:rPr>
              <a:t>young</a:t>
            </a:r>
            <a:r>
              <a:rPr lang="da-DK" sz="1800" dirty="0">
                <a:effectLst/>
                <a:latin typeface="ArialMT"/>
              </a:rPr>
              <a:t> </a:t>
            </a:r>
            <a:r>
              <a:rPr lang="da-DK" sz="1800" dirty="0" err="1">
                <a:effectLst/>
                <a:latin typeface="ArialMT"/>
              </a:rPr>
              <a:t>miller</a:t>
            </a:r>
            <a:r>
              <a:rPr lang="da-DK" sz="1800" dirty="0">
                <a:effectLst/>
                <a:latin typeface="ArialMT"/>
              </a:rPr>
              <a:t> </a:t>
            </a:r>
            <a:r>
              <a:rPr lang="da-DK" sz="1800" dirty="0" err="1">
                <a:effectLst/>
                <a:latin typeface="ArialMT"/>
              </a:rPr>
              <a:t>got</a:t>
            </a:r>
            <a:r>
              <a:rPr lang="da-DK" sz="1800" dirty="0">
                <a:effectLst/>
                <a:latin typeface="ArialMT"/>
              </a:rPr>
              <a:t> a </a:t>
            </a:r>
            <a:r>
              <a:rPr lang="da-DK" sz="1800" dirty="0" err="1">
                <a:effectLst/>
                <a:latin typeface="ArialMT"/>
              </a:rPr>
              <a:t>woman</a:t>
            </a:r>
            <a:r>
              <a:rPr lang="da-DK" sz="1800" dirty="0">
                <a:effectLst/>
                <a:latin typeface="ArialMT"/>
              </a:rPr>
              <a:t> </a:t>
            </a:r>
            <a:r>
              <a:rPr lang="da-DK" sz="1800" dirty="0" err="1">
                <a:effectLst/>
                <a:latin typeface="ArialMT"/>
              </a:rPr>
              <a:t>pregnant</a:t>
            </a:r>
            <a:r>
              <a:rPr lang="da-DK" sz="1800" dirty="0">
                <a:effectLst/>
                <a:latin typeface="ArialMT"/>
              </a:rPr>
              <a:t> and </a:t>
            </a:r>
            <a:r>
              <a:rPr lang="da-DK" sz="1800" dirty="0" err="1">
                <a:effectLst/>
                <a:latin typeface="ArialMT"/>
              </a:rPr>
              <a:t>then</a:t>
            </a:r>
            <a:r>
              <a:rPr lang="da-DK" sz="1800" dirty="0">
                <a:effectLst/>
                <a:latin typeface="ArialMT"/>
              </a:rPr>
              <a:t> </a:t>
            </a:r>
            <a:r>
              <a:rPr lang="da-DK" sz="1800" dirty="0" err="1">
                <a:effectLst/>
                <a:latin typeface="ArialMT"/>
              </a:rPr>
              <a:t>was</a:t>
            </a:r>
            <a:r>
              <a:rPr lang="da-DK" sz="1800" dirty="0">
                <a:effectLst/>
                <a:latin typeface="ArialMT"/>
              </a:rPr>
              <a:t> </a:t>
            </a:r>
            <a:r>
              <a:rPr lang="da-DK" sz="1800" dirty="0" err="1">
                <a:effectLst/>
                <a:latin typeface="ArialMT"/>
              </a:rPr>
              <a:t>encouraged</a:t>
            </a:r>
            <a:r>
              <a:rPr lang="da-DK" sz="1800" dirty="0">
                <a:effectLst/>
                <a:latin typeface="ArialMT"/>
              </a:rPr>
              <a:t> by her </a:t>
            </a:r>
            <a:r>
              <a:rPr lang="da-DK" sz="1800" dirty="0" err="1">
                <a:effectLst/>
                <a:latin typeface="ArialMT"/>
              </a:rPr>
              <a:t>father</a:t>
            </a:r>
            <a:r>
              <a:rPr lang="da-DK" sz="1800" dirty="0">
                <a:effectLst/>
                <a:latin typeface="ArialMT"/>
              </a:rPr>
              <a:t> to </a:t>
            </a:r>
            <a:r>
              <a:rPr lang="da-DK" sz="1800" dirty="0" err="1">
                <a:effectLst/>
                <a:latin typeface="ArialMT"/>
              </a:rPr>
              <a:t>marry</a:t>
            </a:r>
            <a:r>
              <a:rPr lang="da-DK" sz="1800" dirty="0">
                <a:effectLst/>
                <a:latin typeface="ArialMT"/>
              </a:rPr>
              <a:t> her. </a:t>
            </a:r>
            <a:r>
              <a:rPr lang="da-DK" sz="1800" dirty="0" err="1">
                <a:effectLst/>
                <a:latin typeface="ArialMT"/>
              </a:rPr>
              <a:t>Instead</a:t>
            </a:r>
            <a:r>
              <a:rPr lang="da-DK" sz="1800" dirty="0">
                <a:effectLst/>
                <a:latin typeface="ArialMT"/>
              </a:rPr>
              <a:t> he </a:t>
            </a:r>
            <a:r>
              <a:rPr lang="da-DK" sz="1800" dirty="0" err="1">
                <a:effectLst/>
                <a:latin typeface="ArialMT"/>
              </a:rPr>
              <a:t>murdered</a:t>
            </a:r>
            <a:r>
              <a:rPr lang="da-DK" sz="1800" dirty="0">
                <a:effectLst/>
                <a:latin typeface="ArialMT"/>
              </a:rPr>
              <a:t> her. The story </a:t>
            </a:r>
            <a:r>
              <a:rPr lang="da-DK" sz="1800" dirty="0" err="1">
                <a:effectLst/>
                <a:latin typeface="ArialMT"/>
              </a:rPr>
              <a:t>spawned</a:t>
            </a:r>
            <a:r>
              <a:rPr lang="da-DK" sz="1800" dirty="0">
                <a:effectLst/>
                <a:latin typeface="ArialMT"/>
              </a:rPr>
              <a:t> </a:t>
            </a:r>
            <a:r>
              <a:rPr lang="da-DK" sz="1800" dirty="0" err="1">
                <a:effectLst/>
                <a:latin typeface="ArialMT"/>
              </a:rPr>
              <a:t>various</a:t>
            </a:r>
            <a:r>
              <a:rPr lang="da-DK" sz="1800" dirty="0">
                <a:effectLst/>
                <a:latin typeface="ArialMT"/>
              </a:rPr>
              <a:t> </a:t>
            </a:r>
            <a:endParaRPr lang="da-DK" dirty="0"/>
          </a:p>
          <a:p>
            <a:endParaRPr lang="da-DK" dirty="0"/>
          </a:p>
        </p:txBody>
      </p:sp>
      <p:sp>
        <p:nvSpPr>
          <p:cNvPr id="4" name="Pladsholder til slidenummer 3"/>
          <p:cNvSpPr>
            <a:spLocks noGrp="1"/>
          </p:cNvSpPr>
          <p:nvPr>
            <p:ph type="sldNum" sz="quarter" idx="5"/>
          </p:nvPr>
        </p:nvSpPr>
        <p:spPr/>
        <p:txBody>
          <a:bodyPr/>
          <a:lstStyle/>
          <a:p>
            <a:fld id="{13DE8EC5-459F-F44C-9CD7-0FE999A1426E}" type="slidenum">
              <a:rPr lang="da-DK" smtClean="0"/>
              <a:t>8</a:t>
            </a:fld>
            <a:endParaRPr lang="da-DK"/>
          </a:p>
        </p:txBody>
      </p:sp>
    </p:spTree>
    <p:extLst>
      <p:ext uri="{BB962C8B-B14F-4D97-AF65-F5344CB8AC3E}">
        <p14:creationId xmlns:p14="http://schemas.microsoft.com/office/powerpoint/2010/main" val="3912943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8D50B8-AF57-2D61-E122-E71AA10C1F76}"/>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43DC8DC-0A29-5223-809C-2823DA9B65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1303C2DF-E6A0-7683-A1C1-218C075C8AEC}"/>
              </a:ext>
            </a:extLst>
          </p:cNvPr>
          <p:cNvSpPr>
            <a:spLocks noGrp="1"/>
          </p:cNvSpPr>
          <p:nvPr>
            <p:ph type="dt" sz="half" idx="10"/>
          </p:nvPr>
        </p:nvSpPr>
        <p:spPr/>
        <p:txBody>
          <a:bodyPr/>
          <a:lstStyle/>
          <a:p>
            <a:fld id="{4D71CE09-92C2-0A45-91F4-D96C7597E1B4}" type="datetimeFigureOut">
              <a:rPr lang="da-DK" smtClean="0"/>
              <a:t>12.09.2024</a:t>
            </a:fld>
            <a:endParaRPr lang="da-DK"/>
          </a:p>
        </p:txBody>
      </p:sp>
      <p:sp>
        <p:nvSpPr>
          <p:cNvPr id="5" name="Pladsholder til sidefod 4">
            <a:extLst>
              <a:ext uri="{FF2B5EF4-FFF2-40B4-BE49-F238E27FC236}">
                <a16:creationId xmlns:a16="http://schemas.microsoft.com/office/drawing/2014/main" id="{7A6486BF-D04B-A367-0DA8-6F3E8FC1944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6177203-1E42-EC44-C7E8-AF10D5AEDB25}"/>
              </a:ext>
            </a:extLst>
          </p:cNvPr>
          <p:cNvSpPr>
            <a:spLocks noGrp="1"/>
          </p:cNvSpPr>
          <p:nvPr>
            <p:ph type="sldNum" sz="quarter" idx="12"/>
          </p:nvPr>
        </p:nvSpPr>
        <p:spPr/>
        <p:txBody>
          <a:bodyPr/>
          <a:lstStyle/>
          <a:p>
            <a:fld id="{44B8557B-0892-CD46-9EE1-D51BF55F429B}" type="slidenum">
              <a:rPr lang="da-DK" smtClean="0"/>
              <a:t>‹nr.›</a:t>
            </a:fld>
            <a:endParaRPr lang="da-DK"/>
          </a:p>
        </p:txBody>
      </p:sp>
    </p:spTree>
    <p:extLst>
      <p:ext uri="{BB962C8B-B14F-4D97-AF65-F5344CB8AC3E}">
        <p14:creationId xmlns:p14="http://schemas.microsoft.com/office/powerpoint/2010/main" val="1321736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8D1D96-4C2D-10EE-32FF-CC7EECA6024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353A020-B0E4-153B-D13F-2F7C691C3A3A}"/>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575CFF3-E465-9972-3B4A-7A54B42BF1B0}"/>
              </a:ext>
            </a:extLst>
          </p:cNvPr>
          <p:cNvSpPr>
            <a:spLocks noGrp="1"/>
          </p:cNvSpPr>
          <p:nvPr>
            <p:ph type="dt" sz="half" idx="10"/>
          </p:nvPr>
        </p:nvSpPr>
        <p:spPr/>
        <p:txBody>
          <a:bodyPr/>
          <a:lstStyle/>
          <a:p>
            <a:fld id="{4D71CE09-92C2-0A45-91F4-D96C7597E1B4}" type="datetimeFigureOut">
              <a:rPr lang="da-DK" smtClean="0"/>
              <a:t>12.09.2024</a:t>
            </a:fld>
            <a:endParaRPr lang="da-DK"/>
          </a:p>
        </p:txBody>
      </p:sp>
      <p:sp>
        <p:nvSpPr>
          <p:cNvPr id="5" name="Pladsholder til sidefod 4">
            <a:extLst>
              <a:ext uri="{FF2B5EF4-FFF2-40B4-BE49-F238E27FC236}">
                <a16:creationId xmlns:a16="http://schemas.microsoft.com/office/drawing/2014/main" id="{B8D0EE00-B51C-1636-CE2F-BBB28E8F55D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82C23D2-16ED-8870-6E47-C1AC8E6A7590}"/>
              </a:ext>
            </a:extLst>
          </p:cNvPr>
          <p:cNvSpPr>
            <a:spLocks noGrp="1"/>
          </p:cNvSpPr>
          <p:nvPr>
            <p:ph type="sldNum" sz="quarter" idx="12"/>
          </p:nvPr>
        </p:nvSpPr>
        <p:spPr/>
        <p:txBody>
          <a:bodyPr/>
          <a:lstStyle/>
          <a:p>
            <a:fld id="{44B8557B-0892-CD46-9EE1-D51BF55F429B}" type="slidenum">
              <a:rPr lang="da-DK" smtClean="0"/>
              <a:t>‹nr.›</a:t>
            </a:fld>
            <a:endParaRPr lang="da-DK"/>
          </a:p>
        </p:txBody>
      </p:sp>
    </p:spTree>
    <p:extLst>
      <p:ext uri="{BB962C8B-B14F-4D97-AF65-F5344CB8AC3E}">
        <p14:creationId xmlns:p14="http://schemas.microsoft.com/office/powerpoint/2010/main" val="2460791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A1055C-634A-37ED-840E-BAF5B9A2B457}"/>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D717F675-8017-D6E0-C9E8-DB2CA4F1364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D2AB4AA1-0879-8DCF-F2C3-682736EBE1EB}"/>
              </a:ext>
            </a:extLst>
          </p:cNvPr>
          <p:cNvSpPr>
            <a:spLocks noGrp="1"/>
          </p:cNvSpPr>
          <p:nvPr>
            <p:ph type="dt" sz="half" idx="10"/>
          </p:nvPr>
        </p:nvSpPr>
        <p:spPr/>
        <p:txBody>
          <a:bodyPr/>
          <a:lstStyle/>
          <a:p>
            <a:fld id="{4D71CE09-92C2-0A45-91F4-D96C7597E1B4}" type="datetimeFigureOut">
              <a:rPr lang="da-DK" smtClean="0"/>
              <a:t>12.09.2024</a:t>
            </a:fld>
            <a:endParaRPr lang="da-DK"/>
          </a:p>
        </p:txBody>
      </p:sp>
      <p:sp>
        <p:nvSpPr>
          <p:cNvPr id="5" name="Pladsholder til sidefod 4">
            <a:extLst>
              <a:ext uri="{FF2B5EF4-FFF2-40B4-BE49-F238E27FC236}">
                <a16:creationId xmlns:a16="http://schemas.microsoft.com/office/drawing/2014/main" id="{4D90921A-EBE2-69F6-C71D-F7CF31E43CC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9FDD674-794C-3471-D80E-AA8B73A2F1C1}"/>
              </a:ext>
            </a:extLst>
          </p:cNvPr>
          <p:cNvSpPr>
            <a:spLocks noGrp="1"/>
          </p:cNvSpPr>
          <p:nvPr>
            <p:ph type="sldNum" sz="quarter" idx="12"/>
          </p:nvPr>
        </p:nvSpPr>
        <p:spPr/>
        <p:txBody>
          <a:bodyPr/>
          <a:lstStyle/>
          <a:p>
            <a:fld id="{44B8557B-0892-CD46-9EE1-D51BF55F429B}" type="slidenum">
              <a:rPr lang="da-DK" smtClean="0"/>
              <a:t>‹nr.›</a:t>
            </a:fld>
            <a:endParaRPr lang="da-DK"/>
          </a:p>
        </p:txBody>
      </p:sp>
    </p:spTree>
    <p:extLst>
      <p:ext uri="{BB962C8B-B14F-4D97-AF65-F5344CB8AC3E}">
        <p14:creationId xmlns:p14="http://schemas.microsoft.com/office/powerpoint/2010/main" val="416866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238606-ECB8-BDC3-5BB3-BCF8C3B37D3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61ADEB9-46C2-4980-BDEA-38EC39CCC668}"/>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EDEE84E4-280B-AA95-141F-5AE80F6B3B94}"/>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BE219C1-E27C-0EC1-B5FB-C23CA0D084F0}"/>
              </a:ext>
            </a:extLst>
          </p:cNvPr>
          <p:cNvSpPr>
            <a:spLocks noGrp="1"/>
          </p:cNvSpPr>
          <p:nvPr>
            <p:ph type="dt" sz="half" idx="10"/>
          </p:nvPr>
        </p:nvSpPr>
        <p:spPr/>
        <p:txBody>
          <a:bodyPr/>
          <a:lstStyle/>
          <a:p>
            <a:fld id="{4D71CE09-92C2-0A45-91F4-D96C7597E1B4}" type="datetimeFigureOut">
              <a:rPr lang="da-DK" smtClean="0"/>
              <a:t>12.09.2024</a:t>
            </a:fld>
            <a:endParaRPr lang="da-DK"/>
          </a:p>
        </p:txBody>
      </p:sp>
      <p:sp>
        <p:nvSpPr>
          <p:cNvPr id="6" name="Pladsholder til sidefod 5">
            <a:extLst>
              <a:ext uri="{FF2B5EF4-FFF2-40B4-BE49-F238E27FC236}">
                <a16:creationId xmlns:a16="http://schemas.microsoft.com/office/drawing/2014/main" id="{DD6D81E7-1CDA-146B-E15B-ED7A09C736D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B2DE47B-469F-83F4-F26A-C10C2E539C2C}"/>
              </a:ext>
            </a:extLst>
          </p:cNvPr>
          <p:cNvSpPr>
            <a:spLocks noGrp="1"/>
          </p:cNvSpPr>
          <p:nvPr>
            <p:ph type="sldNum" sz="quarter" idx="12"/>
          </p:nvPr>
        </p:nvSpPr>
        <p:spPr/>
        <p:txBody>
          <a:bodyPr/>
          <a:lstStyle/>
          <a:p>
            <a:fld id="{44B8557B-0892-CD46-9EE1-D51BF55F429B}" type="slidenum">
              <a:rPr lang="da-DK" smtClean="0"/>
              <a:t>‹nr.›</a:t>
            </a:fld>
            <a:endParaRPr lang="da-DK"/>
          </a:p>
        </p:txBody>
      </p:sp>
    </p:spTree>
    <p:extLst>
      <p:ext uri="{BB962C8B-B14F-4D97-AF65-F5344CB8AC3E}">
        <p14:creationId xmlns:p14="http://schemas.microsoft.com/office/powerpoint/2010/main" val="4275807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CF1DAF-5258-4C83-4DFD-126237AB2DB0}"/>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8714893-D619-6E7D-CA5C-59C4504621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88753FC0-D1E4-517C-8CBF-151F00C72089}"/>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87965F2-8C84-648D-02D7-A172E57516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4813B2C-3565-5360-669E-3F3539DFA4D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2536173-442F-762D-7CCE-ED9D977DB702}"/>
              </a:ext>
            </a:extLst>
          </p:cNvPr>
          <p:cNvSpPr>
            <a:spLocks noGrp="1"/>
          </p:cNvSpPr>
          <p:nvPr>
            <p:ph type="dt" sz="half" idx="10"/>
          </p:nvPr>
        </p:nvSpPr>
        <p:spPr/>
        <p:txBody>
          <a:bodyPr/>
          <a:lstStyle/>
          <a:p>
            <a:fld id="{4D71CE09-92C2-0A45-91F4-D96C7597E1B4}" type="datetimeFigureOut">
              <a:rPr lang="da-DK" smtClean="0"/>
              <a:t>12.09.2024</a:t>
            </a:fld>
            <a:endParaRPr lang="da-DK"/>
          </a:p>
        </p:txBody>
      </p:sp>
      <p:sp>
        <p:nvSpPr>
          <p:cNvPr id="8" name="Pladsholder til sidefod 7">
            <a:extLst>
              <a:ext uri="{FF2B5EF4-FFF2-40B4-BE49-F238E27FC236}">
                <a16:creationId xmlns:a16="http://schemas.microsoft.com/office/drawing/2014/main" id="{9D496843-2A25-4FE0-F5CE-2C2560DC34B0}"/>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B4C7C9E4-C3B3-CB76-8BAD-7BA734B0D122}"/>
              </a:ext>
            </a:extLst>
          </p:cNvPr>
          <p:cNvSpPr>
            <a:spLocks noGrp="1"/>
          </p:cNvSpPr>
          <p:nvPr>
            <p:ph type="sldNum" sz="quarter" idx="12"/>
          </p:nvPr>
        </p:nvSpPr>
        <p:spPr/>
        <p:txBody>
          <a:bodyPr/>
          <a:lstStyle/>
          <a:p>
            <a:fld id="{44B8557B-0892-CD46-9EE1-D51BF55F429B}" type="slidenum">
              <a:rPr lang="da-DK" smtClean="0"/>
              <a:t>‹nr.›</a:t>
            </a:fld>
            <a:endParaRPr lang="da-DK"/>
          </a:p>
        </p:txBody>
      </p:sp>
    </p:spTree>
    <p:extLst>
      <p:ext uri="{BB962C8B-B14F-4D97-AF65-F5344CB8AC3E}">
        <p14:creationId xmlns:p14="http://schemas.microsoft.com/office/powerpoint/2010/main" val="1985628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1D6F01-F695-F26C-D510-243C72F32FA0}"/>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FBFE4E05-4693-127F-9D33-C417DFF908E4}"/>
              </a:ext>
            </a:extLst>
          </p:cNvPr>
          <p:cNvSpPr>
            <a:spLocks noGrp="1"/>
          </p:cNvSpPr>
          <p:nvPr>
            <p:ph type="dt" sz="half" idx="10"/>
          </p:nvPr>
        </p:nvSpPr>
        <p:spPr/>
        <p:txBody>
          <a:bodyPr/>
          <a:lstStyle/>
          <a:p>
            <a:fld id="{4D71CE09-92C2-0A45-91F4-D96C7597E1B4}" type="datetimeFigureOut">
              <a:rPr lang="da-DK" smtClean="0"/>
              <a:t>12.09.2024</a:t>
            </a:fld>
            <a:endParaRPr lang="da-DK"/>
          </a:p>
        </p:txBody>
      </p:sp>
      <p:sp>
        <p:nvSpPr>
          <p:cNvPr id="4" name="Pladsholder til sidefod 3">
            <a:extLst>
              <a:ext uri="{FF2B5EF4-FFF2-40B4-BE49-F238E27FC236}">
                <a16:creationId xmlns:a16="http://schemas.microsoft.com/office/drawing/2014/main" id="{06AA00D8-CF58-2D0B-B50B-FB812023801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334E48B-DEC2-0970-6F82-DECD1D63BE82}"/>
              </a:ext>
            </a:extLst>
          </p:cNvPr>
          <p:cNvSpPr>
            <a:spLocks noGrp="1"/>
          </p:cNvSpPr>
          <p:nvPr>
            <p:ph type="sldNum" sz="quarter" idx="12"/>
          </p:nvPr>
        </p:nvSpPr>
        <p:spPr/>
        <p:txBody>
          <a:bodyPr/>
          <a:lstStyle/>
          <a:p>
            <a:fld id="{44B8557B-0892-CD46-9EE1-D51BF55F429B}" type="slidenum">
              <a:rPr lang="da-DK" smtClean="0"/>
              <a:t>‹nr.›</a:t>
            </a:fld>
            <a:endParaRPr lang="da-DK"/>
          </a:p>
        </p:txBody>
      </p:sp>
    </p:spTree>
    <p:extLst>
      <p:ext uri="{BB962C8B-B14F-4D97-AF65-F5344CB8AC3E}">
        <p14:creationId xmlns:p14="http://schemas.microsoft.com/office/powerpoint/2010/main" val="3005227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6A59C90F-F61C-9352-0A61-C1CC8BC8B1C6}"/>
              </a:ext>
            </a:extLst>
          </p:cNvPr>
          <p:cNvSpPr>
            <a:spLocks noGrp="1"/>
          </p:cNvSpPr>
          <p:nvPr>
            <p:ph type="dt" sz="half" idx="10"/>
          </p:nvPr>
        </p:nvSpPr>
        <p:spPr/>
        <p:txBody>
          <a:bodyPr/>
          <a:lstStyle/>
          <a:p>
            <a:fld id="{4D71CE09-92C2-0A45-91F4-D96C7597E1B4}" type="datetimeFigureOut">
              <a:rPr lang="da-DK" smtClean="0"/>
              <a:t>12.09.2024</a:t>
            </a:fld>
            <a:endParaRPr lang="da-DK"/>
          </a:p>
        </p:txBody>
      </p:sp>
      <p:sp>
        <p:nvSpPr>
          <p:cNvPr id="3" name="Pladsholder til sidefod 2">
            <a:extLst>
              <a:ext uri="{FF2B5EF4-FFF2-40B4-BE49-F238E27FC236}">
                <a16:creationId xmlns:a16="http://schemas.microsoft.com/office/drawing/2014/main" id="{9429D5DD-360E-A42C-A75C-450BF523BB9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79ABB06-0072-CE31-83BD-990B30DCA439}"/>
              </a:ext>
            </a:extLst>
          </p:cNvPr>
          <p:cNvSpPr>
            <a:spLocks noGrp="1"/>
          </p:cNvSpPr>
          <p:nvPr>
            <p:ph type="sldNum" sz="quarter" idx="12"/>
          </p:nvPr>
        </p:nvSpPr>
        <p:spPr/>
        <p:txBody>
          <a:bodyPr/>
          <a:lstStyle/>
          <a:p>
            <a:fld id="{44B8557B-0892-CD46-9EE1-D51BF55F429B}" type="slidenum">
              <a:rPr lang="da-DK" smtClean="0"/>
              <a:t>‹nr.›</a:t>
            </a:fld>
            <a:endParaRPr lang="da-DK"/>
          </a:p>
        </p:txBody>
      </p:sp>
    </p:spTree>
    <p:extLst>
      <p:ext uri="{BB962C8B-B14F-4D97-AF65-F5344CB8AC3E}">
        <p14:creationId xmlns:p14="http://schemas.microsoft.com/office/powerpoint/2010/main" val="49534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85353C-65B8-3647-2077-74505A7863B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43D70A4-7BB2-240B-5C3E-77A6CBF9E0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19F184CD-DC12-A85A-854D-6364D9FA8D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B5369D7-5A73-48BE-7003-3022F611DE7C}"/>
              </a:ext>
            </a:extLst>
          </p:cNvPr>
          <p:cNvSpPr>
            <a:spLocks noGrp="1"/>
          </p:cNvSpPr>
          <p:nvPr>
            <p:ph type="dt" sz="half" idx="10"/>
          </p:nvPr>
        </p:nvSpPr>
        <p:spPr/>
        <p:txBody>
          <a:bodyPr/>
          <a:lstStyle/>
          <a:p>
            <a:fld id="{4D71CE09-92C2-0A45-91F4-D96C7597E1B4}" type="datetimeFigureOut">
              <a:rPr lang="da-DK" smtClean="0"/>
              <a:t>12.09.2024</a:t>
            </a:fld>
            <a:endParaRPr lang="da-DK"/>
          </a:p>
        </p:txBody>
      </p:sp>
      <p:sp>
        <p:nvSpPr>
          <p:cNvPr id="6" name="Pladsholder til sidefod 5">
            <a:extLst>
              <a:ext uri="{FF2B5EF4-FFF2-40B4-BE49-F238E27FC236}">
                <a16:creationId xmlns:a16="http://schemas.microsoft.com/office/drawing/2014/main" id="{FB69E88B-6279-2FA5-9849-D062F533E9B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1D570EE-1131-14E9-4763-74E7437AA124}"/>
              </a:ext>
            </a:extLst>
          </p:cNvPr>
          <p:cNvSpPr>
            <a:spLocks noGrp="1"/>
          </p:cNvSpPr>
          <p:nvPr>
            <p:ph type="sldNum" sz="quarter" idx="12"/>
          </p:nvPr>
        </p:nvSpPr>
        <p:spPr/>
        <p:txBody>
          <a:bodyPr/>
          <a:lstStyle/>
          <a:p>
            <a:fld id="{44B8557B-0892-CD46-9EE1-D51BF55F429B}" type="slidenum">
              <a:rPr lang="da-DK" smtClean="0"/>
              <a:t>‹nr.›</a:t>
            </a:fld>
            <a:endParaRPr lang="da-DK"/>
          </a:p>
        </p:txBody>
      </p:sp>
    </p:spTree>
    <p:extLst>
      <p:ext uri="{BB962C8B-B14F-4D97-AF65-F5344CB8AC3E}">
        <p14:creationId xmlns:p14="http://schemas.microsoft.com/office/powerpoint/2010/main" val="757181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4DD4F9-A589-2170-BDDB-832B74F56AC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90758A83-6A4F-37B3-5B42-7E38120DCF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A5F6545-8C7E-D744-8DDB-6D259963CF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5887EA9-DD0F-F4D9-C4CC-E1151F503974}"/>
              </a:ext>
            </a:extLst>
          </p:cNvPr>
          <p:cNvSpPr>
            <a:spLocks noGrp="1"/>
          </p:cNvSpPr>
          <p:nvPr>
            <p:ph type="dt" sz="half" idx="10"/>
          </p:nvPr>
        </p:nvSpPr>
        <p:spPr/>
        <p:txBody>
          <a:bodyPr/>
          <a:lstStyle/>
          <a:p>
            <a:fld id="{4D71CE09-92C2-0A45-91F4-D96C7597E1B4}" type="datetimeFigureOut">
              <a:rPr lang="da-DK" smtClean="0"/>
              <a:t>12.09.2024</a:t>
            </a:fld>
            <a:endParaRPr lang="da-DK"/>
          </a:p>
        </p:txBody>
      </p:sp>
      <p:sp>
        <p:nvSpPr>
          <p:cNvPr id="6" name="Pladsholder til sidefod 5">
            <a:extLst>
              <a:ext uri="{FF2B5EF4-FFF2-40B4-BE49-F238E27FC236}">
                <a16:creationId xmlns:a16="http://schemas.microsoft.com/office/drawing/2014/main" id="{52F1F68E-3A76-68D5-1CF5-8E5BED20D42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E3CD029-B777-AF41-A49D-3E29DFF854CD}"/>
              </a:ext>
            </a:extLst>
          </p:cNvPr>
          <p:cNvSpPr>
            <a:spLocks noGrp="1"/>
          </p:cNvSpPr>
          <p:nvPr>
            <p:ph type="sldNum" sz="quarter" idx="12"/>
          </p:nvPr>
        </p:nvSpPr>
        <p:spPr/>
        <p:txBody>
          <a:bodyPr/>
          <a:lstStyle/>
          <a:p>
            <a:fld id="{44B8557B-0892-CD46-9EE1-D51BF55F429B}" type="slidenum">
              <a:rPr lang="da-DK" smtClean="0"/>
              <a:t>‹nr.›</a:t>
            </a:fld>
            <a:endParaRPr lang="da-DK"/>
          </a:p>
        </p:txBody>
      </p:sp>
    </p:spTree>
    <p:extLst>
      <p:ext uri="{BB962C8B-B14F-4D97-AF65-F5344CB8AC3E}">
        <p14:creationId xmlns:p14="http://schemas.microsoft.com/office/powerpoint/2010/main" val="1938169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A1CDBB-73E6-9DA6-7F2B-CDB65B257C38}"/>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C63CF9F0-1D41-FCC6-A0C7-160F75432267}"/>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529E6B9-577D-B5E6-2697-1202833084EB}"/>
              </a:ext>
            </a:extLst>
          </p:cNvPr>
          <p:cNvSpPr>
            <a:spLocks noGrp="1"/>
          </p:cNvSpPr>
          <p:nvPr>
            <p:ph type="dt" sz="half" idx="10"/>
          </p:nvPr>
        </p:nvSpPr>
        <p:spPr/>
        <p:txBody>
          <a:bodyPr/>
          <a:lstStyle/>
          <a:p>
            <a:fld id="{4D71CE09-92C2-0A45-91F4-D96C7597E1B4}" type="datetimeFigureOut">
              <a:rPr lang="da-DK" smtClean="0"/>
              <a:t>12.09.2024</a:t>
            </a:fld>
            <a:endParaRPr lang="da-DK"/>
          </a:p>
        </p:txBody>
      </p:sp>
      <p:sp>
        <p:nvSpPr>
          <p:cNvPr id="5" name="Pladsholder til sidefod 4">
            <a:extLst>
              <a:ext uri="{FF2B5EF4-FFF2-40B4-BE49-F238E27FC236}">
                <a16:creationId xmlns:a16="http://schemas.microsoft.com/office/drawing/2014/main" id="{37E5F0E1-1B92-0EE0-A898-09F1C5B8BDD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04FEC6B-2607-5F6F-92DA-3B036F284E0A}"/>
              </a:ext>
            </a:extLst>
          </p:cNvPr>
          <p:cNvSpPr>
            <a:spLocks noGrp="1"/>
          </p:cNvSpPr>
          <p:nvPr>
            <p:ph type="sldNum" sz="quarter" idx="12"/>
          </p:nvPr>
        </p:nvSpPr>
        <p:spPr/>
        <p:txBody>
          <a:bodyPr/>
          <a:lstStyle/>
          <a:p>
            <a:fld id="{44B8557B-0892-CD46-9EE1-D51BF55F429B}" type="slidenum">
              <a:rPr lang="da-DK" smtClean="0"/>
              <a:t>‹nr.›</a:t>
            </a:fld>
            <a:endParaRPr lang="da-DK"/>
          </a:p>
        </p:txBody>
      </p:sp>
    </p:spTree>
    <p:extLst>
      <p:ext uri="{BB962C8B-B14F-4D97-AF65-F5344CB8AC3E}">
        <p14:creationId xmlns:p14="http://schemas.microsoft.com/office/powerpoint/2010/main" val="989601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ABBAC81-7ECC-AB51-BAF1-F073400B937B}"/>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9D9AB397-480B-5DC6-9F03-7EF7C96E333A}"/>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D5419CA-6666-8730-802B-FC70E7592593}"/>
              </a:ext>
            </a:extLst>
          </p:cNvPr>
          <p:cNvSpPr>
            <a:spLocks noGrp="1"/>
          </p:cNvSpPr>
          <p:nvPr>
            <p:ph type="dt" sz="half" idx="10"/>
          </p:nvPr>
        </p:nvSpPr>
        <p:spPr/>
        <p:txBody>
          <a:bodyPr/>
          <a:lstStyle/>
          <a:p>
            <a:fld id="{4D71CE09-92C2-0A45-91F4-D96C7597E1B4}" type="datetimeFigureOut">
              <a:rPr lang="da-DK" smtClean="0"/>
              <a:t>12.09.2024</a:t>
            </a:fld>
            <a:endParaRPr lang="da-DK"/>
          </a:p>
        </p:txBody>
      </p:sp>
      <p:sp>
        <p:nvSpPr>
          <p:cNvPr id="5" name="Pladsholder til sidefod 4">
            <a:extLst>
              <a:ext uri="{FF2B5EF4-FFF2-40B4-BE49-F238E27FC236}">
                <a16:creationId xmlns:a16="http://schemas.microsoft.com/office/drawing/2014/main" id="{3F21003F-92FB-1B07-3012-7A21972B37C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39A040F-0331-AA52-70CF-9828B4B026EC}"/>
              </a:ext>
            </a:extLst>
          </p:cNvPr>
          <p:cNvSpPr>
            <a:spLocks noGrp="1"/>
          </p:cNvSpPr>
          <p:nvPr>
            <p:ph type="sldNum" sz="quarter" idx="12"/>
          </p:nvPr>
        </p:nvSpPr>
        <p:spPr/>
        <p:txBody>
          <a:bodyPr/>
          <a:lstStyle/>
          <a:p>
            <a:fld id="{44B8557B-0892-CD46-9EE1-D51BF55F429B}" type="slidenum">
              <a:rPr lang="da-DK" smtClean="0"/>
              <a:t>‹nr.›</a:t>
            </a:fld>
            <a:endParaRPr lang="da-DK"/>
          </a:p>
        </p:txBody>
      </p:sp>
    </p:spTree>
    <p:extLst>
      <p:ext uri="{BB962C8B-B14F-4D97-AF65-F5344CB8AC3E}">
        <p14:creationId xmlns:p14="http://schemas.microsoft.com/office/powerpoint/2010/main" val="2978463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FBB5D46-27AD-1861-B9BE-81E9B2AD93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8D5B914-7FA7-1511-5C7A-EDD2F1A79B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1BDC4F2-EF84-B3FA-10CC-1C38E9ECBD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71CE09-92C2-0A45-91F4-D96C7597E1B4}" type="datetimeFigureOut">
              <a:rPr lang="da-DK" smtClean="0"/>
              <a:t>12.09.2024</a:t>
            </a:fld>
            <a:endParaRPr lang="da-DK"/>
          </a:p>
        </p:txBody>
      </p:sp>
      <p:sp>
        <p:nvSpPr>
          <p:cNvPr id="5" name="Pladsholder til sidefod 4">
            <a:extLst>
              <a:ext uri="{FF2B5EF4-FFF2-40B4-BE49-F238E27FC236}">
                <a16:creationId xmlns:a16="http://schemas.microsoft.com/office/drawing/2014/main" id="{B283FE39-85EC-0932-E85F-0E23AD9ED5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22637891-F357-9D9A-D23A-252A943939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4B8557B-0892-CD46-9EE1-D51BF55F429B}" type="slidenum">
              <a:rPr lang="da-DK" smtClean="0"/>
              <a:t>‹nr.›</a:t>
            </a:fld>
            <a:endParaRPr lang="da-DK"/>
          </a:p>
        </p:txBody>
      </p:sp>
    </p:spTree>
    <p:extLst>
      <p:ext uri="{BB962C8B-B14F-4D97-AF65-F5344CB8AC3E}">
        <p14:creationId xmlns:p14="http://schemas.microsoft.com/office/powerpoint/2010/main" val="2182848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KhMiKeSffns?feature=oembed" TargetMode="Externa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14AA8EA-FF92-51E2-7220-3FF4B44C1B14}"/>
              </a:ext>
            </a:extLst>
          </p:cNvPr>
          <p:cNvSpPr>
            <a:spLocks noGrp="1"/>
          </p:cNvSpPr>
          <p:nvPr>
            <p:ph type="ctrTitle"/>
          </p:nvPr>
        </p:nvSpPr>
        <p:spPr>
          <a:xfrm>
            <a:off x="643468" y="643467"/>
            <a:ext cx="4620584" cy="4567137"/>
          </a:xfrm>
        </p:spPr>
        <p:txBody>
          <a:bodyPr>
            <a:normAutofit/>
          </a:bodyPr>
          <a:lstStyle/>
          <a:p>
            <a:pPr algn="l"/>
            <a:r>
              <a:rPr lang="da-DK" sz="4400" dirty="0" err="1"/>
              <a:t>Murder</a:t>
            </a:r>
            <a:r>
              <a:rPr lang="da-DK" sz="4400" dirty="0"/>
              <a:t> </a:t>
            </a:r>
            <a:r>
              <a:rPr lang="da-DK" sz="4400" dirty="0" err="1"/>
              <a:t>ballads</a:t>
            </a:r>
            <a:endParaRPr lang="da-DK" sz="4400" dirty="0"/>
          </a:p>
        </p:txBody>
      </p:sp>
      <p:sp>
        <p:nvSpPr>
          <p:cNvPr id="3" name="Undertitel 2">
            <a:extLst>
              <a:ext uri="{FF2B5EF4-FFF2-40B4-BE49-F238E27FC236}">
                <a16:creationId xmlns:a16="http://schemas.microsoft.com/office/drawing/2014/main" id="{7E23ED81-2E3B-9320-E361-383AF3C7DC9D}"/>
              </a:ext>
            </a:extLst>
          </p:cNvPr>
          <p:cNvSpPr>
            <a:spLocks noGrp="1"/>
          </p:cNvSpPr>
          <p:nvPr>
            <p:ph type="subTitle" idx="1"/>
          </p:nvPr>
        </p:nvSpPr>
        <p:spPr>
          <a:xfrm>
            <a:off x="643467" y="5277684"/>
            <a:ext cx="4620584" cy="775494"/>
          </a:xfrm>
        </p:spPr>
        <p:txBody>
          <a:bodyPr>
            <a:normAutofit fontScale="92500" lnSpcReduction="10000"/>
          </a:bodyPr>
          <a:lstStyle/>
          <a:p>
            <a:pPr algn="l"/>
            <a:r>
              <a:rPr lang="da-DK" dirty="0"/>
              <a:t>3A True Crime</a:t>
            </a:r>
          </a:p>
          <a:p>
            <a:pPr algn="l"/>
            <a:r>
              <a:rPr lang="da-DK" dirty="0"/>
              <a:t>16.09.2024 – 3 modul</a:t>
            </a:r>
          </a:p>
        </p:txBody>
      </p:sp>
      <p:pic>
        <p:nvPicPr>
          <p:cNvPr id="1026" name="Picture 2" descr="Nick Cave’s Albums: Murder Ballads (1996)">
            <a:extLst>
              <a:ext uri="{FF2B5EF4-FFF2-40B4-BE49-F238E27FC236}">
                <a16:creationId xmlns:a16="http://schemas.microsoft.com/office/drawing/2014/main" id="{AD9EAB63-5575-6D13-9D4D-790A349858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13164"/>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D422892E-1BB1-E208-5BB5-36943403E42A}"/>
              </a:ext>
            </a:extLst>
          </p:cNvPr>
          <p:cNvSpPr txBox="1"/>
          <p:nvPr/>
        </p:nvSpPr>
        <p:spPr>
          <a:xfrm>
            <a:off x="10493829" y="217715"/>
            <a:ext cx="1523174" cy="276999"/>
          </a:xfrm>
          <a:prstGeom prst="rect">
            <a:avLst/>
          </a:prstGeom>
          <a:noFill/>
        </p:spPr>
        <p:txBody>
          <a:bodyPr wrap="none" rtlCol="0">
            <a:spAutoFit/>
          </a:bodyPr>
          <a:lstStyle/>
          <a:p>
            <a:r>
              <a:rPr lang="en-US" sz="1200" i="1" dirty="0"/>
              <a:t>Musician Nick Cave </a:t>
            </a:r>
          </a:p>
        </p:txBody>
      </p:sp>
    </p:spTree>
    <p:extLst>
      <p:ext uri="{BB962C8B-B14F-4D97-AF65-F5344CB8AC3E}">
        <p14:creationId xmlns:p14="http://schemas.microsoft.com/office/powerpoint/2010/main" val="304881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E3AB60-473C-7227-2397-DFE48BA1FD44}"/>
              </a:ext>
            </a:extLst>
          </p:cNvPr>
          <p:cNvSpPr>
            <a:spLocks noGrp="1"/>
          </p:cNvSpPr>
          <p:nvPr>
            <p:ph type="title"/>
          </p:nvPr>
        </p:nvSpPr>
        <p:spPr/>
        <p:txBody>
          <a:bodyPr/>
          <a:lstStyle/>
          <a:p>
            <a:r>
              <a:rPr lang="da-DK" dirty="0" err="1"/>
              <a:t>Today’s</a:t>
            </a:r>
            <a:r>
              <a:rPr lang="da-DK" dirty="0"/>
              <a:t> </a:t>
            </a:r>
            <a:r>
              <a:rPr lang="da-DK" dirty="0" err="1"/>
              <a:t>module</a:t>
            </a:r>
            <a:endParaRPr lang="da-DK" dirty="0"/>
          </a:p>
        </p:txBody>
      </p:sp>
      <p:sp>
        <p:nvSpPr>
          <p:cNvPr id="3" name="Pladsholder til indhold 2">
            <a:extLst>
              <a:ext uri="{FF2B5EF4-FFF2-40B4-BE49-F238E27FC236}">
                <a16:creationId xmlns:a16="http://schemas.microsoft.com/office/drawing/2014/main" id="{BB73B4F8-4B55-B600-3D70-7530002732D9}"/>
              </a:ext>
            </a:extLst>
          </p:cNvPr>
          <p:cNvSpPr>
            <a:spLocks noGrp="1"/>
          </p:cNvSpPr>
          <p:nvPr>
            <p:ph idx="1"/>
          </p:nvPr>
        </p:nvSpPr>
        <p:spPr/>
        <p:txBody>
          <a:bodyPr/>
          <a:lstStyle/>
          <a:p>
            <a:r>
              <a:rPr lang="da-DK" b="1" dirty="0"/>
              <a:t>Definition: </a:t>
            </a:r>
            <a:r>
              <a:rPr lang="da-DK" dirty="0" err="1"/>
              <a:t>What</a:t>
            </a:r>
            <a:r>
              <a:rPr lang="da-DK" dirty="0"/>
              <a:t> is a </a:t>
            </a:r>
            <a:r>
              <a:rPr lang="da-DK" dirty="0" err="1"/>
              <a:t>murder</a:t>
            </a:r>
            <a:r>
              <a:rPr lang="da-DK" dirty="0"/>
              <a:t> </a:t>
            </a:r>
            <a:r>
              <a:rPr lang="da-DK" dirty="0" err="1"/>
              <a:t>ballad</a:t>
            </a:r>
            <a:endParaRPr lang="da-DK" dirty="0"/>
          </a:p>
          <a:p>
            <a:r>
              <a:rPr lang="da-DK" dirty="0" err="1"/>
              <a:t>Homework</a:t>
            </a:r>
            <a:endParaRPr lang="da-DK" dirty="0"/>
          </a:p>
          <a:p>
            <a:r>
              <a:rPr lang="da-DK" dirty="0"/>
              <a:t>Analysis of a </a:t>
            </a:r>
            <a:r>
              <a:rPr lang="da-DK" dirty="0" err="1"/>
              <a:t>murder</a:t>
            </a:r>
            <a:r>
              <a:rPr lang="da-DK" dirty="0"/>
              <a:t> </a:t>
            </a:r>
            <a:r>
              <a:rPr lang="da-DK" dirty="0" err="1"/>
              <a:t>ballad</a:t>
            </a:r>
            <a:r>
              <a:rPr lang="da-DK" dirty="0"/>
              <a:t> – in </a:t>
            </a:r>
            <a:r>
              <a:rPr lang="da-DK" dirty="0" err="1"/>
              <a:t>groups</a:t>
            </a:r>
            <a:endParaRPr lang="da-DK" dirty="0"/>
          </a:p>
        </p:txBody>
      </p:sp>
    </p:spTree>
    <p:extLst>
      <p:ext uri="{BB962C8B-B14F-4D97-AF65-F5344CB8AC3E}">
        <p14:creationId xmlns:p14="http://schemas.microsoft.com/office/powerpoint/2010/main" val="2081510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B52D2E3-38E1-B1E2-7F61-B011A6237328}"/>
              </a:ext>
            </a:extLst>
          </p:cNvPr>
          <p:cNvSpPr>
            <a:spLocks noGrp="1"/>
          </p:cNvSpPr>
          <p:nvPr>
            <p:ph type="title"/>
          </p:nvPr>
        </p:nvSpPr>
        <p:spPr>
          <a:xfrm>
            <a:off x="572493" y="238539"/>
            <a:ext cx="11018520" cy="1434415"/>
          </a:xfrm>
        </p:spPr>
        <p:txBody>
          <a:bodyPr anchor="b">
            <a:normAutofit fontScale="90000"/>
          </a:bodyPr>
          <a:lstStyle/>
          <a:p>
            <a:br>
              <a:rPr lang="da-DK" dirty="0"/>
            </a:br>
            <a:br>
              <a:rPr lang="da-DK" dirty="0"/>
            </a:br>
            <a:r>
              <a:rPr lang="da-DK" dirty="0" err="1"/>
              <a:t>What</a:t>
            </a:r>
            <a:r>
              <a:rPr lang="da-DK" dirty="0"/>
              <a:t> is ‘a </a:t>
            </a:r>
            <a:r>
              <a:rPr lang="da-DK" dirty="0" err="1"/>
              <a:t>murder</a:t>
            </a:r>
            <a:r>
              <a:rPr lang="da-DK" dirty="0"/>
              <a:t> </a:t>
            </a:r>
            <a:r>
              <a:rPr lang="da-DK" dirty="0" err="1"/>
              <a:t>ballad</a:t>
            </a:r>
            <a:r>
              <a:rPr lang="da-DK" dirty="0"/>
              <a:t>’? = ‘oral tabloids of the </a:t>
            </a:r>
            <a:r>
              <a:rPr lang="da-DK" dirty="0" err="1"/>
              <a:t>day</a:t>
            </a:r>
            <a:r>
              <a:rPr lang="da-DK" dirty="0"/>
              <a:t>’</a:t>
            </a:r>
            <a:br>
              <a:rPr lang="da-DK" dirty="0"/>
            </a:br>
            <a:endParaRPr lang="da-DK" dirty="0"/>
          </a:p>
        </p:txBody>
      </p:sp>
      <p:sp>
        <p:nvSpPr>
          <p:cNvPr id="103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a:extLst>
              <a:ext uri="{FF2B5EF4-FFF2-40B4-BE49-F238E27FC236}">
                <a16:creationId xmlns:a16="http://schemas.microsoft.com/office/drawing/2014/main" id="{41A1BAF0-15F8-0285-970E-83790F3502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975" r="23668" b="-1"/>
          <a:stretch/>
        </p:blipFill>
        <p:spPr bwMode="auto">
          <a:xfrm>
            <a:off x="9752580" y="4252818"/>
            <a:ext cx="1864141" cy="1937669"/>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Brokeneck Girls: The Murder Ballad Musical Tickets, Multiple Dates |  Eventbrite">
            <a:extLst>
              <a:ext uri="{FF2B5EF4-FFF2-40B4-BE49-F238E27FC236}">
                <a16:creationId xmlns:a16="http://schemas.microsoft.com/office/drawing/2014/main" id="{045A3C1B-B118-CBD3-74AA-73AA03291E7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6" name="Billede 5" descr="Et billede, der indeholder tekst, Font/skrifttype, skærmbillede, dokument&#10;&#10;Automatisk genereret beskrivelse">
            <a:extLst>
              <a:ext uri="{FF2B5EF4-FFF2-40B4-BE49-F238E27FC236}">
                <a16:creationId xmlns:a16="http://schemas.microsoft.com/office/drawing/2014/main" id="{279BE3F4-B63D-B82A-A90D-A67DD840C218}"/>
              </a:ext>
            </a:extLst>
          </p:cNvPr>
          <p:cNvPicPr>
            <a:picLocks noChangeAspect="1"/>
          </p:cNvPicPr>
          <p:nvPr/>
        </p:nvPicPr>
        <p:blipFill>
          <a:blip r:embed="rId4"/>
          <a:stretch>
            <a:fillRect/>
          </a:stretch>
        </p:blipFill>
        <p:spPr>
          <a:xfrm>
            <a:off x="244237" y="1911493"/>
            <a:ext cx="9508344" cy="3458793"/>
          </a:xfrm>
          <a:prstGeom prst="rect">
            <a:avLst/>
          </a:prstGeom>
        </p:spPr>
      </p:pic>
      <p:sp>
        <p:nvSpPr>
          <p:cNvPr id="12" name="Tekstfelt 11">
            <a:extLst>
              <a:ext uri="{FF2B5EF4-FFF2-40B4-BE49-F238E27FC236}">
                <a16:creationId xmlns:a16="http://schemas.microsoft.com/office/drawing/2014/main" id="{90E3AABA-F57A-3B13-1FCA-B74E39D99B13}"/>
              </a:ext>
            </a:extLst>
          </p:cNvPr>
          <p:cNvSpPr txBox="1"/>
          <p:nvPr/>
        </p:nvSpPr>
        <p:spPr>
          <a:xfrm>
            <a:off x="2472722" y="5370286"/>
            <a:ext cx="6096000" cy="1200329"/>
          </a:xfrm>
          <a:prstGeom prst="rect">
            <a:avLst/>
          </a:prstGeom>
          <a:noFill/>
        </p:spPr>
        <p:txBody>
          <a:bodyPr wrap="square">
            <a:spAutoFit/>
          </a:bodyPr>
          <a:lstStyle/>
          <a:p>
            <a:pPr marL="0" indent="0">
              <a:buNone/>
            </a:pPr>
            <a:r>
              <a:rPr lang="da-DK" sz="1800" b="1" i="1" dirty="0">
                <a:effectLst/>
                <a:latin typeface="Calibri" panose="020F0502020204030204" pitchFamily="34" charset="0"/>
                <a:cs typeface="Calibri" panose="020F0502020204030204" pitchFamily="34" charset="0"/>
              </a:rPr>
              <a:t>"</a:t>
            </a:r>
            <a:r>
              <a:rPr lang="da-DK" sz="1800" i="1" dirty="0" err="1">
                <a:effectLst/>
                <a:latin typeface="Calibri" panose="020F0502020204030204" pitchFamily="34" charset="0"/>
                <a:cs typeface="Calibri" panose="020F0502020204030204" pitchFamily="34" charset="0"/>
              </a:rPr>
              <a:t>Cheerfully</a:t>
            </a:r>
            <a:r>
              <a:rPr lang="da-DK" sz="1800" i="1" dirty="0">
                <a:effectLst/>
                <a:latin typeface="Calibri" panose="020F0502020204030204" pitchFamily="34" charset="0"/>
                <a:cs typeface="Calibri" panose="020F0502020204030204" pitchFamily="34" charset="0"/>
              </a:rPr>
              <a:t> </a:t>
            </a:r>
            <a:r>
              <a:rPr lang="da-DK" sz="1800" i="1" dirty="0" err="1">
                <a:effectLst/>
                <a:latin typeface="Calibri" panose="020F0502020204030204" pitchFamily="34" charset="0"/>
                <a:cs typeface="Calibri" panose="020F0502020204030204" pitchFamily="34" charset="0"/>
              </a:rPr>
              <a:t>vulgar</a:t>
            </a:r>
            <a:r>
              <a:rPr lang="da-DK" sz="1800" i="1" dirty="0">
                <a:effectLst/>
                <a:latin typeface="Calibri" panose="020F0502020204030204" pitchFamily="34" charset="0"/>
                <a:cs typeface="Calibri" panose="020F0502020204030204" pitchFamily="34" charset="0"/>
              </a:rPr>
              <a:t>, </a:t>
            </a:r>
            <a:r>
              <a:rPr lang="da-DK" sz="1800" i="1" dirty="0" err="1">
                <a:effectLst/>
                <a:latin typeface="Calibri" panose="020F0502020204030204" pitchFamily="34" charset="0"/>
                <a:cs typeface="Calibri" panose="020F0502020204030204" pitchFamily="34" charset="0"/>
              </a:rPr>
              <a:t>reveling</a:t>
            </a:r>
            <a:r>
              <a:rPr lang="da-DK" sz="1800" i="1" dirty="0">
                <a:effectLst/>
                <a:latin typeface="Calibri" panose="020F0502020204030204" pitchFamily="34" charset="0"/>
                <a:cs typeface="Calibri" panose="020F0502020204030204" pitchFamily="34" charset="0"/>
              </a:rPr>
              <a:t> in gore, and </a:t>
            </a:r>
            <a:r>
              <a:rPr lang="da-DK" sz="1800" i="1" dirty="0" err="1">
                <a:effectLst/>
                <a:latin typeface="Calibri" panose="020F0502020204030204" pitchFamily="34" charset="0"/>
                <a:cs typeface="Calibri" panose="020F0502020204030204" pitchFamily="34" charset="0"/>
              </a:rPr>
              <a:t>always</a:t>
            </a:r>
            <a:r>
              <a:rPr lang="da-DK" sz="1800" i="1" dirty="0">
                <a:effectLst/>
                <a:latin typeface="Calibri" panose="020F0502020204030204" pitchFamily="34" charset="0"/>
                <a:cs typeface="Calibri" panose="020F0502020204030204" pitchFamily="34" charset="0"/>
              </a:rPr>
              <a:t> with an </a:t>
            </a:r>
            <a:r>
              <a:rPr lang="da-DK" sz="1800" i="1" dirty="0" err="1">
                <a:effectLst/>
                <a:latin typeface="Calibri" panose="020F0502020204030204" pitchFamily="34" charset="0"/>
                <a:cs typeface="Calibri" panose="020F0502020204030204" pitchFamily="34" charset="0"/>
              </a:rPr>
              <a:t>eye</a:t>
            </a:r>
            <a:r>
              <a:rPr lang="da-DK" sz="1800" i="1" dirty="0">
                <a:effectLst/>
                <a:latin typeface="Calibri" panose="020F0502020204030204" pitchFamily="34" charset="0"/>
                <a:cs typeface="Calibri" panose="020F0502020204030204" pitchFamily="34" charset="0"/>
              </a:rPr>
              <a:t> on the </a:t>
            </a:r>
            <a:r>
              <a:rPr lang="da-DK" sz="1800" i="1" dirty="0" err="1">
                <a:effectLst/>
                <a:latin typeface="Calibri" panose="020F0502020204030204" pitchFamily="34" charset="0"/>
                <a:cs typeface="Calibri" panose="020F0502020204030204" pitchFamily="34" charset="0"/>
              </a:rPr>
              <a:t>main</a:t>
            </a:r>
            <a:r>
              <a:rPr lang="da-DK" sz="1800" i="1" dirty="0">
                <a:effectLst/>
                <a:latin typeface="Calibri" panose="020F0502020204030204" pitchFamily="34" charset="0"/>
                <a:cs typeface="Calibri" panose="020F0502020204030204" pitchFamily="34" charset="0"/>
              </a:rPr>
              <a:t> chance, </a:t>
            </a:r>
            <a:r>
              <a:rPr lang="da-DK" sz="1800" i="1" dirty="0" err="1">
                <a:effectLst/>
                <a:latin typeface="Calibri" panose="020F0502020204030204" pitchFamily="34" charset="0"/>
                <a:cs typeface="Calibri" panose="020F0502020204030204" pitchFamily="34" charset="0"/>
              </a:rPr>
              <a:t>these</a:t>
            </a:r>
            <a:r>
              <a:rPr lang="da-DK" sz="1800" i="1" dirty="0">
                <a:effectLst/>
                <a:latin typeface="Calibri" panose="020F0502020204030204" pitchFamily="34" charset="0"/>
                <a:cs typeface="Calibri" panose="020F0502020204030204" pitchFamily="34" charset="0"/>
              </a:rPr>
              <a:t> </a:t>
            </a:r>
            <a:r>
              <a:rPr lang="da-DK" sz="1800" i="1" dirty="0" err="1">
                <a:effectLst/>
                <a:latin typeface="Calibri" panose="020F0502020204030204" pitchFamily="34" charset="0"/>
                <a:cs typeface="Calibri" panose="020F0502020204030204" pitchFamily="34" charset="0"/>
              </a:rPr>
              <a:t>songs</a:t>
            </a:r>
            <a:r>
              <a:rPr lang="da-DK" sz="1800" i="1" dirty="0">
                <a:effectLst/>
                <a:latin typeface="Calibri" panose="020F0502020204030204" pitchFamily="34" charset="0"/>
                <a:cs typeface="Calibri" panose="020F0502020204030204" pitchFamily="34" charset="0"/>
              </a:rPr>
              <a:t> </a:t>
            </a:r>
            <a:r>
              <a:rPr lang="da-DK" sz="1800" i="1" dirty="0" err="1">
                <a:effectLst/>
                <a:latin typeface="Calibri" panose="020F0502020204030204" pitchFamily="34" charset="0"/>
                <a:cs typeface="Calibri" panose="020F0502020204030204" pitchFamily="34" charset="0"/>
              </a:rPr>
              <a:t>were</a:t>
            </a:r>
            <a:r>
              <a:rPr lang="da-DK" sz="1800" i="1" dirty="0">
                <a:effectLst/>
                <a:latin typeface="Calibri" panose="020F0502020204030204" pitchFamily="34" charset="0"/>
                <a:cs typeface="Calibri" panose="020F0502020204030204" pitchFamily="34" charset="0"/>
              </a:rPr>
              <a:t> tabloid </a:t>
            </a:r>
            <a:r>
              <a:rPr lang="da-DK" sz="1800" i="1" dirty="0" err="1">
                <a:effectLst/>
                <a:latin typeface="Calibri" panose="020F0502020204030204" pitchFamily="34" charset="0"/>
                <a:cs typeface="Calibri" panose="020F0502020204030204" pitchFamily="34" charset="0"/>
              </a:rPr>
              <a:t>newspapers</a:t>
            </a:r>
            <a:r>
              <a:rPr lang="da-DK" sz="1800" i="1" dirty="0">
                <a:effectLst/>
                <a:latin typeface="Calibri" panose="020F0502020204030204" pitchFamily="34" charset="0"/>
                <a:cs typeface="Calibri" panose="020F0502020204030204" pitchFamily="34" charset="0"/>
              </a:rPr>
              <a:t> set to </a:t>
            </a:r>
            <a:r>
              <a:rPr lang="da-DK" sz="1800" i="1" dirty="0" err="1">
                <a:effectLst/>
                <a:latin typeface="Calibri" panose="020F0502020204030204" pitchFamily="34" charset="0"/>
                <a:cs typeface="Calibri" panose="020F0502020204030204" pitchFamily="34" charset="0"/>
              </a:rPr>
              <a:t>music</a:t>
            </a:r>
            <a:r>
              <a:rPr lang="da-DK" sz="1800" i="1" dirty="0">
                <a:effectLst/>
                <a:latin typeface="Calibri" panose="020F0502020204030204" pitchFamily="34" charset="0"/>
                <a:cs typeface="Calibri" panose="020F0502020204030204" pitchFamily="34" charset="0"/>
              </a:rPr>
              <a:t>, </a:t>
            </a:r>
            <a:r>
              <a:rPr lang="da-DK" sz="1800" i="1" dirty="0" err="1">
                <a:effectLst/>
                <a:latin typeface="Calibri" panose="020F0502020204030204" pitchFamily="34" charset="0"/>
                <a:cs typeface="Calibri" panose="020F0502020204030204" pitchFamily="34" charset="0"/>
              </a:rPr>
              <a:t>carrying</a:t>
            </a:r>
            <a:r>
              <a:rPr lang="da-DK" sz="1800" i="1" dirty="0">
                <a:effectLst/>
                <a:latin typeface="Calibri" panose="020F0502020204030204" pitchFamily="34" charset="0"/>
                <a:cs typeface="Calibri" panose="020F0502020204030204" pitchFamily="34" charset="0"/>
              </a:rPr>
              <a:t> news of all the </a:t>
            </a:r>
            <a:r>
              <a:rPr lang="da-DK" sz="1800" i="1" dirty="0" err="1">
                <a:effectLst/>
                <a:latin typeface="Calibri" panose="020F0502020204030204" pitchFamily="34" charset="0"/>
                <a:cs typeface="Calibri" panose="020F0502020204030204" pitchFamily="34" charset="0"/>
              </a:rPr>
              <a:t>latest</a:t>
            </a:r>
            <a:r>
              <a:rPr lang="da-DK" sz="1800" i="1" dirty="0">
                <a:effectLst/>
                <a:latin typeface="Calibri" panose="020F0502020204030204" pitchFamily="34" charset="0"/>
                <a:cs typeface="Calibri" panose="020F0502020204030204" pitchFamily="34" charset="0"/>
              </a:rPr>
              <a:t> '</a:t>
            </a:r>
            <a:r>
              <a:rPr lang="da-DK" sz="1800" i="1" dirty="0" err="1">
                <a:effectLst/>
                <a:latin typeface="Calibri" panose="020F0502020204030204" pitchFamily="34" charset="0"/>
                <a:cs typeface="Calibri" panose="020F0502020204030204" pitchFamily="34" charset="0"/>
              </a:rPr>
              <a:t>orrible</a:t>
            </a:r>
            <a:r>
              <a:rPr lang="da-DK" sz="1800" i="1" dirty="0">
                <a:effectLst/>
                <a:latin typeface="Calibri" panose="020F0502020204030204" pitchFamily="34" charset="0"/>
                <a:cs typeface="Calibri" panose="020F0502020204030204" pitchFamily="34" charset="0"/>
              </a:rPr>
              <a:t> </a:t>
            </a:r>
            <a:r>
              <a:rPr lang="da-DK" sz="1800" i="1" dirty="0" err="1">
                <a:effectLst/>
                <a:latin typeface="Calibri" panose="020F0502020204030204" pitchFamily="34" charset="0"/>
                <a:cs typeface="Calibri" panose="020F0502020204030204" pitchFamily="34" charset="0"/>
              </a:rPr>
              <a:t>murders</a:t>
            </a:r>
            <a:r>
              <a:rPr lang="da-DK" sz="1800" i="1" dirty="0">
                <a:effectLst/>
                <a:latin typeface="Calibri" panose="020F0502020204030204" pitchFamily="34" charset="0"/>
                <a:cs typeface="Calibri" panose="020F0502020204030204" pitchFamily="34" charset="0"/>
              </a:rPr>
              <a:t> to an </a:t>
            </a:r>
            <a:r>
              <a:rPr lang="da-DK" sz="1800" i="1" dirty="0" err="1">
                <a:effectLst/>
                <a:latin typeface="Calibri" panose="020F0502020204030204" pitchFamily="34" charset="0"/>
                <a:cs typeface="Calibri" panose="020F0502020204030204" pitchFamily="34" charset="0"/>
              </a:rPr>
              <a:t>insatiable</a:t>
            </a:r>
            <a:r>
              <a:rPr lang="da-DK" sz="1800" i="1" dirty="0">
                <a:effectLst/>
                <a:latin typeface="Calibri" panose="020F0502020204030204" pitchFamily="34" charset="0"/>
                <a:cs typeface="Calibri" panose="020F0502020204030204" pitchFamily="34" charset="0"/>
              </a:rPr>
              <a:t> public.’” (Paul </a:t>
            </a:r>
            <a:r>
              <a:rPr lang="da-DK" sz="1800" i="1" dirty="0" err="1">
                <a:effectLst/>
                <a:latin typeface="Calibri" panose="020F0502020204030204" pitchFamily="34" charset="0"/>
                <a:cs typeface="Calibri" panose="020F0502020204030204" pitchFamily="34" charset="0"/>
              </a:rPr>
              <a:t>Slade</a:t>
            </a:r>
            <a:r>
              <a:rPr lang="da-DK" sz="1800" i="1" dirty="0">
                <a:effectLst/>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42886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50B0AB-52DA-F012-B13B-AF6F0A0D25ED}"/>
              </a:ext>
            </a:extLst>
          </p:cNvPr>
          <p:cNvSpPr>
            <a:spLocks noGrp="1"/>
          </p:cNvSpPr>
          <p:nvPr>
            <p:ph type="title"/>
          </p:nvPr>
        </p:nvSpPr>
        <p:spPr/>
        <p:txBody>
          <a:bodyPr/>
          <a:lstStyle/>
          <a:p>
            <a:r>
              <a:rPr lang="da-DK" dirty="0" err="1"/>
              <a:t>Homework</a:t>
            </a:r>
            <a:r>
              <a:rPr lang="da-DK" dirty="0"/>
              <a:t> – </a:t>
            </a:r>
            <a:r>
              <a:rPr lang="da-DK" dirty="0" err="1"/>
              <a:t>share</a:t>
            </a:r>
            <a:r>
              <a:rPr lang="da-DK" dirty="0"/>
              <a:t> with the person </a:t>
            </a:r>
            <a:r>
              <a:rPr lang="da-DK" dirty="0" err="1"/>
              <a:t>sitting</a:t>
            </a:r>
            <a:r>
              <a:rPr lang="da-DK" dirty="0"/>
              <a:t> </a:t>
            </a:r>
            <a:r>
              <a:rPr lang="da-DK" dirty="0" err="1"/>
              <a:t>next</a:t>
            </a:r>
            <a:r>
              <a:rPr lang="da-DK" dirty="0"/>
              <a:t> to </a:t>
            </a:r>
            <a:r>
              <a:rPr lang="da-DK" dirty="0" err="1"/>
              <a:t>you</a:t>
            </a:r>
            <a:r>
              <a:rPr lang="da-DK" dirty="0"/>
              <a:t> (5 </a:t>
            </a:r>
            <a:r>
              <a:rPr lang="da-DK" dirty="0" err="1"/>
              <a:t>minutes</a:t>
            </a:r>
            <a:r>
              <a:rPr lang="da-DK" dirty="0"/>
              <a:t>)</a:t>
            </a:r>
          </a:p>
        </p:txBody>
      </p:sp>
      <p:sp>
        <p:nvSpPr>
          <p:cNvPr id="3" name="Pladsholder til indhold 2">
            <a:extLst>
              <a:ext uri="{FF2B5EF4-FFF2-40B4-BE49-F238E27FC236}">
                <a16:creationId xmlns:a16="http://schemas.microsoft.com/office/drawing/2014/main" id="{D0818C7F-ED4E-4B27-352F-F55D7FEF1A69}"/>
              </a:ext>
            </a:extLst>
          </p:cNvPr>
          <p:cNvSpPr>
            <a:spLocks noGrp="1"/>
          </p:cNvSpPr>
          <p:nvPr>
            <p:ph idx="1"/>
          </p:nvPr>
        </p:nvSpPr>
        <p:spPr/>
        <p:txBody>
          <a:bodyPr/>
          <a:lstStyle/>
          <a:p>
            <a:pPr marL="342900" lvl="0" indent="-342900">
              <a:buSzPts val="1200"/>
              <a:buFont typeface="Calibri" panose="020F0502020204030204" pitchFamily="34" charset="0"/>
              <a:buAutoNum type="arabicPeriod"/>
            </a:pPr>
            <a:r>
              <a:rPr lang="en-US" sz="1800" b="1" dirty="0">
                <a:effectLst/>
                <a:latin typeface="Calibri" panose="020F0502020204030204" pitchFamily="34" charset="0"/>
                <a:ea typeface="Times New Roman" panose="02020603050405020304" pitchFamily="18" charset="0"/>
              </a:rPr>
              <a:t>Reflect:. </a:t>
            </a:r>
            <a:r>
              <a:rPr lang="en-US" sz="1800" dirty="0">
                <a:effectLst/>
                <a:latin typeface="Calibri" panose="020F0502020204030204" pitchFamily="34" charset="0"/>
                <a:ea typeface="Times New Roman" panose="02020603050405020304" pitchFamily="18" charset="0"/>
              </a:rPr>
              <a:t>Do you know of songs that deal with something gruesome and/or tragic? What is the point of writing music about something like that? </a:t>
            </a:r>
            <a:endParaRPr lang="da-DK" sz="1800" dirty="0">
              <a:effectLst/>
              <a:latin typeface="Times New Roman" panose="02020603050405020304" pitchFamily="18" charset="0"/>
              <a:ea typeface="Times New Roman" panose="02020603050405020304" pitchFamily="18" charset="0"/>
            </a:endParaRPr>
          </a:p>
          <a:p>
            <a:pPr marL="342900" lvl="0" indent="-342900">
              <a:buSzPts val="1200"/>
              <a:buFont typeface="Calibri" panose="020F0502020204030204" pitchFamily="34" charset="0"/>
              <a:buAutoNum type="arabicPeriod"/>
            </a:pPr>
            <a:r>
              <a:rPr lang="en-US" sz="1800" b="1" dirty="0">
                <a:effectLst/>
                <a:latin typeface="Calibri" panose="020F0502020204030204" pitchFamily="34" charset="0"/>
                <a:ea typeface="Times New Roman" panose="02020603050405020304" pitchFamily="18" charset="0"/>
              </a:rPr>
              <a:t>Vocab. </a:t>
            </a:r>
            <a:r>
              <a:rPr lang="en-US" sz="1800" dirty="0">
                <a:effectLst/>
                <a:latin typeface="Calibri" panose="020F0502020204030204" pitchFamily="34" charset="0"/>
                <a:ea typeface="Times New Roman" panose="02020603050405020304" pitchFamily="18" charset="0"/>
              </a:rPr>
              <a:t>The following words could be useful when </a:t>
            </a:r>
            <a:r>
              <a:rPr lang="en-US" sz="1800" dirty="0" err="1">
                <a:effectLst/>
                <a:latin typeface="Calibri" panose="020F0502020204030204" pitchFamily="34" charset="0"/>
                <a:ea typeface="Times New Roman" panose="02020603050405020304" pitchFamily="18" charset="0"/>
              </a:rPr>
              <a:t>analysing</a:t>
            </a:r>
            <a:r>
              <a:rPr lang="en-US" sz="1800" dirty="0">
                <a:effectLst/>
                <a:latin typeface="Calibri" panose="020F0502020204030204" pitchFamily="34" charset="0"/>
                <a:ea typeface="Times New Roman" panose="02020603050405020304" pitchFamily="18" charset="0"/>
              </a:rPr>
              <a:t> murder ballads. Look up words you are unfamiliar with: </a:t>
            </a:r>
            <a:r>
              <a:rPr lang="en-US" sz="1800" b="1" dirty="0">
                <a:effectLst/>
                <a:latin typeface="Calibri" panose="020F0502020204030204" pitchFamily="34" charset="0"/>
                <a:ea typeface="Times New Roman" panose="02020603050405020304" pitchFamily="18" charset="0"/>
              </a:rPr>
              <a:t>ballad motive motif chorus point of view victim </a:t>
            </a:r>
            <a:endParaRPr lang="da-DK" sz="1800" dirty="0">
              <a:effectLst/>
              <a:latin typeface="Times New Roman" panose="02020603050405020304" pitchFamily="18" charset="0"/>
              <a:ea typeface="Times New Roman" panose="02020603050405020304" pitchFamily="18" charset="0"/>
            </a:endParaRPr>
          </a:p>
          <a:p>
            <a:endParaRPr lang="da-DK" dirty="0"/>
          </a:p>
        </p:txBody>
      </p:sp>
    </p:spTree>
    <p:extLst>
      <p:ext uri="{BB962C8B-B14F-4D97-AF65-F5344CB8AC3E}">
        <p14:creationId xmlns:p14="http://schemas.microsoft.com/office/powerpoint/2010/main" val="2239842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F43AB2-C014-6A37-6479-54D1C463ABC0}"/>
              </a:ext>
            </a:extLst>
          </p:cNvPr>
          <p:cNvSpPr>
            <a:spLocks noGrp="1"/>
          </p:cNvSpPr>
          <p:nvPr>
            <p:ph type="title"/>
          </p:nvPr>
        </p:nvSpPr>
        <p:spPr/>
        <p:txBody>
          <a:bodyPr/>
          <a:lstStyle/>
          <a:p>
            <a:r>
              <a:rPr lang="da-DK" dirty="0" err="1"/>
              <a:t>Murder</a:t>
            </a:r>
            <a:r>
              <a:rPr lang="da-DK" dirty="0"/>
              <a:t> </a:t>
            </a:r>
            <a:r>
              <a:rPr lang="da-DK" dirty="0" err="1"/>
              <a:t>ballad</a:t>
            </a:r>
            <a:r>
              <a:rPr lang="da-DK" dirty="0"/>
              <a:t> </a:t>
            </a:r>
            <a:r>
              <a:rPr lang="da-DK" dirty="0" err="1"/>
              <a:t>analysis</a:t>
            </a:r>
            <a:r>
              <a:rPr lang="da-DK" dirty="0"/>
              <a:t> (10 </a:t>
            </a:r>
            <a:r>
              <a:rPr lang="da-DK" dirty="0" err="1"/>
              <a:t>minutes</a:t>
            </a:r>
            <a:r>
              <a:rPr lang="da-DK" dirty="0"/>
              <a:t>)</a:t>
            </a:r>
          </a:p>
        </p:txBody>
      </p:sp>
      <p:sp>
        <p:nvSpPr>
          <p:cNvPr id="3" name="Pladsholder til indhold 2">
            <a:extLst>
              <a:ext uri="{FF2B5EF4-FFF2-40B4-BE49-F238E27FC236}">
                <a16:creationId xmlns:a16="http://schemas.microsoft.com/office/drawing/2014/main" id="{705207E6-2866-9B35-E117-F65653970236}"/>
              </a:ext>
            </a:extLst>
          </p:cNvPr>
          <p:cNvSpPr>
            <a:spLocks noGrp="1"/>
          </p:cNvSpPr>
          <p:nvPr>
            <p:ph idx="1"/>
          </p:nvPr>
        </p:nvSpPr>
        <p:spPr/>
        <p:txBody>
          <a:bodyPr/>
          <a:lstStyle/>
          <a:p>
            <a:r>
              <a:rPr lang="en-US" sz="1800" dirty="0">
                <a:effectLst/>
                <a:latin typeface="Calibri" panose="020F0502020204030204" pitchFamily="34" charset="0"/>
                <a:ea typeface="Times New Roman" panose="02020603050405020304" pitchFamily="18" charset="0"/>
              </a:rPr>
              <a:t>Go online and search for one of the murder ballads and check out its lyrics. Which are fiction, and which are based on actual events? </a:t>
            </a:r>
          </a:p>
          <a:p>
            <a:endParaRPr lang="da-DK" sz="1800" dirty="0">
              <a:effectLst/>
              <a:latin typeface="Times New Roman" panose="02020603050405020304" pitchFamily="18" charset="0"/>
              <a:ea typeface="Times New Roman" panose="02020603050405020304" pitchFamily="18" charset="0"/>
            </a:endParaRPr>
          </a:p>
          <a:p>
            <a:pPr marL="742950" lvl="1" indent="-285750">
              <a:buFont typeface="+mj-lt"/>
              <a:buAutoNum type="alphaLcPeriod"/>
            </a:pPr>
            <a:r>
              <a:rPr lang="en-US" sz="1800" dirty="0">
                <a:effectLst/>
                <a:latin typeface="Calibri" panose="020F0502020204030204" pitchFamily="34" charset="0"/>
                <a:ea typeface="Times New Roman" panose="02020603050405020304" pitchFamily="18" charset="0"/>
              </a:rPr>
              <a:t>"Tom Dooley" (folk song - various recordings, even a Danish version!)  </a:t>
            </a:r>
            <a:r>
              <a:rPr lang="en-US" sz="1800" dirty="0">
                <a:effectLst/>
                <a:highlight>
                  <a:srgbClr val="00FFFF"/>
                </a:highlight>
                <a:latin typeface="Calibri" panose="020F0502020204030204" pitchFamily="34" charset="0"/>
                <a:ea typeface="Times New Roman" panose="02020603050405020304" pitchFamily="18" charset="0"/>
              </a:rPr>
              <a:t>GROUP 1</a:t>
            </a:r>
            <a:endParaRPr lang="da-DK" sz="1800" dirty="0">
              <a:effectLst/>
              <a:highlight>
                <a:srgbClr val="00FFFF"/>
              </a:highlight>
              <a:latin typeface="Times New Roman" panose="02020603050405020304" pitchFamily="18" charset="0"/>
              <a:ea typeface="Times New Roman" panose="02020603050405020304" pitchFamily="18" charset="0"/>
            </a:endParaRPr>
          </a:p>
          <a:p>
            <a:pPr marL="742950" lvl="1" indent="-285750">
              <a:buFont typeface="+mj-lt"/>
              <a:buAutoNum type="alphaLcPeriod"/>
            </a:pPr>
            <a:r>
              <a:rPr lang="en-US" sz="1800" dirty="0">
                <a:effectLst/>
                <a:latin typeface="Calibri" panose="020F0502020204030204" pitchFamily="34" charset="0"/>
                <a:ea typeface="Times New Roman" panose="02020603050405020304" pitchFamily="18" charset="0"/>
              </a:rPr>
              <a:t>"Stagger Lee" (folk song also found in a version written by Nick Cave. You may compare the different versions of the song - there is one by James Brown, and yet another one seen in the movie </a:t>
            </a:r>
            <a:r>
              <a:rPr lang="en-US" sz="1800" i="1" dirty="0">
                <a:effectLst/>
                <a:latin typeface="Calibri" panose="020F0502020204030204" pitchFamily="34" charset="0"/>
                <a:ea typeface="Times New Roman" panose="02020603050405020304" pitchFamily="18" charset="0"/>
              </a:rPr>
              <a:t>Black Snake Moan)  </a:t>
            </a:r>
            <a:r>
              <a:rPr lang="en-US" sz="1800" i="1" dirty="0">
                <a:effectLst/>
                <a:highlight>
                  <a:srgbClr val="00FFFF"/>
                </a:highlight>
                <a:latin typeface="Calibri" panose="020F0502020204030204" pitchFamily="34" charset="0"/>
                <a:ea typeface="Times New Roman" panose="02020603050405020304" pitchFamily="18" charset="0"/>
              </a:rPr>
              <a:t>GROUP 2</a:t>
            </a:r>
            <a:endParaRPr lang="da-DK" sz="1800" dirty="0">
              <a:effectLst/>
              <a:highlight>
                <a:srgbClr val="00FFFF"/>
              </a:highlight>
              <a:latin typeface="Times New Roman" panose="02020603050405020304" pitchFamily="18" charset="0"/>
              <a:ea typeface="Times New Roman" panose="02020603050405020304" pitchFamily="18" charset="0"/>
            </a:endParaRPr>
          </a:p>
          <a:p>
            <a:pPr marL="742950" lvl="1" indent="-285750">
              <a:buFont typeface="+mj-lt"/>
              <a:buAutoNum type="alphaLcPeriod"/>
            </a:pPr>
            <a:r>
              <a:rPr lang="en-US" sz="1800" dirty="0">
                <a:effectLst/>
                <a:latin typeface="Calibri" panose="020F0502020204030204" pitchFamily="34" charset="0"/>
                <a:ea typeface="Times New Roman" panose="02020603050405020304" pitchFamily="18" charset="0"/>
              </a:rPr>
              <a:t>"Deep Red Bells" (written and performed by </a:t>
            </a:r>
            <a:r>
              <a:rPr lang="en-US" sz="1800" dirty="0" err="1">
                <a:effectLst/>
                <a:latin typeface="Calibri" panose="020F0502020204030204" pitchFamily="34" charset="0"/>
                <a:ea typeface="Times New Roman" panose="02020603050405020304" pitchFamily="18" charset="0"/>
              </a:rPr>
              <a:t>Neko</a:t>
            </a:r>
            <a:r>
              <a:rPr lang="en-US" sz="1800" dirty="0">
                <a:effectLst/>
                <a:latin typeface="Calibri" panose="020F0502020204030204" pitchFamily="34" charset="0"/>
                <a:ea typeface="Times New Roman" panose="02020603050405020304" pitchFamily="18" charset="0"/>
              </a:rPr>
              <a:t> Case) </a:t>
            </a:r>
            <a:r>
              <a:rPr lang="en-US" sz="1800" dirty="0">
                <a:effectLst/>
                <a:highlight>
                  <a:srgbClr val="00FFFF"/>
                </a:highlight>
                <a:latin typeface="Calibri" panose="020F0502020204030204" pitchFamily="34" charset="0"/>
                <a:ea typeface="Times New Roman" panose="02020603050405020304" pitchFamily="18" charset="0"/>
              </a:rPr>
              <a:t>GROUP 3</a:t>
            </a:r>
            <a:endParaRPr lang="da-DK" sz="1800" dirty="0">
              <a:effectLst/>
              <a:highlight>
                <a:srgbClr val="00FFFF"/>
              </a:highlight>
              <a:latin typeface="Times New Roman" panose="02020603050405020304" pitchFamily="18" charset="0"/>
              <a:ea typeface="Times New Roman" panose="02020603050405020304" pitchFamily="18" charset="0"/>
            </a:endParaRPr>
          </a:p>
          <a:p>
            <a:pPr marL="742950" lvl="1" indent="-285750">
              <a:buFont typeface="+mj-lt"/>
              <a:buAutoNum type="alphaLcPeriod"/>
            </a:pPr>
            <a:r>
              <a:rPr lang="en-US" sz="1800" dirty="0">
                <a:effectLst/>
                <a:latin typeface="Calibri" panose="020F0502020204030204" pitchFamily="34" charset="0"/>
                <a:ea typeface="Times New Roman" panose="02020603050405020304" pitchFamily="18" charset="0"/>
              </a:rPr>
              <a:t>"Little Water Song" (performed by Ute </a:t>
            </a:r>
            <a:r>
              <a:rPr lang="en-US" sz="1800" dirty="0" err="1">
                <a:effectLst/>
                <a:latin typeface="Calibri" panose="020F0502020204030204" pitchFamily="34" charset="0"/>
                <a:ea typeface="Times New Roman" panose="02020603050405020304" pitchFamily="18" charset="0"/>
              </a:rPr>
              <a:t>Lemper</a:t>
            </a:r>
            <a:r>
              <a:rPr lang="en-US" sz="1800" dirty="0">
                <a:effectLst/>
                <a:latin typeface="Calibri" panose="020F0502020204030204" pitchFamily="34" charset="0"/>
                <a:ea typeface="Times New Roman" panose="02020603050405020304" pitchFamily="18" charset="0"/>
              </a:rPr>
              <a:t>, written by Nick Cave and Bruno </a:t>
            </a:r>
            <a:r>
              <a:rPr lang="en-US" sz="1800" dirty="0" err="1">
                <a:effectLst/>
                <a:latin typeface="Calibri" panose="020F0502020204030204" pitchFamily="34" charset="0"/>
                <a:ea typeface="Times New Roman" panose="02020603050405020304" pitchFamily="18" charset="0"/>
              </a:rPr>
              <a:t>Pisek</a:t>
            </a:r>
            <a:r>
              <a:rPr lang="en-US" sz="1800" dirty="0">
                <a:effectLst/>
                <a:latin typeface="Calibri" panose="020F0502020204030204" pitchFamily="34" charset="0"/>
                <a:ea typeface="Times New Roman" panose="02020603050405020304" pitchFamily="18" charset="0"/>
              </a:rPr>
              <a:t>)  </a:t>
            </a:r>
            <a:r>
              <a:rPr lang="en-US" sz="1800" dirty="0">
                <a:effectLst/>
                <a:highlight>
                  <a:srgbClr val="00FFFF"/>
                </a:highlight>
                <a:latin typeface="Calibri" panose="020F0502020204030204" pitchFamily="34" charset="0"/>
                <a:ea typeface="Times New Roman" panose="02020603050405020304" pitchFamily="18" charset="0"/>
              </a:rPr>
              <a:t>GROUP 4</a:t>
            </a:r>
            <a:endParaRPr lang="da-DK" sz="1800" dirty="0">
              <a:effectLst/>
              <a:highlight>
                <a:srgbClr val="00FFFF"/>
              </a:highlight>
              <a:latin typeface="Times New Roman" panose="02020603050405020304" pitchFamily="18" charset="0"/>
              <a:ea typeface="Times New Roman" panose="02020603050405020304" pitchFamily="18" charset="0"/>
            </a:endParaRPr>
          </a:p>
          <a:p>
            <a:pPr marL="742950" lvl="1" indent="-285750">
              <a:buFont typeface="+mj-lt"/>
              <a:buAutoNum type="alphaLcPeriod"/>
            </a:pPr>
            <a:r>
              <a:rPr lang="en-US" sz="1800" dirty="0">
                <a:effectLst/>
                <a:latin typeface="Calibri" panose="020F0502020204030204" pitchFamily="34" charset="0"/>
                <a:ea typeface="Times New Roman" panose="02020603050405020304" pitchFamily="18" charset="0"/>
              </a:rPr>
              <a:t>"Joey” (performed by Bob Dylan, written by Dylan and Jacques Levy) </a:t>
            </a:r>
            <a:r>
              <a:rPr lang="en-US" sz="1800" b="1" dirty="0">
                <a:effectLst/>
                <a:highlight>
                  <a:srgbClr val="00FFFF"/>
                </a:highlight>
                <a:latin typeface="Calibri" panose="020F0502020204030204" pitchFamily="34" charset="0"/>
                <a:ea typeface="Times New Roman" panose="02020603050405020304" pitchFamily="18" charset="0"/>
              </a:rPr>
              <a:t>GROUP 5</a:t>
            </a:r>
            <a:endParaRPr lang="da-DK" sz="1800" b="1" dirty="0">
              <a:effectLst/>
              <a:highlight>
                <a:srgbClr val="00FFFF"/>
              </a:highlight>
              <a:latin typeface="Times New Roman" panose="02020603050405020304" pitchFamily="18" charset="0"/>
              <a:ea typeface="Times New Roman" panose="02020603050405020304" pitchFamily="18" charset="0"/>
            </a:endParaRPr>
          </a:p>
          <a:p>
            <a:endParaRPr lang="da-DK" dirty="0"/>
          </a:p>
        </p:txBody>
      </p:sp>
    </p:spTree>
    <p:extLst>
      <p:ext uri="{BB962C8B-B14F-4D97-AF65-F5344CB8AC3E}">
        <p14:creationId xmlns:p14="http://schemas.microsoft.com/office/powerpoint/2010/main" val="3109071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C05126-F6AD-D86B-4E8B-6FE2C105197E}"/>
              </a:ext>
            </a:extLst>
          </p:cNvPr>
          <p:cNvSpPr>
            <a:spLocks noGrp="1"/>
          </p:cNvSpPr>
          <p:nvPr>
            <p:ph type="title"/>
          </p:nvPr>
        </p:nvSpPr>
        <p:spPr/>
        <p:txBody>
          <a:bodyPr/>
          <a:lstStyle/>
          <a:p>
            <a:r>
              <a:rPr lang="da-DK" dirty="0"/>
              <a:t>Matrix </a:t>
            </a:r>
            <a:r>
              <a:rPr lang="da-DK" dirty="0" err="1"/>
              <a:t>groups</a:t>
            </a:r>
            <a:r>
              <a:rPr lang="da-DK" dirty="0"/>
              <a:t> (10 </a:t>
            </a:r>
            <a:r>
              <a:rPr lang="da-DK" dirty="0" err="1"/>
              <a:t>minutes</a:t>
            </a:r>
            <a:r>
              <a:rPr lang="da-DK" dirty="0"/>
              <a:t>)</a:t>
            </a:r>
          </a:p>
        </p:txBody>
      </p:sp>
      <p:sp>
        <p:nvSpPr>
          <p:cNvPr id="3" name="Pladsholder til indhold 2">
            <a:extLst>
              <a:ext uri="{FF2B5EF4-FFF2-40B4-BE49-F238E27FC236}">
                <a16:creationId xmlns:a16="http://schemas.microsoft.com/office/drawing/2014/main" id="{E3C0E63F-C41B-4203-C27B-95ADCA6A3E46}"/>
              </a:ext>
            </a:extLst>
          </p:cNvPr>
          <p:cNvSpPr>
            <a:spLocks noGrp="1"/>
          </p:cNvSpPr>
          <p:nvPr>
            <p:ph idx="1"/>
          </p:nvPr>
        </p:nvSpPr>
        <p:spPr/>
        <p:txBody>
          <a:bodyPr/>
          <a:lstStyle/>
          <a:p>
            <a:r>
              <a:rPr lang="da-DK" dirty="0" err="1"/>
              <a:t>Share</a:t>
            </a:r>
            <a:r>
              <a:rPr lang="da-DK" dirty="0"/>
              <a:t> </a:t>
            </a:r>
            <a:r>
              <a:rPr lang="da-DK" dirty="0" err="1"/>
              <a:t>your</a:t>
            </a:r>
            <a:r>
              <a:rPr lang="da-DK" dirty="0"/>
              <a:t> </a:t>
            </a:r>
            <a:r>
              <a:rPr lang="da-DK" dirty="0" err="1"/>
              <a:t>findings</a:t>
            </a:r>
            <a:r>
              <a:rPr lang="da-DK" dirty="0"/>
              <a:t> in matrix </a:t>
            </a:r>
            <a:r>
              <a:rPr lang="da-DK" dirty="0" err="1"/>
              <a:t>groups</a:t>
            </a:r>
            <a:endParaRPr lang="da-DK" dirty="0"/>
          </a:p>
        </p:txBody>
      </p:sp>
    </p:spTree>
    <p:extLst>
      <p:ext uri="{BB962C8B-B14F-4D97-AF65-F5344CB8AC3E}">
        <p14:creationId xmlns:p14="http://schemas.microsoft.com/office/powerpoint/2010/main" val="1115836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7AADB56C-BA56-4D1E-A42A-A07A47444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BD40AEE-D05C-6251-88E7-E1463A57B6FC}"/>
              </a:ext>
            </a:extLst>
          </p:cNvPr>
          <p:cNvSpPr>
            <a:spLocks noGrp="1"/>
          </p:cNvSpPr>
          <p:nvPr>
            <p:ph type="title"/>
          </p:nvPr>
        </p:nvSpPr>
        <p:spPr>
          <a:xfrm>
            <a:off x="838200" y="329934"/>
            <a:ext cx="10515600" cy="1341634"/>
          </a:xfrm>
        </p:spPr>
        <p:txBody>
          <a:bodyPr>
            <a:normAutofit/>
          </a:bodyPr>
          <a:lstStyle/>
          <a:p>
            <a:r>
              <a:rPr lang="da-DK" sz="4000" dirty="0"/>
              <a:t>Knoxville Girl – </a:t>
            </a:r>
            <a:r>
              <a:rPr lang="da-DK" sz="4000" dirty="0" err="1"/>
              <a:t>pre-analysis</a:t>
            </a:r>
            <a:r>
              <a:rPr lang="da-DK" sz="4000" dirty="0"/>
              <a:t> – 5 </a:t>
            </a:r>
            <a:r>
              <a:rPr lang="da-DK" sz="4000" dirty="0" err="1"/>
              <a:t>minutes</a:t>
            </a:r>
            <a:endParaRPr lang="da-DK" sz="4000" dirty="0"/>
          </a:p>
        </p:txBody>
      </p:sp>
      <p:pic>
        <p:nvPicPr>
          <p:cNvPr id="2050" name="Picture 2" descr="Knoxville Girl - The Louvin Brothers - YouTube">
            <a:extLst>
              <a:ext uri="{FF2B5EF4-FFF2-40B4-BE49-F238E27FC236}">
                <a16:creationId xmlns:a16="http://schemas.microsoft.com/office/drawing/2014/main" id="{6198A27E-9D59-E8F2-675C-3570651C3E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601" r="42303" b="1"/>
          <a:stretch/>
        </p:blipFill>
        <p:spPr bwMode="auto">
          <a:xfrm>
            <a:off x="7992976" y="1843283"/>
            <a:ext cx="3374810" cy="428580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Pladsholder til indhold 2">
            <a:extLst>
              <a:ext uri="{FF2B5EF4-FFF2-40B4-BE49-F238E27FC236}">
                <a16:creationId xmlns:a16="http://schemas.microsoft.com/office/drawing/2014/main" id="{4F3467DB-E1C7-96D0-A32A-FAE7A1873759}"/>
              </a:ext>
            </a:extLst>
          </p:cNvPr>
          <p:cNvGraphicFramePr>
            <a:graphicFrameLocks noGrp="1"/>
          </p:cNvGraphicFramePr>
          <p:nvPr>
            <p:ph idx="1"/>
            <p:extLst>
              <p:ext uri="{D42A27DB-BD31-4B8C-83A1-F6EECF244321}">
                <p14:modId xmlns:p14="http://schemas.microsoft.com/office/powerpoint/2010/main" val="20500340"/>
              </p:ext>
            </p:extLst>
          </p:nvPr>
        </p:nvGraphicFramePr>
        <p:xfrm>
          <a:off x="831987" y="1843283"/>
          <a:ext cx="6803753" cy="4285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83996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54F6313-E1AF-0094-393B-DC0432777D1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Listening</a:t>
            </a:r>
            <a:r>
              <a:rPr lang="en-US" sz="3600" kern="1200">
                <a:solidFill>
                  <a:srgbClr val="FFFFFF"/>
                </a:solidFill>
                <a:latin typeface="+mj-lt"/>
                <a:ea typeface="+mj-ea"/>
                <a:cs typeface="+mj-cs"/>
                <a:sym typeface="Wingdings" pitchFamily="2" charset="2"/>
              </a:rPr>
              <a:t> </a:t>
            </a:r>
            <a:endParaRPr lang="en-US" sz="3600" kern="1200">
              <a:solidFill>
                <a:srgbClr val="FFFFFF"/>
              </a:solidFill>
              <a:latin typeface="+mj-lt"/>
              <a:ea typeface="+mj-ea"/>
              <a:cs typeface="+mj-cs"/>
            </a:endParaRPr>
          </a:p>
        </p:txBody>
      </p:sp>
      <p:pic>
        <p:nvPicPr>
          <p:cNvPr id="4" name="Onlinemedier 3" descr="Knoxville Girl - The Louvin Brothers">
            <a:hlinkClick r:id="" action="ppaction://media"/>
            <a:extLst>
              <a:ext uri="{FF2B5EF4-FFF2-40B4-BE49-F238E27FC236}">
                <a16:creationId xmlns:a16="http://schemas.microsoft.com/office/drawing/2014/main" id="{7FC657B1-68EA-B291-200F-041925FA98A7}"/>
              </a:ext>
            </a:extLst>
          </p:cNvPr>
          <p:cNvPicPr>
            <a:picLocks noGrp="1" noRot="1" noChangeAspect="1"/>
          </p:cNvPicPr>
          <p:nvPr>
            <p:ph idx="1"/>
            <a:videoFile r:link="rId1"/>
          </p:nvPr>
        </p:nvPicPr>
        <p:blipFill>
          <a:blip r:embed="rId4"/>
          <a:stretch>
            <a:fillRect/>
          </a:stretch>
        </p:blipFill>
        <p:spPr>
          <a:xfrm>
            <a:off x="4777316" y="885073"/>
            <a:ext cx="6780700" cy="5085525"/>
          </a:xfrm>
          <a:prstGeom prst="rect">
            <a:avLst/>
          </a:prstGeom>
        </p:spPr>
      </p:pic>
    </p:spTree>
    <p:extLst>
      <p:ext uri="{BB962C8B-B14F-4D97-AF65-F5344CB8AC3E}">
        <p14:creationId xmlns:p14="http://schemas.microsoft.com/office/powerpoint/2010/main" val="307679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2EA28B-96E9-2C52-5020-FB950AE57C92}"/>
              </a:ext>
            </a:extLst>
          </p:cNvPr>
          <p:cNvSpPr>
            <a:spLocks noGrp="1"/>
          </p:cNvSpPr>
          <p:nvPr>
            <p:ph type="title"/>
          </p:nvPr>
        </p:nvSpPr>
        <p:spPr/>
        <p:txBody>
          <a:bodyPr/>
          <a:lstStyle/>
          <a:p>
            <a:r>
              <a:rPr lang="da-DK" dirty="0"/>
              <a:t>Analysis Knoxville Girl (10 </a:t>
            </a:r>
            <a:r>
              <a:rPr lang="da-DK" dirty="0" err="1"/>
              <a:t>minutes</a:t>
            </a:r>
            <a:r>
              <a:rPr lang="da-DK" dirty="0"/>
              <a:t>)</a:t>
            </a:r>
            <a:br>
              <a:rPr lang="da-DK" dirty="0"/>
            </a:br>
            <a:r>
              <a:rPr lang="da-DK" dirty="0"/>
              <a:t>Find </a:t>
            </a:r>
            <a:r>
              <a:rPr lang="da-DK" dirty="0" err="1"/>
              <a:t>lyrics</a:t>
            </a:r>
            <a:r>
              <a:rPr lang="da-DK" dirty="0"/>
              <a:t> in </a:t>
            </a:r>
            <a:r>
              <a:rPr lang="da-DK" dirty="0" err="1"/>
              <a:t>your</a:t>
            </a:r>
            <a:r>
              <a:rPr lang="da-DK" dirty="0"/>
              <a:t> </a:t>
            </a:r>
            <a:r>
              <a:rPr lang="da-DK" dirty="0" err="1"/>
              <a:t>compendium</a:t>
            </a:r>
            <a:r>
              <a:rPr lang="da-DK" dirty="0"/>
              <a:t> pp. </a:t>
            </a:r>
            <a:r>
              <a:rPr lang="da-DK"/>
              <a:t>10-11)</a:t>
            </a:r>
            <a:endParaRPr lang="da-DK" dirty="0"/>
          </a:p>
        </p:txBody>
      </p:sp>
      <p:sp>
        <p:nvSpPr>
          <p:cNvPr id="3" name="Pladsholder til indhold 2">
            <a:extLst>
              <a:ext uri="{FF2B5EF4-FFF2-40B4-BE49-F238E27FC236}">
                <a16:creationId xmlns:a16="http://schemas.microsoft.com/office/drawing/2014/main" id="{C83F62B0-72EB-3229-1A6C-E77E4A092B36}"/>
              </a:ext>
            </a:extLst>
          </p:cNvPr>
          <p:cNvSpPr>
            <a:spLocks noGrp="1"/>
          </p:cNvSpPr>
          <p:nvPr>
            <p:ph idx="1"/>
          </p:nvPr>
        </p:nvSpPr>
        <p:spPr/>
        <p:txBody>
          <a:bodyPr/>
          <a:lstStyle/>
          <a:p>
            <a:pPr marL="342900" indent="-342900">
              <a:buFont typeface="+mj-lt"/>
              <a:buAutoNum type="arabicPeriod"/>
            </a:pPr>
            <a:r>
              <a:rPr lang="en-US" sz="1800" dirty="0">
                <a:effectLst/>
                <a:latin typeface="Calibri" panose="020F0502020204030204" pitchFamily="34" charset="0"/>
              </a:rPr>
              <a:t>Is the reason for the murder clear? </a:t>
            </a:r>
          </a:p>
          <a:p>
            <a:pPr marL="342900" indent="-342900">
              <a:buFont typeface="+mj-lt"/>
              <a:buAutoNum type="arabicPeriod"/>
            </a:pPr>
            <a:r>
              <a:rPr lang="en-US" sz="1800" dirty="0">
                <a:effectLst/>
                <a:latin typeface="Calibri" panose="020F0502020204030204" pitchFamily="34" charset="0"/>
              </a:rPr>
              <a:t>Do you sympathize with Willy? </a:t>
            </a:r>
            <a:r>
              <a:rPr lang="da-DK" sz="1800" dirty="0" err="1">
                <a:effectLst/>
                <a:latin typeface="Calibri" panose="020F0502020204030204" pitchFamily="34" charset="0"/>
              </a:rPr>
              <a:t>Why</a:t>
            </a:r>
            <a:r>
              <a:rPr lang="da-DK" sz="1800" dirty="0">
                <a:effectLst/>
                <a:latin typeface="Calibri" panose="020F0502020204030204" pitchFamily="34" charset="0"/>
              </a:rPr>
              <a:t>/</a:t>
            </a:r>
            <a:r>
              <a:rPr lang="da-DK" sz="1800" dirty="0" err="1">
                <a:effectLst/>
                <a:latin typeface="Calibri" panose="020F0502020204030204" pitchFamily="34" charset="0"/>
              </a:rPr>
              <a:t>why</a:t>
            </a:r>
            <a:r>
              <a:rPr lang="da-DK" sz="1800" dirty="0">
                <a:effectLst/>
                <a:latin typeface="Calibri" panose="020F0502020204030204" pitchFamily="34" charset="0"/>
              </a:rPr>
              <a:t> not? </a:t>
            </a:r>
          </a:p>
          <a:p>
            <a:pPr marL="342900" indent="-342900">
              <a:buFont typeface="+mj-lt"/>
              <a:buAutoNum type="arabicPeriod"/>
            </a:pPr>
            <a:r>
              <a:rPr lang="en-US" sz="1800" dirty="0">
                <a:effectLst/>
                <a:latin typeface="Calibri" panose="020F0502020204030204" pitchFamily="34" charset="0"/>
              </a:rPr>
              <a:t>Find the rhyme scheme and comment on the use of rhymes in general in a song about murder. </a:t>
            </a:r>
          </a:p>
          <a:p>
            <a:pPr marL="342900" indent="-342900">
              <a:buFont typeface="+mj-lt"/>
              <a:buAutoNum type="arabicPeriod"/>
            </a:pPr>
            <a:r>
              <a:rPr lang="en-US" sz="1800" dirty="0">
                <a:effectLst/>
                <a:latin typeface="Calibri" panose="020F0502020204030204" pitchFamily="34" charset="0"/>
              </a:rPr>
              <a:t>Comment on the role of "the girl" in the ballad. </a:t>
            </a:r>
          </a:p>
          <a:p>
            <a:pPr marL="342900" indent="-342900">
              <a:buFont typeface="+mj-lt"/>
              <a:buAutoNum type="arabicPeriod"/>
            </a:pPr>
            <a:r>
              <a:rPr lang="en-US" sz="1800" dirty="0">
                <a:effectLst/>
                <a:latin typeface="Calibri" panose="020F0502020204030204" pitchFamily="34" charset="0"/>
              </a:rPr>
              <a:t>What kind of a narrator is used to tell the story of the Knoxville girl, and what is the effect of having this type of narrator? How does this contribute to your analysis of the song as a whole?</a:t>
            </a:r>
          </a:p>
          <a:p>
            <a:pPr marL="342900" indent="-342900">
              <a:buFont typeface="+mj-lt"/>
              <a:buAutoNum type="arabicPeriod"/>
            </a:pPr>
            <a:r>
              <a:rPr lang="en-US" sz="1800" dirty="0">
                <a:effectLst/>
                <a:latin typeface="Calibri" panose="020F0502020204030204" pitchFamily="34" charset="0"/>
              </a:rPr>
              <a:t>Comment on the last verses/lines "I’m here to waste my life away down in this dirty old jail/Because I murdered that Knoxville girl, the girl I loved so well”. </a:t>
            </a:r>
          </a:p>
          <a:p>
            <a:pPr marL="514350" indent="-514350">
              <a:buFont typeface="+mj-lt"/>
              <a:buAutoNum type="arabicPeriod"/>
            </a:pPr>
            <a:endParaRPr lang="da-DK" b="1" dirty="0"/>
          </a:p>
          <a:p>
            <a:pPr marL="0" marR="0" indent="0">
              <a:spcBef>
                <a:spcPts val="0"/>
              </a:spcBef>
              <a:spcAft>
                <a:spcPts val="0"/>
              </a:spcAft>
              <a:buNone/>
            </a:pPr>
            <a:r>
              <a:rPr lang="en-US" sz="1800" b="1" dirty="0">
                <a:effectLst/>
                <a:latin typeface="Calibri" panose="020F0502020204030204" pitchFamily="34" charset="0"/>
              </a:rPr>
              <a:t>STYLE OF WRITING </a:t>
            </a:r>
          </a:p>
          <a:p>
            <a:pPr marL="114300" marR="0" indent="-342900">
              <a:spcBef>
                <a:spcPts val="0"/>
              </a:spcBef>
              <a:spcAft>
                <a:spcPts val="0"/>
              </a:spcAft>
              <a:buFont typeface="+mj-lt"/>
              <a:buAutoNum type="arabicPeriod"/>
            </a:pPr>
            <a:r>
              <a:rPr lang="en-US" sz="1800" dirty="0">
                <a:effectLst/>
                <a:latin typeface="Calibri" panose="020F0502020204030204" pitchFamily="34" charset="0"/>
              </a:rPr>
              <a:t>Comment on the use of adjectives in the song. How does this excerpt contribute to your analysis of the text as a whole? </a:t>
            </a:r>
            <a:br>
              <a:rPr lang="en-US" sz="1800" dirty="0">
                <a:effectLst/>
                <a:latin typeface="Calibri" panose="020F0502020204030204" pitchFamily="34" charset="0"/>
              </a:rPr>
            </a:br>
            <a:r>
              <a:rPr lang="en-US" sz="1800" dirty="0">
                <a:effectLst/>
                <a:latin typeface="Calibri" panose="020F0502020204030204" pitchFamily="34" charset="0"/>
              </a:rPr>
              <a:t> </a:t>
            </a:r>
          </a:p>
          <a:p>
            <a:endParaRPr lang="da-DK" dirty="0"/>
          </a:p>
        </p:txBody>
      </p:sp>
    </p:spTree>
    <p:extLst>
      <p:ext uri="{BB962C8B-B14F-4D97-AF65-F5344CB8AC3E}">
        <p14:creationId xmlns:p14="http://schemas.microsoft.com/office/powerpoint/2010/main" val="1919993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4" name="Rectangle 3083">
            <a:extLst>
              <a:ext uri="{FF2B5EF4-FFF2-40B4-BE49-F238E27FC236}">
                <a16:creationId xmlns:a16="http://schemas.microsoft.com/office/drawing/2014/main" id="{39F23E05-E5C5-497C-A842-7BD21B207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ADEB0FC-84C4-BDA5-CD80-394F724E66EE}"/>
              </a:ext>
            </a:extLst>
          </p:cNvPr>
          <p:cNvSpPr>
            <a:spLocks noGrp="1"/>
          </p:cNvSpPr>
          <p:nvPr>
            <p:ph type="title"/>
          </p:nvPr>
        </p:nvSpPr>
        <p:spPr>
          <a:xfrm>
            <a:off x="838200" y="365126"/>
            <a:ext cx="10515600" cy="1306440"/>
          </a:xfrm>
        </p:spPr>
        <p:txBody>
          <a:bodyPr>
            <a:normAutofit/>
          </a:bodyPr>
          <a:lstStyle/>
          <a:p>
            <a:r>
              <a:rPr lang="en-US" sz="4000" dirty="0">
                <a:latin typeface="Calibri" panose="020F0502020204030204" pitchFamily="34" charset="0"/>
                <a:cs typeface="Calibri" panose="020F0502020204030204" pitchFamily="34" charset="0"/>
              </a:rPr>
              <a:t>CREATIVE EXERCISE - WRITING </a:t>
            </a:r>
            <a:br>
              <a:rPr lang="en-US" sz="4000"/>
            </a:br>
            <a:endParaRPr lang="da-DK" sz="4000" dirty="0"/>
          </a:p>
        </p:txBody>
      </p:sp>
      <p:pic>
        <p:nvPicPr>
          <p:cNvPr id="3074" name="Picture 2" descr="Rock Girl With Guitar At Countryside. Photo In Old Color Image Style. Stock  Photo, Picture and Royalty Free Image. Image 10690262.">
            <a:extLst>
              <a:ext uri="{FF2B5EF4-FFF2-40B4-BE49-F238E27FC236}">
                <a16:creationId xmlns:a16="http://schemas.microsoft.com/office/drawing/2014/main" id="{7EE7A162-33F8-A801-77AA-FBAD397F5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9026" b="1"/>
          <a:stretch/>
        </p:blipFill>
        <p:spPr bwMode="auto">
          <a:xfrm>
            <a:off x="7989296" y="1843285"/>
            <a:ext cx="3364502" cy="372861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Pladsholder til indhold 2">
            <a:extLst>
              <a:ext uri="{FF2B5EF4-FFF2-40B4-BE49-F238E27FC236}">
                <a16:creationId xmlns:a16="http://schemas.microsoft.com/office/drawing/2014/main" id="{8286AD78-4DB1-71D8-F882-D82369D49906}"/>
              </a:ext>
            </a:extLst>
          </p:cNvPr>
          <p:cNvGraphicFramePr>
            <a:graphicFrameLocks noGrp="1"/>
          </p:cNvGraphicFramePr>
          <p:nvPr>
            <p:ph idx="1"/>
            <p:extLst>
              <p:ext uri="{D42A27DB-BD31-4B8C-83A1-F6EECF244321}">
                <p14:modId xmlns:p14="http://schemas.microsoft.com/office/powerpoint/2010/main" val="2069026477"/>
              </p:ext>
            </p:extLst>
          </p:nvPr>
        </p:nvGraphicFramePr>
        <p:xfrm>
          <a:off x="838200" y="1825625"/>
          <a:ext cx="6714066" cy="430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327578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5596</TotalTime>
  <Words>701</Words>
  <Application>Microsoft Macintosh PowerPoint</Application>
  <PresentationFormat>Widescreen</PresentationFormat>
  <Paragraphs>45</Paragraphs>
  <Slides>10</Slides>
  <Notes>3</Notes>
  <HiddenSlides>0</HiddenSlides>
  <MMClips>1</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10</vt:i4>
      </vt:variant>
    </vt:vector>
  </HeadingPairs>
  <TitlesOfParts>
    <vt:vector size="17" baseType="lpstr">
      <vt:lpstr>Aptos</vt:lpstr>
      <vt:lpstr>Aptos Display</vt:lpstr>
      <vt:lpstr>Arial</vt:lpstr>
      <vt:lpstr>ArialMT</vt:lpstr>
      <vt:lpstr>Calibri</vt:lpstr>
      <vt:lpstr>Times New Roman</vt:lpstr>
      <vt:lpstr>Office-tema</vt:lpstr>
      <vt:lpstr>Murder ballads</vt:lpstr>
      <vt:lpstr>Today’s module</vt:lpstr>
      <vt:lpstr>  What is ‘a murder ballad’? = ‘oral tabloids of the day’ </vt:lpstr>
      <vt:lpstr>Homework – share with the person sitting next to you (5 minutes)</vt:lpstr>
      <vt:lpstr>Murder ballad analysis (10 minutes)</vt:lpstr>
      <vt:lpstr>Matrix groups (10 minutes)</vt:lpstr>
      <vt:lpstr>Knoxville Girl – pre-analysis – 5 minutes</vt:lpstr>
      <vt:lpstr>Listening </vt:lpstr>
      <vt:lpstr>Analysis Knoxville Girl (10 minutes) Find lyrics in your compendium pp. 10-11)</vt:lpstr>
      <vt:lpstr>CREATIVE EXERCISE - WRITING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Murder ballads</dc:title>
  <dc:creator>Nanna Sønderby Christensen</dc:creator>
  <cp:lastModifiedBy>Nanna Sønderby Christensen</cp:lastModifiedBy>
  <cp:revision>6</cp:revision>
  <dcterms:created xsi:type="dcterms:W3CDTF">2024-04-15T07:19:34Z</dcterms:created>
  <dcterms:modified xsi:type="dcterms:W3CDTF">2024-09-16T06:36:27Z</dcterms:modified>
</cp:coreProperties>
</file>