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0" r:id="rId3"/>
    <p:sldId id="261" r:id="rId4"/>
    <p:sldId id="262" r:id="rId5"/>
    <p:sldId id="263" r:id="rId6"/>
    <p:sldId id="268" r:id="rId7"/>
    <p:sldId id="265" r:id="rId8"/>
    <p:sldId id="266" r:id="rId9"/>
    <p:sldId id="267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30"/>
    <p:restoredTop sz="81182"/>
  </p:normalViewPr>
  <p:slideViewPr>
    <p:cSldViewPr snapToGrid="0" snapToObjects="1">
      <p:cViewPr varScale="1">
        <p:scale>
          <a:sx n="89" d="100"/>
          <a:sy n="89" d="100"/>
        </p:scale>
        <p:origin x="10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618A9E-B64F-A347-B76F-CA285F911E44}" type="datetimeFigureOut">
              <a:rPr lang="da-DK" smtClean="0"/>
              <a:t>16.09.2024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835AD-CED1-9E40-B21F-985CFB1263E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3526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835AD-CED1-9E40-B21F-985CFB1263E6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3471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835AD-CED1-9E40-B21F-985CFB1263E6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7840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76F30F-489B-CC48-AD12-447AD5A6EE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59054F9-3AB7-F249-AF4C-8A78651938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B68232F-94F2-E544-B153-CE58B844F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2FA2-ADBE-8443-8D91-73F77A5C5A89}" type="datetimeFigureOut">
              <a:rPr lang="da-DK" smtClean="0"/>
              <a:t>16.09.2024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C4907CC-1A4A-6B43-9025-2AA603097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96752AD-E234-7C48-8B29-52794C5C1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869C0-237A-514B-9310-0F20F5AC5E7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8704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7526BE-173E-E043-B344-FEA0964C5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538D618-41E6-9D46-8398-17AD9D11B9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1522314-229A-AD45-9AC4-15EA9B7BC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2FA2-ADBE-8443-8D91-73F77A5C5A89}" type="datetimeFigureOut">
              <a:rPr lang="da-DK" smtClean="0"/>
              <a:t>16.09.2024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5F8C03B-E645-EF44-AAA3-92867DBF3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024CDFE-AAAA-3F45-8ED5-1B0B602BA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869C0-237A-514B-9310-0F20F5AC5E7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8703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780FDD-2866-5740-AA25-F67AD5DE4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584FCF9-D7C3-A746-B5F3-05D7DE76A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A0488B8-BD39-0742-AAFA-BD0ED70B5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2FA2-ADBE-8443-8D91-73F77A5C5A89}" type="datetimeFigureOut">
              <a:rPr lang="da-DK" smtClean="0"/>
              <a:t>16.09.2024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94B2233-B362-E84C-8330-ED74FC1F3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3D32F01-8BF6-E240-ACA9-8AAA766E7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869C0-237A-514B-9310-0F20F5AC5E7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3408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BC6DD4-995F-B949-A932-AD6D22670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48A98DA-4BF6-BA49-9788-1FDD565535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F53AF6F-D963-6A4C-94C9-FA1955E6C4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3B888E1-A5D5-964A-B12B-3E5723BE2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2FA2-ADBE-8443-8D91-73F77A5C5A89}" type="datetimeFigureOut">
              <a:rPr lang="da-DK" smtClean="0"/>
              <a:t>16.09.2024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57A0CCE-AD70-D344-B07F-C3CC281C9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8C568F2-04B3-4245-89C6-72F6511FA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869C0-237A-514B-9310-0F20F5AC5E7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9482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02468D-7E4E-FE47-957C-7B9BEBFBC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4BCD2A3-BCC0-5E4F-A915-B71FDBBE10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E4F708A-F835-704F-92DF-B2D8A9B3C4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3E832FB-6F8A-EC4D-B428-D780B418DA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FFADC8E-A6BE-B049-9A50-FB6AE1B26F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0432C2F-3652-AC47-824D-70C7E97E8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2FA2-ADBE-8443-8D91-73F77A5C5A89}" type="datetimeFigureOut">
              <a:rPr lang="da-DK" smtClean="0"/>
              <a:t>16.09.2024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EB97FC13-9A88-734C-9AAE-DDC2BDF82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679AE89-610C-9D42-9E74-1E9B08B52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869C0-237A-514B-9310-0F20F5AC5E7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8026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898690-BAA5-D945-B224-7524F3275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4CC144D-033D-6243-89BB-8E20CA9B3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2FA2-ADBE-8443-8D91-73F77A5C5A89}" type="datetimeFigureOut">
              <a:rPr lang="da-DK" smtClean="0"/>
              <a:t>16.09.2024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7E4F2DF-06CE-AB45-BE49-5101D699F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E76B24B-DE29-0041-8E1F-2CB650D99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869C0-237A-514B-9310-0F20F5AC5E7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4601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8692A1A-C4B3-4E4F-A079-70038A586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2FA2-ADBE-8443-8D91-73F77A5C5A89}" type="datetimeFigureOut">
              <a:rPr lang="da-DK" smtClean="0"/>
              <a:t>16.09.2024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76B7D6D-CE35-054A-8F8A-47212770D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2F4B319-3390-8449-9200-0C087AEBF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869C0-237A-514B-9310-0F20F5AC5E7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1414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687B95-DE18-4D41-A937-C45CC2C53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B3B34DA-74EB-E44D-ABB0-587906874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879ECC7-8709-DB40-9FB6-FBA8FCAC57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D01B514-C156-E24E-98EF-7C2C13104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2FA2-ADBE-8443-8D91-73F77A5C5A89}" type="datetimeFigureOut">
              <a:rPr lang="da-DK" smtClean="0"/>
              <a:t>16.09.2024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5DA0770-7702-EF4B-A71F-BB9182DF7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F0DDF88-C534-004C-9A76-12165A824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869C0-237A-514B-9310-0F20F5AC5E7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1883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87B480-160C-BC4E-AF2B-F31FAF899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4577712-C98F-E840-A6F1-1529AED61B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1E9246E-5140-A345-829D-39C7A0587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AE8DC27-F9D3-EF4E-B1D9-1CDE1536A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2FA2-ADBE-8443-8D91-73F77A5C5A89}" type="datetimeFigureOut">
              <a:rPr lang="da-DK" smtClean="0"/>
              <a:t>16.09.2024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4F11B6F-AD59-A147-8A90-2185040E9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35BE2AC-83D6-CB48-BBF8-DF1299447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869C0-237A-514B-9310-0F20F5AC5E7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1634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E983C-9B64-6046-A356-D0D24F716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EB3A617-C806-234A-B8F7-0A64BC3265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4C05738-8ACE-7446-9637-883F4C290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2FA2-ADBE-8443-8D91-73F77A5C5A89}" type="datetimeFigureOut">
              <a:rPr lang="da-DK" smtClean="0"/>
              <a:t>16.09.2024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1A613D3-99E7-1849-9C26-6969E5B3D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E30086C-B348-B345-9977-81CCEA2B2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869C0-237A-514B-9310-0F20F5AC5E7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9525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CE3CF3F-9E43-F44A-9B2B-F6D1AFF85D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03B8D72-3A96-EE4C-A607-C2070BC882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6DE4E0B-3D56-CA4D-8884-088DAE2EE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2FA2-ADBE-8443-8D91-73F77A5C5A89}" type="datetimeFigureOut">
              <a:rPr lang="da-DK" smtClean="0"/>
              <a:t>16.09.2024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A03B17E-6DAA-B14B-9F8A-B5643B63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B3BD3F1-F7B0-1D41-9476-D4866FE67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869C0-237A-514B-9310-0F20F5AC5E7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4631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AE3DECF-52B3-784C-93E9-EA9396CDB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046B78A-7B48-EC4F-B684-F1D41290CC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163F618-55C6-FB45-A07E-21EC830B59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92FA2-ADBE-8443-8D91-73F77A5C5A89}" type="datetimeFigureOut">
              <a:rPr lang="da-DK" smtClean="0"/>
              <a:t>16.09.2024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F2E2A67-9989-8D45-9CFE-A3321F0AC4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57E2FAC-F5DB-7347-A189-6CA5701CC6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869C0-237A-514B-9310-0F20F5AC5E7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3214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pitalpunishmentuk.org/mannings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2172A0AC-3DCE-4672-BCAF-28FEF91F6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E6F1C77-EDC9-4C5F-8C1C-62DD46BDA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The Ridiculous Spectacle of Public Hangings in Old England — Hunt A Killer">
            <a:extLst>
              <a:ext uri="{FF2B5EF4-FFF2-40B4-BE49-F238E27FC236}">
                <a16:creationId xmlns:a16="http://schemas.microsoft.com/office/drawing/2014/main" id="{F58AE77E-333B-22F0-D576-0FC5DB8DB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" r="9365"/>
          <a:stretch/>
        </p:blipFill>
        <p:spPr bwMode="auto">
          <a:xfrm>
            <a:off x="20" y="10"/>
            <a:ext cx="845029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0B04F3D-AE99-EA41-BBA2-FDBD997404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1" y="365125"/>
            <a:ext cx="6798732" cy="162763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Historical perspective – True Crime in Victorian England + Charles Dickens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9E9BCB9-0279-E44B-8C9E-38D39834A9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219785"/>
            <a:ext cx="4619621" cy="395717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FFFFFF"/>
                </a:solidFill>
              </a:rPr>
              <a:t>Lærer</a:t>
            </a:r>
            <a:r>
              <a:rPr lang="en-US" sz="2000" dirty="0">
                <a:solidFill>
                  <a:srgbClr val="FFFFFF"/>
                </a:solidFill>
              </a:rPr>
              <a:t>: NSC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17/9/24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rgbClr val="FFFFFF"/>
                </a:solidFill>
              </a:rPr>
              <a:t>Tekst</a:t>
            </a:r>
            <a:r>
              <a:rPr lang="en-US" sz="2000" b="1" dirty="0">
                <a:solidFill>
                  <a:srgbClr val="FFFFFF"/>
                </a:solidFill>
              </a:rPr>
              <a:t>: </a:t>
            </a:r>
            <a:r>
              <a:rPr lang="en-US" sz="2000" dirty="0">
                <a:solidFill>
                  <a:srgbClr val="FFFFFF"/>
                </a:solidFill>
              </a:rPr>
              <a:t>Charles Dickens: </a:t>
            </a:r>
            <a:r>
              <a:rPr lang="en-US" sz="2000" i="1" dirty="0">
                <a:solidFill>
                  <a:srgbClr val="FFFFFF"/>
                </a:solidFill>
              </a:rPr>
              <a:t>“Mr. Charles Dickens and the execution of the </a:t>
            </a:r>
            <a:r>
              <a:rPr lang="en-US" sz="2000" i="1" dirty="0" err="1">
                <a:solidFill>
                  <a:srgbClr val="FFFFFF"/>
                </a:solidFill>
              </a:rPr>
              <a:t>Mannings</a:t>
            </a:r>
            <a:r>
              <a:rPr lang="en-US" sz="2000" i="1" dirty="0">
                <a:solidFill>
                  <a:srgbClr val="FFFFFF"/>
                </a:solidFill>
              </a:rPr>
              <a:t>”</a:t>
            </a:r>
            <a:r>
              <a:rPr lang="en-US" sz="2000" dirty="0">
                <a:solidFill>
                  <a:srgbClr val="FFFFFF"/>
                </a:solidFill>
              </a:rPr>
              <a:t> (1849)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1026" name="Picture 2" descr="Items from Charles Dickens’ childhood to be displayed to mark 200-year milestone | The Independent">
            <a:extLst>
              <a:ext uri="{FF2B5EF4-FFF2-40B4-BE49-F238E27FC236}">
                <a16:creationId xmlns:a16="http://schemas.microsoft.com/office/drawing/2014/main" id="{B3B3D12B-F378-51C5-312F-F0992EEE5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5" r="7329" b="1"/>
          <a:stretch/>
        </p:blipFill>
        <p:spPr bwMode="auto">
          <a:xfrm>
            <a:off x="6225997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8786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95EC5A-C3C2-A345-9038-5C755D419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Today’s</a:t>
            </a:r>
            <a:r>
              <a:rPr lang="da-DK" dirty="0"/>
              <a:t> </a:t>
            </a:r>
            <a:r>
              <a:rPr lang="da-DK" dirty="0" err="1"/>
              <a:t>module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7FB6460-F639-B04C-90E6-4CEE712D2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Research in pairs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Pair </a:t>
            </a:r>
            <a:r>
              <a:rPr lang="da-DK" dirty="0" err="1"/>
              <a:t>conversations</a:t>
            </a:r>
            <a:endParaRPr lang="da-DK" dirty="0"/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2+10 </a:t>
            </a:r>
            <a:r>
              <a:rPr lang="da-DK" dirty="0" err="1"/>
              <a:t>debate</a:t>
            </a:r>
            <a:endParaRPr lang="da-DK" dirty="0"/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Reading out </a:t>
            </a:r>
            <a:r>
              <a:rPr lang="da-DK" dirty="0" err="1"/>
              <a:t>loud</a:t>
            </a:r>
            <a:r>
              <a:rPr lang="da-DK" dirty="0"/>
              <a:t> – Charles Dickens – The </a:t>
            </a:r>
            <a:r>
              <a:rPr lang="da-DK" dirty="0" err="1"/>
              <a:t>Execution</a:t>
            </a:r>
            <a:r>
              <a:rPr lang="da-DK" dirty="0"/>
              <a:t> of the Mannings”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Summary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Style of </a:t>
            </a:r>
            <a:r>
              <a:rPr lang="da-DK" dirty="0" err="1"/>
              <a:t>writing</a:t>
            </a:r>
            <a:endParaRPr lang="da-DK" dirty="0"/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Writing </a:t>
            </a:r>
            <a:r>
              <a:rPr lang="da-DK" dirty="0" err="1"/>
              <a:t>exercise</a:t>
            </a:r>
            <a:r>
              <a:rPr lang="da-DK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33952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E27D8A-0BED-9BB5-D3D3-ABFB4F3B0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1. Research in pairs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52995F9-6278-3663-EF03-E6B552EC8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sz="2800" b="1" i="0" dirty="0">
                <a:effectLst/>
                <a:latin typeface="Calibri" panose="020F0502020204030204" pitchFamily="34" charset="0"/>
              </a:rPr>
              <a:t>Do </a:t>
            </a:r>
            <a:r>
              <a:rPr lang="da-DK" sz="2800" b="1" i="0" dirty="0" err="1">
                <a:effectLst/>
                <a:latin typeface="Calibri" panose="020F0502020204030204" pitchFamily="34" charset="0"/>
              </a:rPr>
              <a:t>some</a:t>
            </a:r>
            <a:r>
              <a:rPr lang="da-DK" sz="2800" b="1" i="0" dirty="0">
                <a:effectLst/>
                <a:latin typeface="Calibri" panose="020F0502020204030204" pitchFamily="34" charset="0"/>
              </a:rPr>
              <a:t> research. </a:t>
            </a:r>
            <a:r>
              <a:rPr lang="da-DK" sz="2800" b="0" i="0" dirty="0" err="1">
                <a:effectLst/>
                <a:latin typeface="Calibri" panose="020F0502020204030204" pitchFamily="34" charset="0"/>
              </a:rPr>
              <a:t>Who</a:t>
            </a:r>
            <a:r>
              <a:rPr lang="da-DK" sz="2800" b="0" i="0" dirty="0">
                <a:effectLst/>
                <a:latin typeface="Calibri" panose="020F0502020204030204" pitchFamily="34" charset="0"/>
              </a:rPr>
              <a:t> </a:t>
            </a:r>
            <a:r>
              <a:rPr lang="da-DK" sz="2800" b="0" i="0" dirty="0" err="1">
                <a:effectLst/>
                <a:latin typeface="Calibri" panose="020F0502020204030204" pitchFamily="34" charset="0"/>
              </a:rPr>
              <a:t>were</a:t>
            </a:r>
            <a:r>
              <a:rPr lang="da-DK" sz="2800" b="0" i="0" dirty="0">
                <a:effectLst/>
                <a:latin typeface="Calibri" panose="020F0502020204030204" pitchFamily="34" charset="0"/>
              </a:rPr>
              <a:t> Maria and Frederick Manning, and </a:t>
            </a:r>
            <a:r>
              <a:rPr lang="da-DK" sz="2800" b="0" i="0" dirty="0" err="1">
                <a:effectLst/>
                <a:latin typeface="Calibri" panose="020F0502020204030204" pitchFamily="34" charset="0"/>
              </a:rPr>
              <a:t>why</a:t>
            </a:r>
            <a:r>
              <a:rPr lang="da-DK" sz="2800" b="0" i="0" dirty="0">
                <a:effectLst/>
                <a:latin typeface="Calibri" panose="020F0502020204030204" pitchFamily="34" charset="0"/>
              </a:rPr>
              <a:t> </a:t>
            </a:r>
            <a:r>
              <a:rPr lang="da-DK" sz="2800" b="0" i="0" dirty="0" err="1">
                <a:effectLst/>
                <a:latin typeface="Calibri" panose="020F0502020204030204" pitchFamily="34" charset="0"/>
              </a:rPr>
              <a:t>were</a:t>
            </a:r>
            <a:r>
              <a:rPr lang="da-DK" sz="2800" b="0" i="0" dirty="0">
                <a:effectLst/>
                <a:latin typeface="Calibri" panose="020F0502020204030204" pitchFamily="34" charset="0"/>
              </a:rPr>
              <a:t> </a:t>
            </a:r>
            <a:r>
              <a:rPr lang="da-DK" sz="2800" b="0" i="0" dirty="0" err="1">
                <a:effectLst/>
                <a:latin typeface="Calibri" panose="020F0502020204030204" pitchFamily="34" charset="0"/>
              </a:rPr>
              <a:t>they</a:t>
            </a:r>
            <a:r>
              <a:rPr lang="da-DK" sz="2800" b="0" i="0" dirty="0">
                <a:effectLst/>
                <a:latin typeface="Calibri" panose="020F0502020204030204" pitchFamily="34" charset="0"/>
              </a:rPr>
              <a:t> </a:t>
            </a:r>
            <a:r>
              <a:rPr lang="da-DK" sz="2800" b="0" i="0" dirty="0" err="1">
                <a:effectLst/>
                <a:latin typeface="Calibri" panose="020F0502020204030204" pitchFamily="34" charset="0"/>
              </a:rPr>
              <a:t>executed</a:t>
            </a:r>
            <a:r>
              <a:rPr lang="da-DK" sz="2800" b="0" i="0" dirty="0">
                <a:effectLst/>
                <a:latin typeface="Calibri" panose="020F0502020204030204" pitchFamily="34" charset="0"/>
              </a:rPr>
              <a:t>? </a:t>
            </a:r>
            <a:r>
              <a:rPr lang="da-DK" sz="2800" b="1" i="0" dirty="0">
                <a:effectLst/>
                <a:latin typeface="Calibri" panose="020F0502020204030204" pitchFamily="34" charset="0"/>
                <a:hlinkClick r:id="rId3"/>
              </a:rPr>
              <a:t>https://www.capitalpunishmentuk.org/mannings.html</a:t>
            </a:r>
            <a:endParaRPr lang="da-DK" sz="2800" b="1" i="0" dirty="0">
              <a:effectLst/>
              <a:latin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98985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EE17DA-7AC5-2AC3-5658-68307E750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2. Pair </a:t>
            </a:r>
            <a:r>
              <a:rPr lang="da-DK" dirty="0" err="1"/>
              <a:t>conversations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C917834-A964-B242-C740-3AC28C861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da-DK" sz="2500" b="1" i="0" dirty="0">
                <a:effectLst/>
                <a:latin typeface="Calibri" panose="020F0502020204030204" pitchFamily="34" charset="0"/>
              </a:rPr>
              <a:t>Have a </a:t>
            </a:r>
            <a:r>
              <a:rPr lang="da-DK" sz="2500" b="1" i="0" dirty="0" err="1">
                <a:effectLst/>
                <a:latin typeface="Calibri" panose="020F0502020204030204" pitchFamily="34" charset="0"/>
              </a:rPr>
              <a:t>conversation</a:t>
            </a:r>
            <a:r>
              <a:rPr lang="da-DK" sz="2500" b="1" i="0" dirty="0">
                <a:effectLst/>
                <a:latin typeface="Calibri" panose="020F0502020204030204" pitchFamily="34" charset="0"/>
              </a:rPr>
              <a:t> 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with </a:t>
            </a:r>
            <a:r>
              <a:rPr lang="da-DK" sz="2500" b="0" i="0" dirty="0" err="1">
                <a:effectLst/>
                <a:latin typeface="Calibri" panose="020F0502020204030204" pitchFamily="34" charset="0"/>
              </a:rPr>
              <a:t>your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 classmate: </a:t>
            </a:r>
            <a:r>
              <a:rPr lang="da-DK" sz="2500" b="0" i="0" dirty="0" err="1">
                <a:effectLst/>
                <a:latin typeface="Calibri" panose="020F0502020204030204" pitchFamily="34" charset="0"/>
              </a:rPr>
              <a:t>What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 do </a:t>
            </a:r>
            <a:r>
              <a:rPr lang="da-DK" sz="2500" b="0" i="0" dirty="0" err="1">
                <a:effectLst/>
                <a:latin typeface="Calibri" panose="020F0502020204030204" pitchFamily="34" charset="0"/>
              </a:rPr>
              <a:t>you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 imagine </a:t>
            </a:r>
            <a:r>
              <a:rPr lang="da-DK" sz="2500" b="0" i="0" dirty="0" err="1">
                <a:effectLst/>
                <a:latin typeface="Calibri" panose="020F0502020204030204" pitchFamily="34" charset="0"/>
              </a:rPr>
              <a:t>would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 </a:t>
            </a:r>
            <a:r>
              <a:rPr lang="da-DK" sz="2500" b="0" i="0" dirty="0" err="1">
                <a:effectLst/>
                <a:latin typeface="Calibri" panose="020F0502020204030204" pitchFamily="34" charset="0"/>
              </a:rPr>
              <a:t>happen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 at a public </a:t>
            </a:r>
            <a:r>
              <a:rPr lang="da-DK" sz="2500" b="0" i="0" dirty="0" err="1">
                <a:effectLst/>
                <a:latin typeface="Calibri" panose="020F0502020204030204" pitchFamily="34" charset="0"/>
              </a:rPr>
              <a:t>hanging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 in 1849? </a:t>
            </a:r>
            <a:r>
              <a:rPr lang="da-DK" sz="2500" b="0" i="0" dirty="0" err="1">
                <a:effectLst/>
                <a:latin typeface="Calibri" panose="020F0502020204030204" pitchFamily="34" charset="0"/>
              </a:rPr>
              <a:t>What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 </a:t>
            </a:r>
            <a:r>
              <a:rPr lang="da-DK" sz="2500" b="0" i="0" dirty="0" err="1">
                <a:effectLst/>
                <a:latin typeface="Calibri" panose="020F0502020204030204" pitchFamily="34" charset="0"/>
              </a:rPr>
              <a:t>would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 the </a:t>
            </a:r>
            <a:r>
              <a:rPr lang="da-DK" sz="2500" b="0" i="0" dirty="0" err="1">
                <a:effectLst/>
                <a:latin typeface="Calibri" panose="020F0502020204030204" pitchFamily="34" charset="0"/>
              </a:rPr>
              <a:t>crowd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 look and </a:t>
            </a:r>
            <a:r>
              <a:rPr lang="da-DK" sz="2500" b="0" i="0" dirty="0" err="1">
                <a:effectLst/>
                <a:latin typeface="Calibri" panose="020F0502020204030204" pitchFamily="34" charset="0"/>
              </a:rPr>
              <a:t>act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 like?</a:t>
            </a:r>
          </a:p>
          <a:p>
            <a:pPr marL="0" indent="0">
              <a:buNone/>
            </a:pPr>
            <a:r>
              <a:rPr lang="da-DK" sz="2500" b="0" i="0" dirty="0">
                <a:effectLst/>
                <a:latin typeface="Calibri" panose="020F0502020204030204" pitchFamily="34" charset="0"/>
              </a:rPr>
              <a:t> 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</a:pPr>
            <a:r>
              <a:rPr lang="da-DK" sz="2500" b="0" i="0" dirty="0">
                <a:effectLst/>
                <a:latin typeface="Calibri" panose="020F0502020204030204" pitchFamily="34" charset="0"/>
              </a:rPr>
              <a:t> </a:t>
            </a:r>
            <a:r>
              <a:rPr lang="da-DK" sz="2500" b="0" i="0" dirty="0" err="1">
                <a:effectLst/>
                <a:latin typeface="Calibri" panose="020F0502020204030204" pitchFamily="34" charset="0"/>
              </a:rPr>
              <a:t>Come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 up with </a:t>
            </a:r>
            <a:r>
              <a:rPr lang="da-DK" sz="2500" b="0" i="0" dirty="0" err="1">
                <a:effectLst/>
                <a:latin typeface="Calibri" panose="020F0502020204030204" pitchFamily="34" charset="0"/>
              </a:rPr>
              <a:t>some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 arguments for and </a:t>
            </a:r>
            <a:r>
              <a:rPr lang="da-DK" sz="2500" b="0" i="0" dirty="0" err="1">
                <a:effectLst/>
                <a:latin typeface="Calibri" panose="020F0502020204030204" pitchFamily="34" charset="0"/>
              </a:rPr>
              <a:t>against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 public </a:t>
            </a:r>
            <a:r>
              <a:rPr lang="da-DK" sz="2500" b="0" i="0" dirty="0" err="1">
                <a:effectLst/>
                <a:latin typeface="Calibri" panose="020F0502020204030204" pitchFamily="34" charset="0"/>
              </a:rPr>
              <a:t>execution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, so </a:t>
            </a:r>
            <a:r>
              <a:rPr lang="da-DK" sz="2500" b="0" i="0" dirty="0" err="1">
                <a:effectLst/>
                <a:latin typeface="Calibri" panose="020F0502020204030204" pitchFamily="34" charset="0"/>
              </a:rPr>
              <a:t>that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 </a:t>
            </a:r>
            <a:r>
              <a:rPr lang="da-DK" sz="2500" b="0" i="0" dirty="0" err="1">
                <a:effectLst/>
                <a:latin typeface="Calibri" panose="020F0502020204030204" pitchFamily="34" charset="0"/>
              </a:rPr>
              <a:t>you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 </a:t>
            </a:r>
            <a:r>
              <a:rPr lang="da-DK" sz="2500" b="0" i="0" dirty="0" err="1">
                <a:effectLst/>
                <a:latin typeface="Calibri" panose="020F0502020204030204" pitchFamily="34" charset="0"/>
              </a:rPr>
              <a:t>can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 have a </a:t>
            </a:r>
            <a:r>
              <a:rPr lang="da-DK" sz="2500" b="0" i="0" dirty="0" err="1">
                <a:effectLst/>
                <a:latin typeface="Calibri" panose="020F0502020204030204" pitchFamily="34" charset="0"/>
              </a:rPr>
              <a:t>nuanced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 </a:t>
            </a:r>
            <a:r>
              <a:rPr lang="da-DK" sz="2500" b="0" i="0" dirty="0" err="1">
                <a:effectLst/>
                <a:latin typeface="Calibri" panose="020F0502020204030204" pitchFamily="34" charset="0"/>
              </a:rPr>
              <a:t>conversation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 </a:t>
            </a:r>
            <a:r>
              <a:rPr lang="da-DK" sz="2500" b="0" i="0" dirty="0" err="1">
                <a:effectLst/>
                <a:latin typeface="Calibri" panose="020F0502020204030204" pitchFamily="34" charset="0"/>
              </a:rPr>
              <a:t>about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 the </a:t>
            </a:r>
            <a:r>
              <a:rPr lang="da-DK" sz="2500" b="0" i="0" dirty="0" err="1">
                <a:effectLst/>
                <a:latin typeface="Calibri" panose="020F0502020204030204" pitchFamily="34" charset="0"/>
              </a:rPr>
              <a:t>topic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. </a:t>
            </a:r>
            <a:r>
              <a:rPr lang="da-DK" sz="2500" b="0" i="0" dirty="0" err="1">
                <a:effectLst/>
                <a:latin typeface="Calibri" panose="020F0502020204030204" pitchFamily="34" charset="0"/>
              </a:rPr>
              <a:t>You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 </a:t>
            </a:r>
            <a:r>
              <a:rPr lang="da-DK" sz="2500" b="0" i="0" dirty="0" err="1">
                <a:effectLst/>
                <a:latin typeface="Calibri" panose="020F0502020204030204" pitchFamily="34" charset="0"/>
              </a:rPr>
              <a:t>may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 </a:t>
            </a:r>
            <a:r>
              <a:rPr lang="da-DK" sz="2500" b="0" i="0" dirty="0" err="1">
                <a:effectLst/>
                <a:latin typeface="Calibri" panose="020F0502020204030204" pitchFamily="34" charset="0"/>
              </a:rPr>
              <a:t>use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 the </a:t>
            </a:r>
            <a:r>
              <a:rPr lang="da-DK" sz="2500" b="0" i="0" dirty="0" err="1">
                <a:effectLst/>
                <a:latin typeface="Calibri" panose="020F0502020204030204" pitchFamily="34" charset="0"/>
              </a:rPr>
              <a:t>following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 </a:t>
            </a:r>
            <a:r>
              <a:rPr lang="da-DK" sz="2500" b="0" i="0" dirty="0" err="1">
                <a:effectLst/>
                <a:latin typeface="Calibri" panose="020F0502020204030204" pitchFamily="34" charset="0"/>
              </a:rPr>
              <a:t>discourse</a:t>
            </a:r>
            <a:r>
              <a:rPr lang="da-DK" sz="2500" b="0" i="0" dirty="0">
                <a:effectLst/>
                <a:latin typeface="Calibri" panose="020F0502020204030204" pitchFamily="34" charset="0"/>
              </a:rPr>
              <a:t> markers: </a:t>
            </a:r>
            <a:endParaRPr lang="da-DK" sz="2500" b="1" i="0" dirty="0">
              <a:effectLst/>
              <a:latin typeface="Calibri" panose="020F0502020204030204" pitchFamily="34" charset="0"/>
            </a:endParaRPr>
          </a:p>
          <a:p>
            <a:pPr marL="457200" lvl="1">
              <a:spcBef>
                <a:spcPts val="0"/>
              </a:spcBef>
            </a:pPr>
            <a:r>
              <a:rPr lang="da-DK" sz="2000" i="1" dirty="0">
                <a:effectLst/>
                <a:latin typeface="Calibri" panose="020F0502020204030204" pitchFamily="34" charset="0"/>
              </a:rPr>
              <a:t>It </a:t>
            </a:r>
            <a:r>
              <a:rPr lang="da-DK" sz="2000" i="1" dirty="0" err="1">
                <a:effectLst/>
                <a:latin typeface="Calibri" panose="020F0502020204030204" pitchFamily="34" charset="0"/>
              </a:rPr>
              <a:t>can</a:t>
            </a:r>
            <a:r>
              <a:rPr lang="da-DK" sz="2000" i="1" dirty="0">
                <a:effectLst/>
                <a:latin typeface="Calibri" panose="020F0502020204030204" pitchFamily="34" charset="0"/>
              </a:rPr>
              <a:t> </a:t>
            </a:r>
            <a:r>
              <a:rPr lang="da-DK" sz="2000" i="1" dirty="0" err="1">
                <a:effectLst/>
                <a:latin typeface="Calibri" panose="020F0502020204030204" pitchFamily="34" charset="0"/>
              </a:rPr>
              <a:t>be</a:t>
            </a:r>
            <a:r>
              <a:rPr lang="da-DK" sz="2000" i="1" dirty="0">
                <a:effectLst/>
                <a:latin typeface="Calibri" panose="020F0502020204030204" pitchFamily="34" charset="0"/>
              </a:rPr>
              <a:t> </a:t>
            </a:r>
            <a:r>
              <a:rPr lang="da-DK" sz="2000" i="1" dirty="0" err="1">
                <a:effectLst/>
                <a:latin typeface="Calibri" panose="020F0502020204030204" pitchFamily="34" charset="0"/>
              </a:rPr>
              <a:t>argued</a:t>
            </a:r>
            <a:r>
              <a:rPr lang="da-DK" sz="2000" i="1" dirty="0">
                <a:effectLst/>
                <a:latin typeface="Calibri" panose="020F0502020204030204" pitchFamily="34" charset="0"/>
              </a:rPr>
              <a:t> ... </a:t>
            </a:r>
          </a:p>
          <a:p>
            <a:pPr marL="457200" lvl="1">
              <a:spcBef>
                <a:spcPts val="0"/>
              </a:spcBef>
            </a:pPr>
            <a:r>
              <a:rPr lang="da-DK" sz="2000" i="1" dirty="0" err="1">
                <a:effectLst/>
                <a:latin typeface="Calibri" panose="020F0502020204030204" pitchFamily="34" charset="0"/>
              </a:rPr>
              <a:t>Furthermore</a:t>
            </a:r>
            <a:r>
              <a:rPr lang="da-DK" sz="2000" i="1" dirty="0">
                <a:effectLst/>
                <a:latin typeface="Calibri" panose="020F0502020204030204" pitchFamily="34" charset="0"/>
              </a:rPr>
              <a:t>... </a:t>
            </a:r>
          </a:p>
          <a:p>
            <a:pPr marL="457200" lvl="1">
              <a:spcBef>
                <a:spcPts val="0"/>
              </a:spcBef>
            </a:pPr>
            <a:r>
              <a:rPr lang="da-DK" sz="2000" i="1" dirty="0">
                <a:effectLst/>
                <a:latin typeface="Calibri" panose="020F0502020204030204" pitchFamily="34" charset="0"/>
              </a:rPr>
              <a:t>By the same </a:t>
            </a:r>
            <a:r>
              <a:rPr lang="da-DK" sz="2000" i="1" dirty="0" err="1">
                <a:effectLst/>
                <a:latin typeface="Calibri" panose="020F0502020204030204" pitchFamily="34" charset="0"/>
              </a:rPr>
              <a:t>token</a:t>
            </a:r>
            <a:r>
              <a:rPr lang="da-DK" sz="2000" i="1" dirty="0">
                <a:effectLst/>
                <a:latin typeface="Calibri" panose="020F0502020204030204" pitchFamily="34" charset="0"/>
              </a:rPr>
              <a:t>... </a:t>
            </a:r>
          </a:p>
          <a:p>
            <a:pPr marL="457200" lvl="1">
              <a:spcBef>
                <a:spcPts val="0"/>
              </a:spcBef>
            </a:pPr>
            <a:r>
              <a:rPr lang="da-DK" sz="2000" i="1" dirty="0" err="1">
                <a:effectLst/>
                <a:latin typeface="Calibri" panose="020F0502020204030204" pitchFamily="34" charset="0"/>
              </a:rPr>
              <a:t>Others</a:t>
            </a:r>
            <a:r>
              <a:rPr lang="da-DK" sz="2000" i="1" dirty="0">
                <a:effectLst/>
                <a:latin typeface="Calibri" panose="020F0502020204030204" pitchFamily="34" charset="0"/>
              </a:rPr>
              <a:t> </a:t>
            </a:r>
            <a:r>
              <a:rPr lang="da-DK" sz="2000" i="1" dirty="0" err="1">
                <a:effectLst/>
                <a:latin typeface="Calibri" panose="020F0502020204030204" pitchFamily="34" charset="0"/>
              </a:rPr>
              <a:t>might</a:t>
            </a:r>
            <a:r>
              <a:rPr lang="da-DK" sz="2000" i="1" dirty="0">
                <a:effectLst/>
                <a:latin typeface="Calibri" panose="020F0502020204030204" pitchFamily="34" charset="0"/>
              </a:rPr>
              <a:t> </a:t>
            </a:r>
            <a:r>
              <a:rPr lang="da-DK" sz="2000" i="1" dirty="0" err="1">
                <a:effectLst/>
                <a:latin typeface="Calibri" panose="020F0502020204030204" pitchFamily="34" charset="0"/>
              </a:rPr>
              <a:t>argue</a:t>
            </a:r>
            <a:r>
              <a:rPr lang="da-DK" sz="2000" i="1" dirty="0">
                <a:effectLst/>
                <a:latin typeface="Calibri" panose="020F0502020204030204" pitchFamily="34" charset="0"/>
              </a:rPr>
              <a:t>…</a:t>
            </a:r>
          </a:p>
          <a:p>
            <a:pPr marL="457200" lvl="1">
              <a:spcBef>
                <a:spcPts val="0"/>
              </a:spcBef>
            </a:pPr>
            <a:r>
              <a:rPr lang="da-DK" sz="2000" i="1" dirty="0">
                <a:effectLst/>
                <a:latin typeface="Calibri" panose="020F0502020204030204" pitchFamily="34" charset="0"/>
              </a:rPr>
              <a:t> On the </a:t>
            </a:r>
            <a:r>
              <a:rPr lang="da-DK" sz="2000" i="1" dirty="0" err="1">
                <a:effectLst/>
                <a:latin typeface="Calibri" panose="020F0502020204030204" pitchFamily="34" charset="0"/>
              </a:rPr>
              <a:t>other</a:t>
            </a:r>
            <a:r>
              <a:rPr lang="da-DK" sz="2000" i="1" dirty="0">
                <a:effectLst/>
                <a:latin typeface="Calibri" panose="020F0502020204030204" pitchFamily="34" charset="0"/>
              </a:rPr>
              <a:t> </a:t>
            </a:r>
            <a:r>
              <a:rPr lang="da-DK" sz="2000" i="1" dirty="0" err="1">
                <a:effectLst/>
                <a:latin typeface="Calibri" panose="020F0502020204030204" pitchFamily="34" charset="0"/>
              </a:rPr>
              <a:t>hand</a:t>
            </a:r>
            <a:r>
              <a:rPr lang="da-DK" sz="2000" i="1" dirty="0">
                <a:effectLst/>
                <a:latin typeface="Calibri" panose="020F0502020204030204" pitchFamily="34" charset="0"/>
              </a:rPr>
              <a:t>... </a:t>
            </a:r>
          </a:p>
          <a:p>
            <a:pPr marL="457200" lvl="1">
              <a:spcBef>
                <a:spcPts val="0"/>
              </a:spcBef>
            </a:pPr>
            <a:r>
              <a:rPr lang="da-DK" sz="2000" i="1" dirty="0" err="1">
                <a:effectLst/>
                <a:latin typeface="Calibri" panose="020F0502020204030204" pitchFamily="34" charset="0"/>
              </a:rPr>
              <a:t>Naturally</a:t>
            </a:r>
            <a:r>
              <a:rPr lang="da-DK" sz="2000" i="1" dirty="0">
                <a:effectLst/>
                <a:latin typeface="Calibri" panose="020F0502020204030204" pitchFamily="34" charset="0"/>
              </a:rPr>
              <a:t>…</a:t>
            </a:r>
          </a:p>
          <a:p>
            <a:pPr marL="457200" lvl="1">
              <a:spcBef>
                <a:spcPts val="0"/>
              </a:spcBef>
            </a:pPr>
            <a:r>
              <a:rPr lang="da-DK" sz="2000" b="1" i="1" dirty="0">
                <a:effectLst/>
                <a:latin typeface="Calibri" panose="020F0502020204030204" pitchFamily="34" charset="0"/>
              </a:rPr>
              <a:t>In opposition to </a:t>
            </a:r>
            <a:r>
              <a:rPr lang="da-DK" sz="2000" b="1" i="1" dirty="0" err="1">
                <a:effectLst/>
                <a:latin typeface="Calibri" panose="020F0502020204030204" pitchFamily="34" charset="0"/>
              </a:rPr>
              <a:t>this</a:t>
            </a:r>
            <a:r>
              <a:rPr lang="da-DK" sz="2000" b="1" i="1" dirty="0">
                <a:effectLst/>
                <a:latin typeface="Calibri" panose="020F0502020204030204" pitchFamily="34" charset="0"/>
              </a:rPr>
              <a:t>... </a:t>
            </a:r>
            <a:endParaRPr lang="da-DK" sz="2000" i="1" dirty="0">
              <a:effectLst/>
              <a:latin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da-DK" sz="1600" b="1" i="0" dirty="0">
              <a:effectLst/>
              <a:latin typeface="Calibri" panose="020F0502020204030204" pitchFamily="34" charset="0"/>
            </a:endParaRPr>
          </a:p>
          <a:p>
            <a:endParaRPr lang="da-DK" sz="1600" dirty="0"/>
          </a:p>
        </p:txBody>
      </p:sp>
    </p:spTree>
    <p:extLst>
      <p:ext uri="{BB962C8B-B14F-4D97-AF65-F5344CB8AC3E}">
        <p14:creationId xmlns:p14="http://schemas.microsoft.com/office/powerpoint/2010/main" val="565879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90A618D-F9F7-CE08-1B7C-2B3ECE23C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da-DK" sz="4800" dirty="0"/>
              <a:t>3. 2+10: </a:t>
            </a:r>
            <a:r>
              <a:rPr lang="da-DK" sz="4800" dirty="0" err="1"/>
              <a:t>Debate</a:t>
            </a:r>
            <a:r>
              <a:rPr lang="da-DK" sz="4800" dirty="0"/>
              <a:t> – public </a:t>
            </a:r>
            <a:r>
              <a:rPr lang="da-DK" sz="4800" dirty="0" err="1"/>
              <a:t>executions</a:t>
            </a:r>
            <a:endParaRPr lang="da-DK" sz="48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FE0CD62-0FFB-E263-F194-216683431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da-DK" sz="2400" dirty="0" err="1">
                <a:effectLst/>
                <a:latin typeface="Calibri" panose="020F0502020204030204" pitchFamily="34" charset="0"/>
              </a:rPr>
              <a:t>Why</a:t>
            </a:r>
            <a:r>
              <a:rPr lang="da-DK" sz="2400" dirty="0">
                <a:effectLst/>
                <a:latin typeface="Calibri" panose="020F0502020204030204" pitchFamily="34" charset="0"/>
              </a:rPr>
              <a:t>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would</a:t>
            </a:r>
            <a:r>
              <a:rPr lang="da-DK" sz="2400" dirty="0">
                <a:effectLst/>
                <a:latin typeface="Calibri" panose="020F0502020204030204" pitchFamily="34" charset="0"/>
              </a:rPr>
              <a:t> a public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execution</a:t>
            </a:r>
            <a:r>
              <a:rPr lang="da-DK" sz="2400" dirty="0">
                <a:effectLst/>
                <a:latin typeface="Calibri" panose="020F0502020204030204" pitchFamily="34" charset="0"/>
              </a:rPr>
              <a:t>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attract</a:t>
            </a:r>
            <a:r>
              <a:rPr lang="da-DK" sz="2400" dirty="0">
                <a:effectLst/>
                <a:latin typeface="Calibri" panose="020F0502020204030204" pitchFamily="34" charset="0"/>
              </a:rPr>
              <a:t> a large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audience</a:t>
            </a:r>
            <a:r>
              <a:rPr lang="da-DK" sz="2400" dirty="0">
                <a:effectLst/>
                <a:latin typeface="Calibri" panose="020F0502020204030204" pitchFamily="34" charset="0"/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2400" dirty="0">
                <a:effectLst/>
                <a:latin typeface="Calibri" panose="020F0502020204030204" pitchFamily="34" charset="0"/>
              </a:rPr>
              <a:t>Do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you</a:t>
            </a:r>
            <a:r>
              <a:rPr lang="da-DK" sz="2400" dirty="0">
                <a:effectLst/>
                <a:latin typeface="Calibri" panose="020F0502020204030204" pitchFamily="34" charset="0"/>
              </a:rPr>
              <a:t>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think</a:t>
            </a:r>
            <a:r>
              <a:rPr lang="da-DK" sz="2400" dirty="0">
                <a:effectLst/>
                <a:latin typeface="Calibri" panose="020F0502020204030204" pitchFamily="34" charset="0"/>
              </a:rPr>
              <a:t>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people</a:t>
            </a:r>
            <a:r>
              <a:rPr lang="da-DK" sz="2400" dirty="0">
                <a:effectLst/>
                <a:latin typeface="Calibri" panose="020F0502020204030204" pitchFamily="34" charset="0"/>
              </a:rPr>
              <a:t>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today</a:t>
            </a:r>
            <a:r>
              <a:rPr lang="da-DK" sz="2400" dirty="0">
                <a:effectLst/>
                <a:latin typeface="Calibri" panose="020F0502020204030204" pitchFamily="34" charset="0"/>
              </a:rPr>
              <a:t>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would</a:t>
            </a:r>
            <a:r>
              <a:rPr lang="da-DK" sz="2400" dirty="0">
                <a:effectLst/>
                <a:latin typeface="Calibri" panose="020F0502020204030204" pitchFamily="34" charset="0"/>
              </a:rPr>
              <a:t>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behave</a:t>
            </a:r>
            <a:r>
              <a:rPr lang="da-DK" sz="2400" dirty="0">
                <a:effectLst/>
                <a:latin typeface="Calibri" panose="020F0502020204030204" pitchFamily="34" charset="0"/>
              </a:rPr>
              <a:t> in the same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way</a:t>
            </a:r>
            <a:r>
              <a:rPr lang="da-DK" sz="2400" dirty="0">
                <a:effectLst/>
                <a:latin typeface="Calibri" panose="020F0502020204030204" pitchFamily="34" charset="0"/>
              </a:rPr>
              <a:t> as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that</a:t>
            </a:r>
            <a:r>
              <a:rPr lang="da-DK" sz="2400" dirty="0">
                <a:effectLst/>
                <a:latin typeface="Calibri" panose="020F0502020204030204" pitchFamily="34" charset="0"/>
              </a:rPr>
              <a:t>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Victorian</a:t>
            </a:r>
            <a:r>
              <a:rPr lang="da-DK" sz="2400" dirty="0">
                <a:effectLst/>
                <a:latin typeface="Calibri" panose="020F0502020204030204" pitchFamily="34" charset="0"/>
              </a:rPr>
              <a:t>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era</a:t>
            </a:r>
            <a:r>
              <a:rPr lang="da-DK" sz="2400" dirty="0">
                <a:effectLst/>
                <a:latin typeface="Calibri" panose="020F0502020204030204" pitchFamily="34" charset="0"/>
              </a:rPr>
              <a:t>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audience</a:t>
            </a:r>
            <a:r>
              <a:rPr lang="da-DK" sz="2400" dirty="0">
                <a:effectLst/>
                <a:latin typeface="Calibri" panose="020F0502020204030204" pitchFamily="34" charset="0"/>
              </a:rPr>
              <a:t>? Can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you</a:t>
            </a:r>
            <a:r>
              <a:rPr lang="da-DK" sz="2400" dirty="0">
                <a:effectLst/>
                <a:latin typeface="Calibri" panose="020F0502020204030204" pitchFamily="34" charset="0"/>
              </a:rPr>
              <a:t>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think</a:t>
            </a:r>
            <a:r>
              <a:rPr lang="da-DK" sz="2400" dirty="0">
                <a:effectLst/>
                <a:latin typeface="Calibri" panose="020F0502020204030204" pitchFamily="34" charset="0"/>
              </a:rPr>
              <a:t> of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examples</a:t>
            </a:r>
            <a:r>
              <a:rPr lang="da-DK" sz="2400" dirty="0">
                <a:effectLst/>
                <a:latin typeface="Calibri" panose="020F0502020204030204" pitchFamily="34" charset="0"/>
              </a:rPr>
              <a:t> from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today</a:t>
            </a:r>
            <a:r>
              <a:rPr lang="da-DK" sz="2400" dirty="0">
                <a:effectLst/>
                <a:latin typeface="Calibri" panose="020F0502020204030204" pitchFamily="34" charset="0"/>
              </a:rPr>
              <a:t>?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Substantiate</a:t>
            </a:r>
            <a:r>
              <a:rPr lang="da-DK" sz="2400" dirty="0">
                <a:effectLst/>
                <a:latin typeface="Calibri" panose="020F0502020204030204" pitchFamily="34" charset="0"/>
              </a:rPr>
              <a:t>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your</a:t>
            </a:r>
            <a:r>
              <a:rPr lang="da-DK" sz="2400" dirty="0">
                <a:effectLst/>
                <a:latin typeface="Calibri" panose="020F0502020204030204" pitchFamily="34" charset="0"/>
              </a:rPr>
              <a:t>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answer</a:t>
            </a:r>
            <a:r>
              <a:rPr lang="da-DK" sz="2400" dirty="0">
                <a:effectLst/>
                <a:latin typeface="Calibri" panose="020F0502020204030204" pitchFamily="34" charset="0"/>
              </a:rPr>
              <a:t>. </a:t>
            </a:r>
          </a:p>
          <a:p>
            <a:endParaRPr lang="da-DK" sz="2400" dirty="0">
              <a:effectLst/>
              <a:latin typeface="Calibri" panose="020F0502020204030204" pitchFamily="34" charset="0"/>
            </a:endParaRPr>
          </a:p>
          <a:p>
            <a:endParaRPr lang="da-DK" sz="24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434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11D2A8-0820-BAC2-5460-4373407AB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4. Reading in </a:t>
            </a:r>
            <a:r>
              <a:rPr lang="da-DK" dirty="0" err="1"/>
              <a:t>groups</a:t>
            </a:r>
            <a:r>
              <a:rPr lang="da-DK" dirty="0"/>
              <a:t>: </a:t>
            </a:r>
            <a:br>
              <a:rPr lang="da-DK" dirty="0"/>
            </a:br>
            <a:r>
              <a:rPr lang="da-DK" dirty="0"/>
              <a:t>Charles Dickens ”The </a:t>
            </a:r>
            <a:r>
              <a:rPr lang="da-DK" dirty="0" err="1"/>
              <a:t>executions</a:t>
            </a:r>
            <a:r>
              <a:rPr lang="da-DK" dirty="0"/>
              <a:t> of the Mannings (kompendium pp. 12-14)</a:t>
            </a:r>
          </a:p>
        </p:txBody>
      </p:sp>
      <p:pic>
        <p:nvPicPr>
          <p:cNvPr id="2050" name="Picture 2" descr="Community&quot; Biology 101 (TV Episode 2011) - IMDb">
            <a:extLst>
              <a:ext uri="{FF2B5EF4-FFF2-40B4-BE49-F238E27FC236}">
                <a16:creationId xmlns:a16="http://schemas.microsoft.com/office/drawing/2014/main" id="{618B0E95-C508-907F-9E0A-284B96101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82614"/>
            <a:ext cx="9906000" cy="4384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163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BD4138-8DD6-AE46-3E73-88F265728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5. Summary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FB5988E-1B78-0E3A-FDD4-443A63641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dirty="0">
                <a:effectLst/>
                <a:latin typeface="Calibri" panose="020F0502020204030204" pitchFamily="34" charset="0"/>
              </a:rPr>
              <a:t>Make a summary of Dickens' points in </a:t>
            </a:r>
            <a:r>
              <a:rPr lang="da-DK" dirty="0" err="1">
                <a:effectLst/>
                <a:latin typeface="Calibri" panose="020F0502020204030204" pitchFamily="34" charset="0"/>
              </a:rPr>
              <a:t>about</a:t>
            </a:r>
            <a:r>
              <a:rPr lang="da-DK" dirty="0">
                <a:effectLst/>
                <a:latin typeface="Calibri" panose="020F0502020204030204" pitchFamily="34" charset="0"/>
              </a:rPr>
              <a:t> 50-100 </a:t>
            </a:r>
            <a:r>
              <a:rPr lang="da-DK" dirty="0" err="1">
                <a:effectLst/>
                <a:latin typeface="Calibri" panose="020F0502020204030204" pitchFamily="34" charset="0"/>
              </a:rPr>
              <a:t>words</a:t>
            </a:r>
            <a:r>
              <a:rPr lang="da-DK" dirty="0">
                <a:effectLst/>
                <a:latin typeface="Calibri" panose="020F0502020204030204" pitchFamily="34" charset="0"/>
              </a:rPr>
              <a:t>. </a:t>
            </a:r>
            <a:r>
              <a:rPr lang="da-DK" dirty="0" err="1">
                <a:effectLst/>
                <a:latin typeface="Calibri" panose="020F0502020204030204" pitchFamily="34" charset="0"/>
              </a:rPr>
              <a:t>Ensure</a:t>
            </a:r>
            <a:r>
              <a:rPr lang="da-DK" dirty="0">
                <a:effectLst/>
                <a:latin typeface="Calibri" panose="020F0502020204030204" pitchFamily="34" charset="0"/>
              </a:rPr>
              <a:t> </a:t>
            </a:r>
            <a:r>
              <a:rPr lang="da-DK" dirty="0" err="1">
                <a:effectLst/>
                <a:latin typeface="Calibri" panose="020F0502020204030204" pitchFamily="34" charset="0"/>
              </a:rPr>
              <a:t>that</a:t>
            </a:r>
            <a:r>
              <a:rPr lang="da-DK" dirty="0">
                <a:effectLst/>
                <a:latin typeface="Calibri" panose="020F0502020204030204" pitchFamily="34" charset="0"/>
              </a:rPr>
              <a:t> </a:t>
            </a:r>
            <a:r>
              <a:rPr lang="da-DK" dirty="0" err="1">
                <a:effectLst/>
                <a:latin typeface="Calibri" panose="020F0502020204030204" pitchFamily="34" charset="0"/>
              </a:rPr>
              <a:t>you</a:t>
            </a:r>
            <a:r>
              <a:rPr lang="da-DK" dirty="0">
                <a:effectLst/>
                <a:latin typeface="Calibri" panose="020F0502020204030204" pitchFamily="34" charset="0"/>
              </a:rPr>
              <a:t> </a:t>
            </a:r>
            <a:r>
              <a:rPr lang="da-DK" dirty="0" err="1">
                <a:effectLst/>
                <a:latin typeface="Calibri" panose="020F0502020204030204" pitchFamily="34" charset="0"/>
              </a:rPr>
              <a:t>use</a:t>
            </a:r>
            <a:r>
              <a:rPr lang="da-DK" dirty="0">
                <a:effectLst/>
                <a:latin typeface="Calibri" panose="020F0502020204030204" pitchFamily="34" charset="0"/>
              </a:rPr>
              <a:t> </a:t>
            </a:r>
            <a:r>
              <a:rPr lang="da-DK" dirty="0" err="1">
                <a:effectLst/>
                <a:latin typeface="Calibri" panose="020F0502020204030204" pitchFamily="34" charset="0"/>
              </a:rPr>
              <a:t>your</a:t>
            </a:r>
            <a:r>
              <a:rPr lang="da-DK" dirty="0">
                <a:effectLst/>
                <a:latin typeface="Calibri" panose="020F0502020204030204" pitchFamily="34" charset="0"/>
              </a:rPr>
              <a:t> </a:t>
            </a:r>
            <a:r>
              <a:rPr lang="da-DK" dirty="0" err="1">
                <a:effectLst/>
                <a:latin typeface="Calibri" panose="020F0502020204030204" pitchFamily="34" charset="0"/>
              </a:rPr>
              <a:t>own</a:t>
            </a:r>
            <a:r>
              <a:rPr lang="da-DK" dirty="0">
                <a:effectLst/>
                <a:latin typeface="Calibri" panose="020F0502020204030204" pitchFamily="34" charset="0"/>
              </a:rPr>
              <a:t> </a:t>
            </a:r>
            <a:r>
              <a:rPr lang="da-DK" dirty="0" err="1">
                <a:effectLst/>
                <a:latin typeface="Calibri" panose="020F0502020204030204" pitchFamily="34" charset="0"/>
              </a:rPr>
              <a:t>wording</a:t>
            </a:r>
            <a:r>
              <a:rPr lang="da-DK" dirty="0">
                <a:effectLst/>
                <a:latin typeface="Calibri" panose="020F0502020204030204" pitchFamily="34" charset="0"/>
              </a:rPr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>
                <a:latin typeface="Calibri" panose="020F0502020204030204" pitchFamily="34" charset="0"/>
              </a:rPr>
              <a:t>Upload to elevfeedback</a:t>
            </a:r>
            <a:endParaRPr lang="da-DK" dirty="0">
              <a:effectLst/>
              <a:latin typeface="Calibri" panose="020F0502020204030204" pitchFamily="34" charset="0"/>
            </a:endParaRPr>
          </a:p>
          <a:p>
            <a:endParaRPr lang="da-DK" sz="4000" dirty="0"/>
          </a:p>
        </p:txBody>
      </p:sp>
    </p:spTree>
    <p:extLst>
      <p:ext uri="{BB962C8B-B14F-4D97-AF65-F5344CB8AC3E}">
        <p14:creationId xmlns:p14="http://schemas.microsoft.com/office/powerpoint/2010/main" val="684159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6E2609-8B69-DD50-B971-4A8C99809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6. Style of </a:t>
            </a:r>
            <a:r>
              <a:rPr lang="da-DK" dirty="0" err="1"/>
              <a:t>writing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273E06C-4869-6986-1E1E-3C31BFEDB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400" dirty="0" err="1">
                <a:effectLst/>
                <a:latin typeface="Calibri" panose="020F0502020204030204" pitchFamily="34" charset="0"/>
              </a:rPr>
              <a:t>Comment</a:t>
            </a:r>
            <a:r>
              <a:rPr lang="da-DK" sz="2400" dirty="0">
                <a:effectLst/>
                <a:latin typeface="Calibri" panose="020F0502020204030204" pitchFamily="34" charset="0"/>
              </a:rPr>
              <a:t> on Dickens’ style of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writing</a:t>
            </a:r>
            <a:r>
              <a:rPr lang="da-DK" sz="2400" dirty="0">
                <a:effectLst/>
                <a:latin typeface="Calibri" panose="020F0502020204030204" pitchFamily="34" charset="0"/>
              </a:rPr>
              <a:t> in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this</a:t>
            </a:r>
            <a:r>
              <a:rPr lang="da-DK" sz="2400" dirty="0">
                <a:effectLst/>
                <a:latin typeface="Calibri" panose="020F0502020204030204" pitchFamily="34" charset="0"/>
              </a:rPr>
              <a:t> excerpt. Focus on the </a:t>
            </a:r>
            <a:r>
              <a:rPr lang="da-DK" sz="2400" b="1" dirty="0" err="1">
                <a:effectLst/>
                <a:latin typeface="Calibri" panose="020F0502020204030204" pitchFamily="34" charset="0"/>
              </a:rPr>
              <a:t>atmosphere</a:t>
            </a:r>
            <a:r>
              <a:rPr lang="da-DK" sz="2400" dirty="0">
                <a:effectLst/>
                <a:latin typeface="Calibri" panose="020F0502020204030204" pitchFamily="34" charset="0"/>
              </a:rPr>
              <a:t> he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creates</a:t>
            </a:r>
            <a:r>
              <a:rPr lang="da-DK" sz="2400" dirty="0">
                <a:effectLst/>
                <a:latin typeface="Calibri" panose="020F0502020204030204" pitchFamily="34" charset="0"/>
              </a:rPr>
              <a:t> in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this</a:t>
            </a:r>
            <a:r>
              <a:rPr lang="da-DK" sz="2400" dirty="0">
                <a:effectLst/>
                <a:latin typeface="Calibri" panose="020F0502020204030204" pitchFamily="34" charset="0"/>
              </a:rPr>
              <a:t>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text,and</a:t>
            </a:r>
            <a:r>
              <a:rPr lang="da-DK" sz="2400" dirty="0">
                <a:effectLst/>
                <a:latin typeface="Calibri" panose="020F0502020204030204" pitchFamily="34" charset="0"/>
              </a:rPr>
              <a:t>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how</a:t>
            </a:r>
            <a:r>
              <a:rPr lang="da-DK" sz="2400" dirty="0">
                <a:effectLst/>
                <a:latin typeface="Calibri" panose="020F0502020204030204" pitchFamily="34" charset="0"/>
              </a:rPr>
              <a:t> it is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created</a:t>
            </a:r>
            <a:r>
              <a:rPr lang="da-DK" sz="2400" dirty="0">
                <a:effectLst/>
                <a:latin typeface="Calibri" panose="020F0502020204030204" pitchFamily="34" charset="0"/>
              </a:rPr>
              <a:t>.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You</a:t>
            </a:r>
            <a:r>
              <a:rPr lang="da-DK" sz="2400" dirty="0">
                <a:effectLst/>
                <a:latin typeface="Calibri" panose="020F0502020204030204" pitchFamily="34" charset="0"/>
              </a:rPr>
              <a:t>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may</a:t>
            </a:r>
            <a:r>
              <a:rPr lang="da-DK" sz="2400" dirty="0">
                <a:effectLst/>
                <a:latin typeface="Calibri" panose="020F0502020204030204" pitchFamily="34" charset="0"/>
              </a:rPr>
              <a:t> look at his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use</a:t>
            </a:r>
            <a:r>
              <a:rPr lang="da-DK" sz="2400" dirty="0">
                <a:effectLst/>
                <a:latin typeface="Calibri" panose="020F0502020204030204" pitchFamily="34" charset="0"/>
              </a:rPr>
              <a:t> of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adjectives</a:t>
            </a:r>
            <a:r>
              <a:rPr lang="da-DK" sz="2400" dirty="0">
                <a:effectLst/>
                <a:latin typeface="Calibri" panose="020F0502020204030204" pitchFamily="34" charset="0"/>
              </a:rPr>
              <a:t>.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Substantiate</a:t>
            </a:r>
            <a:r>
              <a:rPr lang="da-DK" sz="2400" dirty="0">
                <a:effectLst/>
                <a:latin typeface="Calibri" panose="020F0502020204030204" pitchFamily="34" charset="0"/>
              </a:rPr>
              <a:t>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your</a:t>
            </a:r>
            <a:r>
              <a:rPr lang="da-DK" sz="2400" dirty="0">
                <a:effectLst/>
                <a:latin typeface="Calibri" panose="020F0502020204030204" pitchFamily="34" charset="0"/>
              </a:rPr>
              <a:t>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answer</a:t>
            </a:r>
            <a:r>
              <a:rPr lang="da-DK" sz="2400" dirty="0">
                <a:effectLst/>
                <a:latin typeface="Calibri" panose="020F0502020204030204" pitchFamily="34" charset="0"/>
              </a:rPr>
              <a:t> with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examples</a:t>
            </a:r>
            <a:r>
              <a:rPr lang="da-DK" sz="2400" dirty="0">
                <a:effectLst/>
                <a:latin typeface="Calibri" panose="020F0502020204030204" pitchFamily="34" charset="0"/>
              </a:rPr>
              <a:t> from the </a:t>
            </a:r>
            <a:r>
              <a:rPr lang="da-DK" sz="2400" dirty="0" err="1">
                <a:effectLst/>
                <a:latin typeface="Calibri" panose="020F0502020204030204" pitchFamily="34" charset="0"/>
              </a:rPr>
              <a:t>text</a:t>
            </a:r>
            <a:r>
              <a:rPr lang="da-DK" sz="2400" dirty="0">
                <a:effectLst/>
                <a:latin typeface="Calibri" panose="020F0502020204030204" pitchFamily="34" charset="0"/>
              </a:rPr>
              <a:t>. </a:t>
            </a:r>
          </a:p>
          <a:p>
            <a:endParaRPr lang="da-DK" sz="3600" dirty="0"/>
          </a:p>
        </p:txBody>
      </p:sp>
    </p:spTree>
    <p:extLst>
      <p:ext uri="{BB962C8B-B14F-4D97-AF65-F5344CB8AC3E}">
        <p14:creationId xmlns:p14="http://schemas.microsoft.com/office/powerpoint/2010/main" val="3799267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2" name="Rectangle 3121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Lonely writer Stock Photos, Royalty Free Lonely writer Images |  Depositphotos">
            <a:extLst>
              <a:ext uri="{FF2B5EF4-FFF2-40B4-BE49-F238E27FC236}">
                <a16:creationId xmlns:a16="http://schemas.microsoft.com/office/drawing/2014/main" id="{2E286B6B-DC79-D3EF-F048-EE67C54FF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8" r="22113" b="5268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24" name="Rectangle 3123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3C1E2E9-1F98-8E78-4BC0-6A9CD6397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342900"/>
            <a:br>
              <a:rPr lang="en-US" sz="2600" dirty="0"/>
            </a:br>
            <a:r>
              <a:rPr lang="en-US" sz="2600" dirty="0"/>
              <a:t>7. </a:t>
            </a:r>
            <a:r>
              <a:rPr lang="en-US" sz="2600" dirty="0">
                <a:effectLst/>
              </a:rPr>
              <a:t>EXERCISE – WRITING</a:t>
            </a:r>
            <a:br>
              <a:rPr lang="en-US" sz="2600" dirty="0">
                <a:effectLst/>
              </a:rPr>
            </a:br>
            <a:r>
              <a:rPr lang="en-US" sz="2600" dirty="0">
                <a:effectLst/>
              </a:rPr>
              <a:t>What do you think of the death penalty in general?</a:t>
            </a:r>
            <a:br>
              <a:rPr lang="en-US" sz="2600" dirty="0">
                <a:effectLst/>
              </a:rPr>
            </a:br>
            <a:r>
              <a:rPr lang="en-US" sz="2600" dirty="0">
                <a:effectLst/>
              </a:rPr>
              <a:t> </a:t>
            </a:r>
            <a:br>
              <a:rPr lang="en-US" sz="2600" dirty="0">
                <a:effectLst/>
              </a:rPr>
            </a:br>
            <a:endParaRPr lang="en-US" sz="2600" dirty="0"/>
          </a:p>
        </p:txBody>
      </p:sp>
      <p:sp>
        <p:nvSpPr>
          <p:cNvPr id="3126" name="Rectangle 312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128" name="Rectangle 312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13D5041B-FD83-A2F2-29D9-BBA7FDF7A456}"/>
              </a:ext>
            </a:extLst>
          </p:cNvPr>
          <p:cNvSpPr txBox="1"/>
          <p:nvPr/>
        </p:nvSpPr>
        <p:spPr>
          <a:xfrm>
            <a:off x="833073" y="4546920"/>
            <a:ext cx="4284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100</a:t>
            </a:r>
            <a:r>
              <a:rPr lang="en-US" dirty="0"/>
              <a:t> </a:t>
            </a:r>
            <a:r>
              <a:rPr lang="en-US" sz="1800" dirty="0"/>
              <a:t>words – upload to </a:t>
            </a:r>
            <a:r>
              <a:rPr lang="en-US" sz="1800" dirty="0" err="1"/>
              <a:t>elevfeedback</a:t>
            </a:r>
            <a:r>
              <a:rPr lang="en-US" sz="1800" dirty="0">
                <a:effectLst/>
              </a:rPr>
              <a:t> </a:t>
            </a:r>
            <a:br>
              <a:rPr lang="en-US" sz="1800" dirty="0">
                <a:effectLst/>
              </a:rPr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7483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6412</TotalTime>
  <Words>365</Words>
  <Application>Microsoft Macintosh PowerPoint</Application>
  <PresentationFormat>Widescreen</PresentationFormat>
  <Paragraphs>38</Paragraphs>
  <Slides>9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4" baseType="lpstr">
      <vt:lpstr>Aptos</vt:lpstr>
      <vt:lpstr>Arial</vt:lpstr>
      <vt:lpstr>Calibri</vt:lpstr>
      <vt:lpstr>Calibri Light</vt:lpstr>
      <vt:lpstr>Office-tema</vt:lpstr>
      <vt:lpstr>Historical perspective – True Crime in Victorian England + Charles Dickens</vt:lpstr>
      <vt:lpstr>Today’s module</vt:lpstr>
      <vt:lpstr>1. Research in pairs</vt:lpstr>
      <vt:lpstr>2. Pair conversations</vt:lpstr>
      <vt:lpstr>3. 2+10: Debate – public executions</vt:lpstr>
      <vt:lpstr>4. Reading in groups:  Charles Dickens ”The executions of the Mannings (kompendium pp. 12-14)</vt:lpstr>
      <vt:lpstr>5. Summary</vt:lpstr>
      <vt:lpstr>6. Style of writing</vt:lpstr>
      <vt:lpstr> 7. EXERCISE – WRITING What do you think of the death penalty in general?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1g08 - Engelsk</dc:title>
  <dc:creator>Nanna Sønderby Christensen</dc:creator>
  <cp:lastModifiedBy>Nanna Sønderby Christensen</cp:lastModifiedBy>
  <cp:revision>33</cp:revision>
  <dcterms:created xsi:type="dcterms:W3CDTF">2021-08-17T11:12:57Z</dcterms:created>
  <dcterms:modified xsi:type="dcterms:W3CDTF">2024-09-16T10:10:14Z</dcterms:modified>
</cp:coreProperties>
</file>