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0" d="100"/>
          <a:sy n="60" d="100"/>
        </p:scale>
        <p:origin x="90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rsten Rysgaard Kjær" userId="61cbd99b-2c4e-4107-bc21-e14ea2e28429" providerId="ADAL" clId="{2B1891CF-8822-4368-ABF2-48222BE7BD21}"/>
    <pc:docChg chg="modSld">
      <pc:chgData name="Carsten Rysgaard Kjær" userId="61cbd99b-2c4e-4107-bc21-e14ea2e28429" providerId="ADAL" clId="{2B1891CF-8822-4368-ABF2-48222BE7BD21}" dt="2024-09-18T08:29:57.862" v="1" actId="962"/>
      <pc:docMkLst>
        <pc:docMk/>
      </pc:docMkLst>
      <pc:sldChg chg="modSp mod">
        <pc:chgData name="Carsten Rysgaard Kjær" userId="61cbd99b-2c4e-4107-bc21-e14ea2e28429" providerId="ADAL" clId="{2B1891CF-8822-4368-ABF2-48222BE7BD21}" dt="2024-09-18T08:29:57.862" v="1" actId="962"/>
        <pc:sldMkLst>
          <pc:docMk/>
          <pc:sldMk cId="4127144273" sldId="265"/>
        </pc:sldMkLst>
        <pc:spChg chg="mod">
          <ac:chgData name="Carsten Rysgaard Kjær" userId="61cbd99b-2c4e-4107-bc21-e14ea2e28429" providerId="ADAL" clId="{2B1891CF-8822-4368-ABF2-48222BE7BD21}" dt="2024-09-18T08:29:57.862" v="1" actId="962"/>
          <ac:spMkLst>
            <pc:docMk/>
            <pc:sldMk cId="4127144273" sldId="265"/>
            <ac:spMk id="3" creationId="{C6B27764-DEFD-2911-14B5-7B3C7F855445}"/>
          </ac:spMkLst>
        </pc:spChg>
        <pc:picChg chg="mod">
          <ac:chgData name="Carsten Rysgaard Kjær" userId="61cbd99b-2c4e-4107-bc21-e14ea2e28429" providerId="ADAL" clId="{2B1891CF-8822-4368-ABF2-48222BE7BD21}" dt="2024-09-18T08:29:57.859" v="0" actId="27614"/>
          <ac:picMkLst>
            <pc:docMk/>
            <pc:sldMk cId="4127144273" sldId="265"/>
            <ac:picMk id="4" creationId="{DC8C3882-0DC7-5A0C-D612-98E8D21E6C7A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FF17C4-EE5B-4249-AFEB-2C236B352DBD}" type="datetimeFigureOut">
              <a:rPr lang="da-DK" smtClean="0"/>
              <a:t>18-09-2024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49F968-1BB8-407C-8670-1767FFAA858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456542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49F968-1BB8-407C-8670-1767FFAA8589}" type="slidenum">
              <a:rPr lang="da-DK" smtClean="0"/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975684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 b="1" i="0" cap="all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80FBD9-0977-4B2B-9318-30774BB094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E66DA5-7751-4D3D-B753-58DF3B418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9/18/2024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8C2A2A-62DB-40C0-8AE7-CB9B98649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01EAA4-F44C-4C1F-B8E3-1A3005300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‹nr.›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1B787A8-0D67-4B7E-9B48-86BD906AB6B5}"/>
              </a:ext>
            </a:extLst>
          </p:cNvPr>
          <p:cNvCxnSpPr>
            <a:cxnSpLocks/>
          </p:cNvCxnSpPr>
          <p:nvPr/>
        </p:nvCxnSpPr>
        <p:spPr>
          <a:xfrm>
            <a:off x="715890" y="1114050"/>
            <a:ext cx="0" cy="5735637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24658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6CF8C-1EA0-4E47-AC60-CAC3B80A3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8CABF8-19D8-4F3C-994F-4D35EC7A2C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97BB2D-4E2C-4490-A2A3-4B68BCC5D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9/18/2024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0F15D-DD72-46D5-BF0F-F50647107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66FD4D-815A-431C-ADEF-DE6F236F6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‹nr.›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C05CAAB-DBA2-4548-AD5F-01BB97FBB207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9345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FC2D1-D3FE-4B37-8740-57444421F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1" i="0" cap="all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5AF550-086C-426E-A374-85DB395701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A58988-AD39-4AE9-8E6A-0907F0BE26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9/18/2024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366319-82EE-408E-819F-8F8E6DBA7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21C8A6-777F-496D-8620-AE52BFC33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‹nr.›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031F83B-57A8-4533-981C-D1FFAD2B6B6F}"/>
              </a:ext>
            </a:extLst>
          </p:cNvPr>
          <p:cNvCxnSpPr>
            <a:cxnSpLocks/>
          </p:cNvCxnSpPr>
          <p:nvPr/>
        </p:nvCxnSpPr>
        <p:spPr>
          <a:xfrm>
            <a:off x="715890" y="1701425"/>
            <a:ext cx="0" cy="5148262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31482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57166-6921-4546-BA2C-99E464681F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5B9122-6371-4049-B57A-33DED7DA2F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14555D-0753-4312-A26B-2338813F9B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D8FDCB-69DA-4A8F-8B91-5CFF77897C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9/18/2024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AC8C07-E0D3-4464-AE3C-25730D75C8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2596A6-734E-4AE0-BFB8-3089137BF8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‹nr.›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FB7E8F4-3FB3-45AB-A381-9093CA95AAEE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22659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057AE-3B3B-4261-B912-BF9EB9A58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A2D237-A706-4712-90CA-B04517CBBE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E39CA1-2B6D-427E-9688-9093D5865C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3D53357-616B-47F4-944B-F979FE9663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7EA593-3036-4FB5-94B4-D9431DF048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86B3EF2-2C04-480F-A570-14E520DD0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9/18/2024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CF5783E-3073-4F4D-8B9C-C5B18DDA5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1A75FE3-6719-4790-AA00-251BC2A6E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‹nr.›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60F34ED-DA60-4CC2-B735-B0EC5D9FEA35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08374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9F227-D21C-48B3-828A-6BFA9585E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F1DFFF-E5C5-43DF-B71C-7270DB9737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9/18/2024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BC03C0-6EB7-4633-967C-12C35768B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FF4306-91CD-4B7B-8A53-34BE8F997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‹nr.›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7596AF9-469C-436D-B7D2-77952EF1825E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90726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DFF36D6-399B-43E3-84DD-9FC5119ECC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9/18/2024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0234AB7-3B85-4028-A500-5A1BDBF45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1F40F0-9909-442F-BBA4-409D061ED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‹nr.›</a:t>
            </a:fld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53C1207-D1C8-49E3-8837-E2B89D366FAE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37503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40F214-646F-4D81-AD12-65628EC987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F71768-C3FA-49EF-99EF-06E6C3B284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DA6F24-ED6C-4D12-A9D6-EE37FBD686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E6AACE-FAFB-4934-8E3C-AB5B21635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9/18/2024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1533EA-D0F8-4C79-8721-F190DE2D2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59BAC9-F101-4394-BBA4-3D21A3497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‹nr.›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F3A79C9-7EDC-44F6-AC48-5DD98A7695AD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9485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4CB71F-B6C2-4866-BC97-304F78816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5ED73B-8413-478D-80D7-B78B69763B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BDF226-1B94-4D2D-98B3-7B932FB17D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0C4E9A-CA29-4CCD-ACFA-B29F80FBA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9/18/2024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A5B7BE-3F1B-4FF3-B1D7-6E39B99D0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2F18F1-E27E-470E-AE13-4755DEE63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‹nr.›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0F08750-B7F2-4119-B151-68DE77481335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86642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6AD429-654B-4F0E-94E9-6FEF8EC67E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8D60B2-06F5-4567-BE1F-BBA5270537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16F6F2-8269-4B80-8EE3-81FEE0F9DF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9/18/2024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BC86E4-3EDE-4EB4-B1A3-A1198AADD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752B0-ACEC-49EF-8131-FCF35BC5C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‹nr.›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A0462E3-375D-4E76-8886-69E06985D069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61147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423B094-F480-477B-901C-7181F88C076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052089-A920-4E52-98DC-8A5DC7B0AC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A074FE-F1B4-421F-A66E-FA351C8F99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9/18/2024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D764BA-3AB2-45FD-ABCB-975B3FDDF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FB3FEF-8252-49FD-82F2-3E5FABC65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‹nr.›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AEB5C65-83BB-4EBD-AD22-EDA8489D0F5D}"/>
              </a:ext>
            </a:extLst>
          </p:cNvPr>
          <p:cNvCxnSpPr>
            <a:cxnSpLocks/>
          </p:cNvCxnSpPr>
          <p:nvPr/>
        </p:nvCxnSpPr>
        <p:spPr>
          <a:xfrm flipV="1">
            <a:off x="8313" y="261865"/>
            <a:ext cx="11353802" cy="1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06691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DA4224-F4E4-47A4-ACF7-231749390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679907-DC49-4B86-A34C-C97DBC26A9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DBC8A0-34FC-4B6E-B42B-A721267D89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 cap="all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4B53A7-3209-46A6-9454-F38EAC8F11E7}" type="datetimeFigureOut">
              <a:rPr lang="en-US" smtClean="0"/>
              <a:pPr/>
              <a:t>9/18/2024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9AC0B6-4CC4-4E41-8A4D-F62E17F285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C0E9BD-90BD-46AE-8A0D-06796ADB76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 cap="all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E633F-9882-4A5C-83A2-1109D0C73261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852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" name="Rectangle 50">
            <a:extLst>
              <a:ext uri="{FF2B5EF4-FFF2-40B4-BE49-F238E27FC236}">
                <a16:creationId xmlns:a16="http://schemas.microsoft.com/office/drawing/2014/main" id="{64680660-7E23-4F0F-A679-BF913E945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!!Rectangle">
            <a:extLst>
              <a:ext uri="{FF2B5EF4-FFF2-40B4-BE49-F238E27FC236}">
                <a16:creationId xmlns:a16="http://schemas.microsoft.com/office/drawing/2014/main" id="{1A3C89F8-0D2F-47FF-B903-151248265F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pic>
        <p:nvPicPr>
          <p:cNvPr id="4" name="Picture 3" descr="Abstrakt baggrund med røg">
            <a:extLst>
              <a:ext uri="{FF2B5EF4-FFF2-40B4-BE49-F238E27FC236}">
                <a16:creationId xmlns:a16="http://schemas.microsoft.com/office/drawing/2014/main" id="{CDB791F6-2C78-7E69-1AFB-C45F3528EA19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alphaModFix amt="35000"/>
          </a:blip>
          <a:srcRect t="6491" b="8922"/>
          <a:stretch/>
        </p:blipFill>
        <p:spPr>
          <a:xfrm>
            <a:off x="20" y="-8877"/>
            <a:ext cx="1219198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99020CA2-7230-A03A-C91E-6A881670FD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80430" y="583345"/>
            <a:ext cx="7160357" cy="4164820"/>
          </a:xfrm>
        </p:spPr>
        <p:txBody>
          <a:bodyPr anchor="t">
            <a:normAutofit/>
          </a:bodyPr>
          <a:lstStyle/>
          <a:p>
            <a:pPr algn="r"/>
            <a:r>
              <a:rPr lang="da-DK" sz="5600">
                <a:solidFill>
                  <a:srgbClr val="FFFFFF"/>
                </a:solidFill>
              </a:rPr>
              <a:t>De faste rammer ændrer sig - verden bliver uoverskuelig og foranderlig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45AC21C7-6D91-9808-03DD-F06E3DDAC7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08228" y="5972174"/>
            <a:ext cx="8578699" cy="504825"/>
          </a:xfrm>
        </p:spPr>
        <p:txBody>
          <a:bodyPr>
            <a:normAutofit/>
          </a:bodyPr>
          <a:lstStyle/>
          <a:p>
            <a:r>
              <a:rPr lang="da-DK">
                <a:solidFill>
                  <a:srgbClr val="FFFFFF"/>
                </a:solidFill>
              </a:rPr>
              <a:t>Global politik, 4.udgave,  s. 13-17</a:t>
            </a:r>
          </a:p>
          <a:p>
            <a:endParaRPr lang="da-DK" dirty="0">
              <a:solidFill>
                <a:srgbClr val="FFFFFF"/>
              </a:solidFill>
            </a:endParaRPr>
          </a:p>
        </p:txBody>
      </p:sp>
      <p:sp>
        <p:nvSpPr>
          <p:cNvPr id="55" name="Graphic 13">
            <a:extLst>
              <a:ext uri="{FF2B5EF4-FFF2-40B4-BE49-F238E27FC236}">
                <a16:creationId xmlns:a16="http://schemas.microsoft.com/office/drawing/2014/main" id="{C5CB530E-515E-412C-9DF1-5F8FFBD6F3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74359" y="583345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rgbClr val="FFFFFF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sp>
        <p:nvSpPr>
          <p:cNvPr id="57" name="Graphic 12">
            <a:extLst>
              <a:ext uri="{FF2B5EF4-FFF2-40B4-BE49-F238E27FC236}">
                <a16:creationId xmlns:a16="http://schemas.microsoft.com/office/drawing/2014/main" id="{712D4376-A578-4FF1-94FC-245E7A6A48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33139" y="812640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rgbClr val="FFFFFF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sp>
        <p:nvSpPr>
          <p:cNvPr id="59" name="Graphic 15">
            <a:extLst>
              <a:ext uri="{FF2B5EF4-FFF2-40B4-BE49-F238E27FC236}">
                <a16:creationId xmlns:a16="http://schemas.microsoft.com/office/drawing/2014/main" id="{AEA7509D-F04F-40CB-A0B3-EEF16499CC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58819" y="1037066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rgbClr val="FFFFFF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56114" y="3503032"/>
            <a:ext cx="0" cy="334609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Graphic 22">
            <a:extLst>
              <a:ext uri="{FF2B5EF4-FFF2-40B4-BE49-F238E27FC236}">
                <a16:creationId xmlns:a16="http://schemas.microsoft.com/office/drawing/2014/main" id="{508BEF50-7B1E-49A4-BC19-5F4F1D755E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36425" y="5636680"/>
            <a:ext cx="151536" cy="151536"/>
          </a:xfrm>
          <a:custGeom>
            <a:avLst/>
            <a:gdLst>
              <a:gd name="connsiteX0" fmla="*/ 141251 w 151536"/>
              <a:gd name="connsiteY0" fmla="*/ 65483 h 151536"/>
              <a:gd name="connsiteX1" fmla="*/ 86053 w 151536"/>
              <a:gd name="connsiteY1" fmla="*/ 65483 h 151536"/>
              <a:gd name="connsiteX2" fmla="*/ 86053 w 151536"/>
              <a:gd name="connsiteY2" fmla="*/ 10285 h 151536"/>
              <a:gd name="connsiteX3" fmla="*/ 75768 w 151536"/>
              <a:gd name="connsiteY3" fmla="*/ 0 h 151536"/>
              <a:gd name="connsiteX4" fmla="*/ 65483 w 151536"/>
              <a:gd name="connsiteY4" fmla="*/ 10285 h 151536"/>
              <a:gd name="connsiteX5" fmla="*/ 65483 w 151536"/>
              <a:gd name="connsiteY5" fmla="*/ 65483 h 151536"/>
              <a:gd name="connsiteX6" fmla="*/ 10285 w 151536"/>
              <a:gd name="connsiteY6" fmla="*/ 65483 h 151536"/>
              <a:gd name="connsiteX7" fmla="*/ 0 w 151536"/>
              <a:gd name="connsiteY7" fmla="*/ 75768 h 151536"/>
              <a:gd name="connsiteX8" fmla="*/ 10285 w 151536"/>
              <a:gd name="connsiteY8" fmla="*/ 86053 h 151536"/>
              <a:gd name="connsiteX9" fmla="*/ 65483 w 151536"/>
              <a:gd name="connsiteY9" fmla="*/ 86053 h 151536"/>
              <a:gd name="connsiteX10" fmla="*/ 65483 w 151536"/>
              <a:gd name="connsiteY10" fmla="*/ 141251 h 151536"/>
              <a:gd name="connsiteX11" fmla="*/ 75768 w 151536"/>
              <a:gd name="connsiteY11" fmla="*/ 151536 h 151536"/>
              <a:gd name="connsiteX12" fmla="*/ 86053 w 151536"/>
              <a:gd name="connsiteY12" fmla="*/ 141251 h 151536"/>
              <a:gd name="connsiteX13" fmla="*/ 86053 w 151536"/>
              <a:gd name="connsiteY13" fmla="*/ 86053 h 151536"/>
              <a:gd name="connsiteX14" fmla="*/ 141251 w 151536"/>
              <a:gd name="connsiteY14" fmla="*/ 86053 h 151536"/>
              <a:gd name="connsiteX15" fmla="*/ 151536 w 151536"/>
              <a:gd name="connsiteY15" fmla="*/ 75768 h 151536"/>
              <a:gd name="connsiteX16" fmla="*/ 141251 w 151536"/>
              <a:gd name="connsiteY16" fmla="*/ 65483 h 151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1536" h="151536">
                <a:moveTo>
                  <a:pt x="141251" y="65483"/>
                </a:moveTo>
                <a:lnTo>
                  <a:pt x="86053" y="65483"/>
                </a:lnTo>
                <a:lnTo>
                  <a:pt x="86053" y="10285"/>
                </a:lnTo>
                <a:cubicBezTo>
                  <a:pt x="86053" y="4605"/>
                  <a:pt x="81448" y="0"/>
                  <a:pt x="75768" y="0"/>
                </a:cubicBezTo>
                <a:cubicBezTo>
                  <a:pt x="70088" y="0"/>
                  <a:pt x="65483" y="4605"/>
                  <a:pt x="65483" y="10285"/>
                </a:cubicBezTo>
                <a:lnTo>
                  <a:pt x="65483" y="65483"/>
                </a:lnTo>
                <a:lnTo>
                  <a:pt x="10285" y="65483"/>
                </a:lnTo>
                <a:cubicBezTo>
                  <a:pt x="4605" y="65483"/>
                  <a:pt x="0" y="70088"/>
                  <a:pt x="0" y="75768"/>
                </a:cubicBezTo>
                <a:cubicBezTo>
                  <a:pt x="0" y="81448"/>
                  <a:pt x="4605" y="86053"/>
                  <a:pt x="10285" y="86053"/>
                </a:cubicBezTo>
                <a:lnTo>
                  <a:pt x="65483" y="86053"/>
                </a:lnTo>
                <a:lnTo>
                  <a:pt x="65483" y="141251"/>
                </a:lnTo>
                <a:cubicBezTo>
                  <a:pt x="65483" y="146931"/>
                  <a:pt x="70088" y="151536"/>
                  <a:pt x="75768" y="151536"/>
                </a:cubicBezTo>
                <a:cubicBezTo>
                  <a:pt x="81448" y="151536"/>
                  <a:pt x="86053" y="146931"/>
                  <a:pt x="86053" y="141251"/>
                </a:cubicBezTo>
                <a:lnTo>
                  <a:pt x="86053" y="86053"/>
                </a:lnTo>
                <a:lnTo>
                  <a:pt x="141251" y="86053"/>
                </a:lnTo>
                <a:cubicBezTo>
                  <a:pt x="146931" y="86053"/>
                  <a:pt x="151536" y="81448"/>
                  <a:pt x="151536" y="75768"/>
                </a:cubicBezTo>
                <a:cubicBezTo>
                  <a:pt x="151536" y="70088"/>
                  <a:pt x="146931" y="65483"/>
                  <a:pt x="141251" y="65483"/>
                </a:cubicBezTo>
                <a:close/>
              </a:path>
            </a:pathLst>
          </a:custGeom>
          <a:solidFill>
            <a:srgbClr val="FFFFFF"/>
          </a:solidFill>
          <a:ln w="64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sp>
        <p:nvSpPr>
          <p:cNvPr id="65" name="Graphic 23">
            <a:extLst>
              <a:ext uri="{FF2B5EF4-FFF2-40B4-BE49-F238E27FC236}">
                <a16:creationId xmlns:a16="http://schemas.microsoft.com/office/drawing/2014/main" id="{3FBAD350-5664-4811-A208-657FB882D3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45175" y="6096759"/>
            <a:ext cx="108625" cy="108625"/>
          </a:xfrm>
          <a:custGeom>
            <a:avLst/>
            <a:gdLst>
              <a:gd name="connsiteX0" fmla="*/ 54313 w 108625"/>
              <a:gd name="connsiteY0" fmla="*/ 16053 h 108625"/>
              <a:gd name="connsiteX1" fmla="*/ 92572 w 108625"/>
              <a:gd name="connsiteY1" fmla="*/ 54313 h 108625"/>
              <a:gd name="connsiteX2" fmla="*/ 54313 w 108625"/>
              <a:gd name="connsiteY2" fmla="*/ 92572 h 108625"/>
              <a:gd name="connsiteX3" fmla="*/ 16053 w 108625"/>
              <a:gd name="connsiteY3" fmla="*/ 54313 h 108625"/>
              <a:gd name="connsiteX4" fmla="*/ 54313 w 108625"/>
              <a:gd name="connsiteY4" fmla="*/ 16053 h 108625"/>
              <a:gd name="connsiteX5" fmla="*/ 54313 w 108625"/>
              <a:gd name="connsiteY5" fmla="*/ 0 h 108625"/>
              <a:gd name="connsiteX6" fmla="*/ 0 w 108625"/>
              <a:gd name="connsiteY6" fmla="*/ 54313 h 108625"/>
              <a:gd name="connsiteX7" fmla="*/ 54313 w 108625"/>
              <a:gd name="connsiteY7" fmla="*/ 108625 h 108625"/>
              <a:gd name="connsiteX8" fmla="*/ 108625 w 108625"/>
              <a:gd name="connsiteY8" fmla="*/ 54313 h 108625"/>
              <a:gd name="connsiteX9" fmla="*/ 54313 w 108625"/>
              <a:gd name="connsiteY9" fmla="*/ 0 h 10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8625" h="108625">
                <a:moveTo>
                  <a:pt x="54313" y="16053"/>
                </a:moveTo>
                <a:cubicBezTo>
                  <a:pt x="75442" y="16053"/>
                  <a:pt x="92572" y="33182"/>
                  <a:pt x="92572" y="54313"/>
                </a:cubicBezTo>
                <a:cubicBezTo>
                  <a:pt x="92572" y="75442"/>
                  <a:pt x="75442" y="92572"/>
                  <a:pt x="54313" y="92572"/>
                </a:cubicBezTo>
                <a:cubicBezTo>
                  <a:pt x="33182" y="92572"/>
                  <a:pt x="16053" y="75442"/>
                  <a:pt x="16053" y="54313"/>
                </a:cubicBezTo>
                <a:cubicBezTo>
                  <a:pt x="16074" y="33191"/>
                  <a:pt x="33191" y="16074"/>
                  <a:pt x="54313" y="16053"/>
                </a:cubicBezTo>
                <a:moveTo>
                  <a:pt x="54313" y="0"/>
                </a:moveTo>
                <a:cubicBezTo>
                  <a:pt x="24317" y="0"/>
                  <a:pt x="0" y="24317"/>
                  <a:pt x="0" y="54313"/>
                </a:cubicBezTo>
                <a:cubicBezTo>
                  <a:pt x="0" y="84309"/>
                  <a:pt x="24317" y="108625"/>
                  <a:pt x="54313" y="108625"/>
                </a:cubicBezTo>
                <a:cubicBezTo>
                  <a:pt x="84309" y="108625"/>
                  <a:pt x="108625" y="84309"/>
                  <a:pt x="108625" y="54313"/>
                </a:cubicBezTo>
                <a:cubicBezTo>
                  <a:pt x="108625" y="24317"/>
                  <a:pt x="84309" y="0"/>
                  <a:pt x="54313" y="0"/>
                </a:cubicBezTo>
                <a:close/>
              </a:path>
            </a:pathLst>
          </a:custGeom>
          <a:solidFill>
            <a:srgbClr val="FFFFFF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sp>
        <p:nvSpPr>
          <p:cNvPr id="67" name="Graphic 21">
            <a:extLst>
              <a:ext uri="{FF2B5EF4-FFF2-40B4-BE49-F238E27FC236}">
                <a16:creationId xmlns:a16="http://schemas.microsoft.com/office/drawing/2014/main" id="{C39ADB8F-D187-49D7-BDCF-C1B6DC7270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54288" y="6238029"/>
            <a:ext cx="95759" cy="95759"/>
          </a:xfrm>
          <a:custGeom>
            <a:avLst/>
            <a:gdLst>
              <a:gd name="connsiteX0" fmla="*/ 95759 w 95759"/>
              <a:gd name="connsiteY0" fmla="*/ 47880 h 95759"/>
              <a:gd name="connsiteX1" fmla="*/ 47880 w 95759"/>
              <a:gd name="connsiteY1" fmla="*/ 95759 h 95759"/>
              <a:gd name="connsiteX2" fmla="*/ 0 w 95759"/>
              <a:gd name="connsiteY2" fmla="*/ 47880 h 95759"/>
              <a:gd name="connsiteX3" fmla="*/ 47880 w 95759"/>
              <a:gd name="connsiteY3" fmla="*/ 0 h 95759"/>
              <a:gd name="connsiteX4" fmla="*/ 95759 w 95759"/>
              <a:gd name="connsiteY4" fmla="*/ 47880 h 95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759" h="95759">
                <a:moveTo>
                  <a:pt x="95759" y="47880"/>
                </a:moveTo>
                <a:cubicBezTo>
                  <a:pt x="95759" y="74323"/>
                  <a:pt x="74323" y="95759"/>
                  <a:pt x="47880" y="95759"/>
                </a:cubicBezTo>
                <a:cubicBezTo>
                  <a:pt x="21436" y="95759"/>
                  <a:pt x="0" y="74323"/>
                  <a:pt x="0" y="47880"/>
                </a:cubicBezTo>
                <a:cubicBezTo>
                  <a:pt x="0" y="21436"/>
                  <a:pt x="21436" y="0"/>
                  <a:pt x="47880" y="0"/>
                </a:cubicBezTo>
                <a:cubicBezTo>
                  <a:pt x="74323" y="0"/>
                  <a:pt x="95759" y="21436"/>
                  <a:pt x="95759" y="47880"/>
                </a:cubicBezTo>
                <a:close/>
              </a:path>
            </a:pathLst>
          </a:custGeom>
          <a:solidFill>
            <a:srgbClr val="FFFFFF"/>
          </a:solidFill>
          <a:ln w="469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8664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D1B787A8-0D67-4B7E-9B48-86BD906AB6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5890" y="1114050"/>
            <a:ext cx="0" cy="5735637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64680660-7E23-4F0F-A679-BF913E945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!!Rectangle">
            <a:extLst>
              <a:ext uri="{FF2B5EF4-FFF2-40B4-BE49-F238E27FC236}">
                <a16:creationId xmlns:a16="http://schemas.microsoft.com/office/drawing/2014/main" id="{1A3C89F8-0D2F-47FF-B903-151248265F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pic>
        <p:nvPicPr>
          <p:cNvPr id="26" name="Picture 25" descr="Digital gengivelse af et farvet verdenskort">
            <a:extLst>
              <a:ext uri="{FF2B5EF4-FFF2-40B4-BE49-F238E27FC236}">
                <a16:creationId xmlns:a16="http://schemas.microsoft.com/office/drawing/2014/main" id="{B03A6358-EDF3-0E4A-B943-F2E14DA6DDF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alphaModFix amt="35000"/>
          </a:blip>
          <a:srcRect t="1260" b="17805"/>
          <a:stretch/>
        </p:blipFill>
        <p:spPr>
          <a:xfrm>
            <a:off x="20" y="-8877"/>
            <a:ext cx="1219198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EA43299F-F698-0055-7524-0743BBA680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80430" y="583345"/>
            <a:ext cx="7160357" cy="551341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400" b="1" i="0" kern="1200" cap="all" baseline="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Verden</a:t>
            </a:r>
            <a:r>
              <a:rPr lang="en-US" sz="4400" b="1" i="0" kern="1200" cap="all" baseline="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I </a:t>
            </a:r>
            <a:r>
              <a:rPr lang="en-US" sz="4400" b="1" i="0" kern="1200" cap="all" baseline="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forandring</a:t>
            </a:r>
            <a:br>
              <a:rPr lang="en-US" sz="2300" b="1" i="0" kern="1200" cap="all" baseline="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en-US" sz="2300" b="1" i="0" kern="1200" cap="all" baseline="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2800" b="1" i="0" kern="1200" cap="all" baseline="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Den </a:t>
            </a:r>
            <a:r>
              <a:rPr lang="en-US" sz="2800" b="1" i="0" kern="1200" cap="all" baseline="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vestlige</a:t>
            </a:r>
            <a:r>
              <a:rPr lang="en-US" sz="2800" b="1" i="0" kern="1200" cap="all" baseline="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800" b="1" i="0" kern="1200" cap="all" baseline="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dominans</a:t>
            </a:r>
            <a:r>
              <a:rPr lang="en-US" sz="2800" b="1" i="0" kern="1200" cap="all" baseline="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er </a:t>
            </a:r>
            <a:r>
              <a:rPr lang="en-US" sz="2800" b="1" i="0" kern="1200" cap="all" baseline="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</a:t>
            </a:r>
            <a:r>
              <a:rPr lang="en-US" sz="2800" b="1" i="0" kern="1200" cap="all" baseline="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800" b="1" i="0" kern="1200" cap="all" baseline="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opbrud</a:t>
            </a:r>
            <a:br>
              <a:rPr lang="en-US" sz="2800" b="1" i="0" kern="1200" cap="all" baseline="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2800" b="1" i="0" kern="1200" cap="all" baseline="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Grænserne</a:t>
            </a:r>
            <a:r>
              <a:rPr lang="en-US" sz="2800" b="1" i="0" kern="1200" cap="all" baseline="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mister </a:t>
            </a:r>
            <a:r>
              <a:rPr lang="en-US" sz="2800" b="1" i="0" kern="1200" cap="all" baseline="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betydning</a:t>
            </a:r>
            <a:br>
              <a:rPr lang="en-US" sz="2800" b="1" i="0" kern="1200" cap="all" baseline="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2800" b="1" i="0" kern="1200" cap="all" baseline="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Fremskridtstroen</a:t>
            </a:r>
            <a:r>
              <a:rPr lang="en-US" sz="2800" b="1" i="0" kern="1200" cap="all" baseline="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er </a:t>
            </a:r>
            <a:r>
              <a:rPr lang="en-US" sz="2800" b="1" i="0" kern="1200" cap="all" baseline="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nedadgående</a:t>
            </a:r>
            <a:br>
              <a:rPr lang="en-US" sz="2800" b="1" i="0" kern="1200" cap="all" baseline="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en-US" sz="2800" b="1" i="0" kern="1200" cap="all" baseline="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2800" b="1" i="0" kern="1200" cap="all" baseline="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= </a:t>
            </a:r>
            <a:r>
              <a:rPr lang="en-US" sz="2800" b="1" i="0" kern="1200" cap="all" baseline="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ændrede</a:t>
            </a:r>
            <a:r>
              <a:rPr lang="en-US" sz="2800" b="1" i="0" kern="1200" cap="all" baseline="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800" b="1" i="0" kern="1200" cap="all" baseline="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vilkår</a:t>
            </a:r>
            <a:r>
              <a:rPr lang="en-US" sz="2800" b="1" i="0" kern="1200" cap="all" baseline="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800" b="1" i="0" kern="1200" cap="all" baseline="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</a:t>
            </a:r>
            <a:r>
              <a:rPr lang="en-US" sz="2800" b="1" i="0" kern="1200" cap="all" baseline="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international </a:t>
            </a:r>
            <a:r>
              <a:rPr lang="en-US" sz="2800" b="1" i="0" kern="1200" cap="all" baseline="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politik</a:t>
            </a:r>
            <a:br>
              <a:rPr lang="en-US" sz="2800" b="1" i="0" kern="1200" cap="all" baseline="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endParaRPr lang="en-US" sz="2800" b="1" i="0" kern="1200" cap="all" baseline="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6" name="Graphic 13">
            <a:extLst>
              <a:ext uri="{FF2B5EF4-FFF2-40B4-BE49-F238E27FC236}">
                <a16:creationId xmlns:a16="http://schemas.microsoft.com/office/drawing/2014/main" id="{C5CB530E-515E-412C-9DF1-5F8FFBD6F3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74359" y="583345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rgbClr val="FFFFFF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sp>
        <p:nvSpPr>
          <p:cNvPr id="38" name="Graphic 12">
            <a:extLst>
              <a:ext uri="{FF2B5EF4-FFF2-40B4-BE49-F238E27FC236}">
                <a16:creationId xmlns:a16="http://schemas.microsoft.com/office/drawing/2014/main" id="{712D4376-A578-4FF1-94FC-245E7A6A48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33139" y="812640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rgbClr val="FFFFFF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sp>
        <p:nvSpPr>
          <p:cNvPr id="40" name="Graphic 15">
            <a:extLst>
              <a:ext uri="{FF2B5EF4-FFF2-40B4-BE49-F238E27FC236}">
                <a16:creationId xmlns:a16="http://schemas.microsoft.com/office/drawing/2014/main" id="{AEA7509D-F04F-40CB-A0B3-EEF16499CC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58819" y="1037066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rgbClr val="FFFFFF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56114" y="3503032"/>
            <a:ext cx="0" cy="334609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Graphic 22">
            <a:extLst>
              <a:ext uri="{FF2B5EF4-FFF2-40B4-BE49-F238E27FC236}">
                <a16:creationId xmlns:a16="http://schemas.microsoft.com/office/drawing/2014/main" id="{508BEF50-7B1E-49A4-BC19-5F4F1D755E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36425" y="5636680"/>
            <a:ext cx="151536" cy="151536"/>
          </a:xfrm>
          <a:custGeom>
            <a:avLst/>
            <a:gdLst>
              <a:gd name="connsiteX0" fmla="*/ 141251 w 151536"/>
              <a:gd name="connsiteY0" fmla="*/ 65483 h 151536"/>
              <a:gd name="connsiteX1" fmla="*/ 86053 w 151536"/>
              <a:gd name="connsiteY1" fmla="*/ 65483 h 151536"/>
              <a:gd name="connsiteX2" fmla="*/ 86053 w 151536"/>
              <a:gd name="connsiteY2" fmla="*/ 10285 h 151536"/>
              <a:gd name="connsiteX3" fmla="*/ 75768 w 151536"/>
              <a:gd name="connsiteY3" fmla="*/ 0 h 151536"/>
              <a:gd name="connsiteX4" fmla="*/ 65483 w 151536"/>
              <a:gd name="connsiteY4" fmla="*/ 10285 h 151536"/>
              <a:gd name="connsiteX5" fmla="*/ 65483 w 151536"/>
              <a:gd name="connsiteY5" fmla="*/ 65483 h 151536"/>
              <a:gd name="connsiteX6" fmla="*/ 10285 w 151536"/>
              <a:gd name="connsiteY6" fmla="*/ 65483 h 151536"/>
              <a:gd name="connsiteX7" fmla="*/ 0 w 151536"/>
              <a:gd name="connsiteY7" fmla="*/ 75768 h 151536"/>
              <a:gd name="connsiteX8" fmla="*/ 10285 w 151536"/>
              <a:gd name="connsiteY8" fmla="*/ 86053 h 151536"/>
              <a:gd name="connsiteX9" fmla="*/ 65483 w 151536"/>
              <a:gd name="connsiteY9" fmla="*/ 86053 h 151536"/>
              <a:gd name="connsiteX10" fmla="*/ 65483 w 151536"/>
              <a:gd name="connsiteY10" fmla="*/ 141251 h 151536"/>
              <a:gd name="connsiteX11" fmla="*/ 75768 w 151536"/>
              <a:gd name="connsiteY11" fmla="*/ 151536 h 151536"/>
              <a:gd name="connsiteX12" fmla="*/ 86053 w 151536"/>
              <a:gd name="connsiteY12" fmla="*/ 141251 h 151536"/>
              <a:gd name="connsiteX13" fmla="*/ 86053 w 151536"/>
              <a:gd name="connsiteY13" fmla="*/ 86053 h 151536"/>
              <a:gd name="connsiteX14" fmla="*/ 141251 w 151536"/>
              <a:gd name="connsiteY14" fmla="*/ 86053 h 151536"/>
              <a:gd name="connsiteX15" fmla="*/ 151536 w 151536"/>
              <a:gd name="connsiteY15" fmla="*/ 75768 h 151536"/>
              <a:gd name="connsiteX16" fmla="*/ 141251 w 151536"/>
              <a:gd name="connsiteY16" fmla="*/ 65483 h 151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1536" h="151536">
                <a:moveTo>
                  <a:pt x="141251" y="65483"/>
                </a:moveTo>
                <a:lnTo>
                  <a:pt x="86053" y="65483"/>
                </a:lnTo>
                <a:lnTo>
                  <a:pt x="86053" y="10285"/>
                </a:lnTo>
                <a:cubicBezTo>
                  <a:pt x="86053" y="4605"/>
                  <a:pt x="81448" y="0"/>
                  <a:pt x="75768" y="0"/>
                </a:cubicBezTo>
                <a:cubicBezTo>
                  <a:pt x="70088" y="0"/>
                  <a:pt x="65483" y="4605"/>
                  <a:pt x="65483" y="10285"/>
                </a:cubicBezTo>
                <a:lnTo>
                  <a:pt x="65483" y="65483"/>
                </a:lnTo>
                <a:lnTo>
                  <a:pt x="10285" y="65483"/>
                </a:lnTo>
                <a:cubicBezTo>
                  <a:pt x="4605" y="65483"/>
                  <a:pt x="0" y="70088"/>
                  <a:pt x="0" y="75768"/>
                </a:cubicBezTo>
                <a:cubicBezTo>
                  <a:pt x="0" y="81448"/>
                  <a:pt x="4605" y="86053"/>
                  <a:pt x="10285" y="86053"/>
                </a:cubicBezTo>
                <a:lnTo>
                  <a:pt x="65483" y="86053"/>
                </a:lnTo>
                <a:lnTo>
                  <a:pt x="65483" y="141251"/>
                </a:lnTo>
                <a:cubicBezTo>
                  <a:pt x="65483" y="146931"/>
                  <a:pt x="70088" y="151536"/>
                  <a:pt x="75768" y="151536"/>
                </a:cubicBezTo>
                <a:cubicBezTo>
                  <a:pt x="81448" y="151536"/>
                  <a:pt x="86053" y="146931"/>
                  <a:pt x="86053" y="141251"/>
                </a:cubicBezTo>
                <a:lnTo>
                  <a:pt x="86053" y="86053"/>
                </a:lnTo>
                <a:lnTo>
                  <a:pt x="141251" y="86053"/>
                </a:lnTo>
                <a:cubicBezTo>
                  <a:pt x="146931" y="86053"/>
                  <a:pt x="151536" y="81448"/>
                  <a:pt x="151536" y="75768"/>
                </a:cubicBezTo>
                <a:cubicBezTo>
                  <a:pt x="151536" y="70088"/>
                  <a:pt x="146931" y="65483"/>
                  <a:pt x="141251" y="65483"/>
                </a:cubicBezTo>
                <a:close/>
              </a:path>
            </a:pathLst>
          </a:custGeom>
          <a:solidFill>
            <a:srgbClr val="FFFFFF"/>
          </a:solidFill>
          <a:ln w="64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sp>
        <p:nvSpPr>
          <p:cNvPr id="46" name="Graphic 23">
            <a:extLst>
              <a:ext uri="{FF2B5EF4-FFF2-40B4-BE49-F238E27FC236}">
                <a16:creationId xmlns:a16="http://schemas.microsoft.com/office/drawing/2014/main" id="{3FBAD350-5664-4811-A208-657FB882D3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45175" y="6096759"/>
            <a:ext cx="108625" cy="108625"/>
          </a:xfrm>
          <a:custGeom>
            <a:avLst/>
            <a:gdLst>
              <a:gd name="connsiteX0" fmla="*/ 54313 w 108625"/>
              <a:gd name="connsiteY0" fmla="*/ 16053 h 108625"/>
              <a:gd name="connsiteX1" fmla="*/ 92572 w 108625"/>
              <a:gd name="connsiteY1" fmla="*/ 54313 h 108625"/>
              <a:gd name="connsiteX2" fmla="*/ 54313 w 108625"/>
              <a:gd name="connsiteY2" fmla="*/ 92572 h 108625"/>
              <a:gd name="connsiteX3" fmla="*/ 16053 w 108625"/>
              <a:gd name="connsiteY3" fmla="*/ 54313 h 108625"/>
              <a:gd name="connsiteX4" fmla="*/ 54313 w 108625"/>
              <a:gd name="connsiteY4" fmla="*/ 16053 h 108625"/>
              <a:gd name="connsiteX5" fmla="*/ 54313 w 108625"/>
              <a:gd name="connsiteY5" fmla="*/ 0 h 108625"/>
              <a:gd name="connsiteX6" fmla="*/ 0 w 108625"/>
              <a:gd name="connsiteY6" fmla="*/ 54313 h 108625"/>
              <a:gd name="connsiteX7" fmla="*/ 54313 w 108625"/>
              <a:gd name="connsiteY7" fmla="*/ 108625 h 108625"/>
              <a:gd name="connsiteX8" fmla="*/ 108625 w 108625"/>
              <a:gd name="connsiteY8" fmla="*/ 54313 h 108625"/>
              <a:gd name="connsiteX9" fmla="*/ 54313 w 108625"/>
              <a:gd name="connsiteY9" fmla="*/ 0 h 10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8625" h="108625">
                <a:moveTo>
                  <a:pt x="54313" y="16053"/>
                </a:moveTo>
                <a:cubicBezTo>
                  <a:pt x="75442" y="16053"/>
                  <a:pt x="92572" y="33182"/>
                  <a:pt x="92572" y="54313"/>
                </a:cubicBezTo>
                <a:cubicBezTo>
                  <a:pt x="92572" y="75442"/>
                  <a:pt x="75442" y="92572"/>
                  <a:pt x="54313" y="92572"/>
                </a:cubicBezTo>
                <a:cubicBezTo>
                  <a:pt x="33182" y="92572"/>
                  <a:pt x="16053" y="75442"/>
                  <a:pt x="16053" y="54313"/>
                </a:cubicBezTo>
                <a:cubicBezTo>
                  <a:pt x="16074" y="33191"/>
                  <a:pt x="33191" y="16074"/>
                  <a:pt x="54313" y="16053"/>
                </a:cubicBezTo>
                <a:moveTo>
                  <a:pt x="54313" y="0"/>
                </a:moveTo>
                <a:cubicBezTo>
                  <a:pt x="24317" y="0"/>
                  <a:pt x="0" y="24317"/>
                  <a:pt x="0" y="54313"/>
                </a:cubicBezTo>
                <a:cubicBezTo>
                  <a:pt x="0" y="84309"/>
                  <a:pt x="24317" y="108625"/>
                  <a:pt x="54313" y="108625"/>
                </a:cubicBezTo>
                <a:cubicBezTo>
                  <a:pt x="84309" y="108625"/>
                  <a:pt x="108625" y="84309"/>
                  <a:pt x="108625" y="54313"/>
                </a:cubicBezTo>
                <a:cubicBezTo>
                  <a:pt x="108625" y="24317"/>
                  <a:pt x="84309" y="0"/>
                  <a:pt x="54313" y="0"/>
                </a:cubicBezTo>
                <a:close/>
              </a:path>
            </a:pathLst>
          </a:custGeom>
          <a:solidFill>
            <a:srgbClr val="FFFFFF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sp>
        <p:nvSpPr>
          <p:cNvPr id="48" name="Graphic 21">
            <a:extLst>
              <a:ext uri="{FF2B5EF4-FFF2-40B4-BE49-F238E27FC236}">
                <a16:creationId xmlns:a16="http://schemas.microsoft.com/office/drawing/2014/main" id="{C39ADB8F-D187-49D7-BDCF-C1B6DC7270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54288" y="6238029"/>
            <a:ext cx="95759" cy="95759"/>
          </a:xfrm>
          <a:custGeom>
            <a:avLst/>
            <a:gdLst>
              <a:gd name="connsiteX0" fmla="*/ 95759 w 95759"/>
              <a:gd name="connsiteY0" fmla="*/ 47880 h 95759"/>
              <a:gd name="connsiteX1" fmla="*/ 47880 w 95759"/>
              <a:gd name="connsiteY1" fmla="*/ 95759 h 95759"/>
              <a:gd name="connsiteX2" fmla="*/ 0 w 95759"/>
              <a:gd name="connsiteY2" fmla="*/ 47880 h 95759"/>
              <a:gd name="connsiteX3" fmla="*/ 47880 w 95759"/>
              <a:gd name="connsiteY3" fmla="*/ 0 h 95759"/>
              <a:gd name="connsiteX4" fmla="*/ 95759 w 95759"/>
              <a:gd name="connsiteY4" fmla="*/ 47880 h 95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759" h="95759">
                <a:moveTo>
                  <a:pt x="95759" y="47880"/>
                </a:moveTo>
                <a:cubicBezTo>
                  <a:pt x="95759" y="74323"/>
                  <a:pt x="74323" y="95759"/>
                  <a:pt x="47880" y="95759"/>
                </a:cubicBezTo>
                <a:cubicBezTo>
                  <a:pt x="21436" y="95759"/>
                  <a:pt x="0" y="74323"/>
                  <a:pt x="0" y="47880"/>
                </a:cubicBezTo>
                <a:cubicBezTo>
                  <a:pt x="0" y="21436"/>
                  <a:pt x="21436" y="0"/>
                  <a:pt x="47880" y="0"/>
                </a:cubicBezTo>
                <a:cubicBezTo>
                  <a:pt x="74323" y="0"/>
                  <a:pt x="95759" y="21436"/>
                  <a:pt x="95759" y="47880"/>
                </a:cubicBezTo>
                <a:close/>
              </a:path>
            </a:pathLst>
          </a:custGeom>
          <a:solidFill>
            <a:srgbClr val="FFFFFF"/>
          </a:solidFill>
          <a:ln w="469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05021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4680660-7E23-4F0F-A679-BF913E945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!!Rectangle">
            <a:extLst>
              <a:ext uri="{FF2B5EF4-FFF2-40B4-BE49-F238E27FC236}">
                <a16:creationId xmlns:a16="http://schemas.microsoft.com/office/drawing/2014/main" id="{1A3C89F8-0D2F-47FF-B903-151248265F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pic>
        <p:nvPicPr>
          <p:cNvPr id="5" name="Picture 4" descr="En besætning af vilde heste, der kører på vand">
            <a:extLst>
              <a:ext uri="{FF2B5EF4-FFF2-40B4-BE49-F238E27FC236}">
                <a16:creationId xmlns:a16="http://schemas.microsoft.com/office/drawing/2014/main" id="{8D98D7F5-FD4B-7ED3-3BF9-48FAD1A6750E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alphaModFix amt="35000"/>
          </a:blip>
          <a:srcRect t="10677" b="5053"/>
          <a:stretch/>
        </p:blipFill>
        <p:spPr>
          <a:xfrm>
            <a:off x="20" y="-8877"/>
            <a:ext cx="1219198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0AD72921-B0F8-822B-DCB2-8CB154FF25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80430" y="583345"/>
            <a:ext cx="7160357" cy="4164820"/>
          </a:xfrm>
        </p:spPr>
        <p:txBody>
          <a:bodyPr anchor="t">
            <a:normAutofit/>
          </a:bodyPr>
          <a:lstStyle/>
          <a:p>
            <a:pPr algn="r"/>
            <a:r>
              <a:rPr lang="da-DK" sz="7200">
                <a:solidFill>
                  <a:srgbClr val="FFFFFF"/>
                </a:solidFill>
              </a:rPr>
              <a:t>Fra vestlig dominans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9C5304D2-3611-AE97-389F-181061849B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08228" y="2775098"/>
            <a:ext cx="8578699" cy="3701901"/>
          </a:xfrm>
        </p:spPr>
        <p:txBody>
          <a:bodyPr>
            <a:norm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da-DK" sz="2000" dirty="0">
                <a:solidFill>
                  <a:srgbClr val="FFFFFF"/>
                </a:solidFill>
              </a:rPr>
              <a:t>Frem til 1945 var Europa og forholdet mellem de europæiske stormagter omdrejningspunkt i hele verden (økonomisk, politisk og teknologisk)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a-DK" sz="2000" dirty="0">
                <a:solidFill>
                  <a:srgbClr val="FFFFFF"/>
                </a:solidFill>
              </a:rPr>
              <a:t>Blev senere suppleret af en amerikansk ekspansion og dominans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a-DK" sz="2000" dirty="0">
                <a:solidFill>
                  <a:srgbClr val="FFFFFF"/>
                </a:solidFill>
              </a:rPr>
              <a:t>De to verdenskrige blev afslutningen på den europæiske dominans - men ikke den vestlige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a-DK" sz="2000" dirty="0">
                <a:solidFill>
                  <a:srgbClr val="FFFFFF"/>
                </a:solidFill>
              </a:rPr>
              <a:t>Efter 1945: USA blev dominerende i kraft af økonomisk, militær og alliancemæssig overlegenhed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a-DK" sz="2000" dirty="0">
                <a:solidFill>
                  <a:srgbClr val="FFFFFF"/>
                </a:solidFill>
              </a:rPr>
              <a:t>Under den kolde krig udgjorde Sovjetunionen en militær pendant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a-DK" sz="2000" dirty="0">
                <a:solidFill>
                  <a:srgbClr val="FFFFFF"/>
                </a:solidFill>
              </a:rPr>
              <a:t>Efter Sovjetunionens sammenbrud i 1991 blev USA eneste supermagt</a:t>
            </a:r>
          </a:p>
          <a:p>
            <a:endParaRPr lang="da-DK" sz="600" dirty="0">
              <a:solidFill>
                <a:srgbClr val="FFFFFF"/>
              </a:solidFill>
            </a:endParaRPr>
          </a:p>
        </p:txBody>
      </p:sp>
      <p:sp>
        <p:nvSpPr>
          <p:cNvPr id="13" name="Graphic 13">
            <a:extLst>
              <a:ext uri="{FF2B5EF4-FFF2-40B4-BE49-F238E27FC236}">
                <a16:creationId xmlns:a16="http://schemas.microsoft.com/office/drawing/2014/main" id="{C5CB530E-515E-412C-9DF1-5F8FFBD6F3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74359" y="583345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rgbClr val="FFFFFF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sp>
        <p:nvSpPr>
          <p:cNvPr id="15" name="Graphic 12">
            <a:extLst>
              <a:ext uri="{FF2B5EF4-FFF2-40B4-BE49-F238E27FC236}">
                <a16:creationId xmlns:a16="http://schemas.microsoft.com/office/drawing/2014/main" id="{712D4376-A578-4FF1-94FC-245E7A6A48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33139" y="812640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rgbClr val="FFFFFF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sp>
        <p:nvSpPr>
          <p:cNvPr id="17" name="Graphic 15">
            <a:extLst>
              <a:ext uri="{FF2B5EF4-FFF2-40B4-BE49-F238E27FC236}">
                <a16:creationId xmlns:a16="http://schemas.microsoft.com/office/drawing/2014/main" id="{AEA7509D-F04F-40CB-A0B3-EEF16499CC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58819" y="1037066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rgbClr val="FFFFFF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56114" y="3503032"/>
            <a:ext cx="0" cy="334609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Graphic 22">
            <a:extLst>
              <a:ext uri="{FF2B5EF4-FFF2-40B4-BE49-F238E27FC236}">
                <a16:creationId xmlns:a16="http://schemas.microsoft.com/office/drawing/2014/main" id="{508BEF50-7B1E-49A4-BC19-5F4F1D755E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36425" y="5636680"/>
            <a:ext cx="151536" cy="151536"/>
          </a:xfrm>
          <a:custGeom>
            <a:avLst/>
            <a:gdLst>
              <a:gd name="connsiteX0" fmla="*/ 141251 w 151536"/>
              <a:gd name="connsiteY0" fmla="*/ 65483 h 151536"/>
              <a:gd name="connsiteX1" fmla="*/ 86053 w 151536"/>
              <a:gd name="connsiteY1" fmla="*/ 65483 h 151536"/>
              <a:gd name="connsiteX2" fmla="*/ 86053 w 151536"/>
              <a:gd name="connsiteY2" fmla="*/ 10285 h 151536"/>
              <a:gd name="connsiteX3" fmla="*/ 75768 w 151536"/>
              <a:gd name="connsiteY3" fmla="*/ 0 h 151536"/>
              <a:gd name="connsiteX4" fmla="*/ 65483 w 151536"/>
              <a:gd name="connsiteY4" fmla="*/ 10285 h 151536"/>
              <a:gd name="connsiteX5" fmla="*/ 65483 w 151536"/>
              <a:gd name="connsiteY5" fmla="*/ 65483 h 151536"/>
              <a:gd name="connsiteX6" fmla="*/ 10285 w 151536"/>
              <a:gd name="connsiteY6" fmla="*/ 65483 h 151536"/>
              <a:gd name="connsiteX7" fmla="*/ 0 w 151536"/>
              <a:gd name="connsiteY7" fmla="*/ 75768 h 151536"/>
              <a:gd name="connsiteX8" fmla="*/ 10285 w 151536"/>
              <a:gd name="connsiteY8" fmla="*/ 86053 h 151536"/>
              <a:gd name="connsiteX9" fmla="*/ 65483 w 151536"/>
              <a:gd name="connsiteY9" fmla="*/ 86053 h 151536"/>
              <a:gd name="connsiteX10" fmla="*/ 65483 w 151536"/>
              <a:gd name="connsiteY10" fmla="*/ 141251 h 151536"/>
              <a:gd name="connsiteX11" fmla="*/ 75768 w 151536"/>
              <a:gd name="connsiteY11" fmla="*/ 151536 h 151536"/>
              <a:gd name="connsiteX12" fmla="*/ 86053 w 151536"/>
              <a:gd name="connsiteY12" fmla="*/ 141251 h 151536"/>
              <a:gd name="connsiteX13" fmla="*/ 86053 w 151536"/>
              <a:gd name="connsiteY13" fmla="*/ 86053 h 151536"/>
              <a:gd name="connsiteX14" fmla="*/ 141251 w 151536"/>
              <a:gd name="connsiteY14" fmla="*/ 86053 h 151536"/>
              <a:gd name="connsiteX15" fmla="*/ 151536 w 151536"/>
              <a:gd name="connsiteY15" fmla="*/ 75768 h 151536"/>
              <a:gd name="connsiteX16" fmla="*/ 141251 w 151536"/>
              <a:gd name="connsiteY16" fmla="*/ 65483 h 151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1536" h="151536">
                <a:moveTo>
                  <a:pt x="141251" y="65483"/>
                </a:moveTo>
                <a:lnTo>
                  <a:pt x="86053" y="65483"/>
                </a:lnTo>
                <a:lnTo>
                  <a:pt x="86053" y="10285"/>
                </a:lnTo>
                <a:cubicBezTo>
                  <a:pt x="86053" y="4605"/>
                  <a:pt x="81448" y="0"/>
                  <a:pt x="75768" y="0"/>
                </a:cubicBezTo>
                <a:cubicBezTo>
                  <a:pt x="70088" y="0"/>
                  <a:pt x="65483" y="4605"/>
                  <a:pt x="65483" y="10285"/>
                </a:cubicBezTo>
                <a:lnTo>
                  <a:pt x="65483" y="65483"/>
                </a:lnTo>
                <a:lnTo>
                  <a:pt x="10285" y="65483"/>
                </a:lnTo>
                <a:cubicBezTo>
                  <a:pt x="4605" y="65483"/>
                  <a:pt x="0" y="70088"/>
                  <a:pt x="0" y="75768"/>
                </a:cubicBezTo>
                <a:cubicBezTo>
                  <a:pt x="0" y="81448"/>
                  <a:pt x="4605" y="86053"/>
                  <a:pt x="10285" y="86053"/>
                </a:cubicBezTo>
                <a:lnTo>
                  <a:pt x="65483" y="86053"/>
                </a:lnTo>
                <a:lnTo>
                  <a:pt x="65483" y="141251"/>
                </a:lnTo>
                <a:cubicBezTo>
                  <a:pt x="65483" y="146931"/>
                  <a:pt x="70088" y="151536"/>
                  <a:pt x="75768" y="151536"/>
                </a:cubicBezTo>
                <a:cubicBezTo>
                  <a:pt x="81448" y="151536"/>
                  <a:pt x="86053" y="146931"/>
                  <a:pt x="86053" y="141251"/>
                </a:cubicBezTo>
                <a:lnTo>
                  <a:pt x="86053" y="86053"/>
                </a:lnTo>
                <a:lnTo>
                  <a:pt x="141251" y="86053"/>
                </a:lnTo>
                <a:cubicBezTo>
                  <a:pt x="146931" y="86053"/>
                  <a:pt x="151536" y="81448"/>
                  <a:pt x="151536" y="75768"/>
                </a:cubicBezTo>
                <a:cubicBezTo>
                  <a:pt x="151536" y="70088"/>
                  <a:pt x="146931" y="65483"/>
                  <a:pt x="141251" y="65483"/>
                </a:cubicBezTo>
                <a:close/>
              </a:path>
            </a:pathLst>
          </a:custGeom>
          <a:solidFill>
            <a:srgbClr val="FFFFFF"/>
          </a:solidFill>
          <a:ln w="64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sp>
        <p:nvSpPr>
          <p:cNvPr id="23" name="Graphic 23">
            <a:extLst>
              <a:ext uri="{FF2B5EF4-FFF2-40B4-BE49-F238E27FC236}">
                <a16:creationId xmlns:a16="http://schemas.microsoft.com/office/drawing/2014/main" id="{3FBAD350-5664-4811-A208-657FB882D3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45175" y="6096759"/>
            <a:ext cx="108625" cy="108625"/>
          </a:xfrm>
          <a:custGeom>
            <a:avLst/>
            <a:gdLst>
              <a:gd name="connsiteX0" fmla="*/ 54313 w 108625"/>
              <a:gd name="connsiteY0" fmla="*/ 16053 h 108625"/>
              <a:gd name="connsiteX1" fmla="*/ 92572 w 108625"/>
              <a:gd name="connsiteY1" fmla="*/ 54313 h 108625"/>
              <a:gd name="connsiteX2" fmla="*/ 54313 w 108625"/>
              <a:gd name="connsiteY2" fmla="*/ 92572 h 108625"/>
              <a:gd name="connsiteX3" fmla="*/ 16053 w 108625"/>
              <a:gd name="connsiteY3" fmla="*/ 54313 h 108625"/>
              <a:gd name="connsiteX4" fmla="*/ 54313 w 108625"/>
              <a:gd name="connsiteY4" fmla="*/ 16053 h 108625"/>
              <a:gd name="connsiteX5" fmla="*/ 54313 w 108625"/>
              <a:gd name="connsiteY5" fmla="*/ 0 h 108625"/>
              <a:gd name="connsiteX6" fmla="*/ 0 w 108625"/>
              <a:gd name="connsiteY6" fmla="*/ 54313 h 108625"/>
              <a:gd name="connsiteX7" fmla="*/ 54313 w 108625"/>
              <a:gd name="connsiteY7" fmla="*/ 108625 h 108625"/>
              <a:gd name="connsiteX8" fmla="*/ 108625 w 108625"/>
              <a:gd name="connsiteY8" fmla="*/ 54313 h 108625"/>
              <a:gd name="connsiteX9" fmla="*/ 54313 w 108625"/>
              <a:gd name="connsiteY9" fmla="*/ 0 h 10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8625" h="108625">
                <a:moveTo>
                  <a:pt x="54313" y="16053"/>
                </a:moveTo>
                <a:cubicBezTo>
                  <a:pt x="75442" y="16053"/>
                  <a:pt x="92572" y="33182"/>
                  <a:pt x="92572" y="54313"/>
                </a:cubicBezTo>
                <a:cubicBezTo>
                  <a:pt x="92572" y="75442"/>
                  <a:pt x="75442" y="92572"/>
                  <a:pt x="54313" y="92572"/>
                </a:cubicBezTo>
                <a:cubicBezTo>
                  <a:pt x="33182" y="92572"/>
                  <a:pt x="16053" y="75442"/>
                  <a:pt x="16053" y="54313"/>
                </a:cubicBezTo>
                <a:cubicBezTo>
                  <a:pt x="16074" y="33191"/>
                  <a:pt x="33191" y="16074"/>
                  <a:pt x="54313" y="16053"/>
                </a:cubicBezTo>
                <a:moveTo>
                  <a:pt x="54313" y="0"/>
                </a:moveTo>
                <a:cubicBezTo>
                  <a:pt x="24317" y="0"/>
                  <a:pt x="0" y="24317"/>
                  <a:pt x="0" y="54313"/>
                </a:cubicBezTo>
                <a:cubicBezTo>
                  <a:pt x="0" y="84309"/>
                  <a:pt x="24317" y="108625"/>
                  <a:pt x="54313" y="108625"/>
                </a:cubicBezTo>
                <a:cubicBezTo>
                  <a:pt x="84309" y="108625"/>
                  <a:pt x="108625" y="84309"/>
                  <a:pt x="108625" y="54313"/>
                </a:cubicBezTo>
                <a:cubicBezTo>
                  <a:pt x="108625" y="24317"/>
                  <a:pt x="84309" y="0"/>
                  <a:pt x="54313" y="0"/>
                </a:cubicBezTo>
                <a:close/>
              </a:path>
            </a:pathLst>
          </a:custGeom>
          <a:solidFill>
            <a:srgbClr val="FFFFFF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sp>
        <p:nvSpPr>
          <p:cNvPr id="25" name="Graphic 21">
            <a:extLst>
              <a:ext uri="{FF2B5EF4-FFF2-40B4-BE49-F238E27FC236}">
                <a16:creationId xmlns:a16="http://schemas.microsoft.com/office/drawing/2014/main" id="{C39ADB8F-D187-49D7-BDCF-C1B6DC7270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54288" y="6238029"/>
            <a:ext cx="95759" cy="95759"/>
          </a:xfrm>
          <a:custGeom>
            <a:avLst/>
            <a:gdLst>
              <a:gd name="connsiteX0" fmla="*/ 95759 w 95759"/>
              <a:gd name="connsiteY0" fmla="*/ 47880 h 95759"/>
              <a:gd name="connsiteX1" fmla="*/ 47880 w 95759"/>
              <a:gd name="connsiteY1" fmla="*/ 95759 h 95759"/>
              <a:gd name="connsiteX2" fmla="*/ 0 w 95759"/>
              <a:gd name="connsiteY2" fmla="*/ 47880 h 95759"/>
              <a:gd name="connsiteX3" fmla="*/ 47880 w 95759"/>
              <a:gd name="connsiteY3" fmla="*/ 0 h 95759"/>
              <a:gd name="connsiteX4" fmla="*/ 95759 w 95759"/>
              <a:gd name="connsiteY4" fmla="*/ 47880 h 95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759" h="95759">
                <a:moveTo>
                  <a:pt x="95759" y="47880"/>
                </a:moveTo>
                <a:cubicBezTo>
                  <a:pt x="95759" y="74323"/>
                  <a:pt x="74323" y="95759"/>
                  <a:pt x="47880" y="95759"/>
                </a:cubicBezTo>
                <a:cubicBezTo>
                  <a:pt x="21436" y="95759"/>
                  <a:pt x="0" y="74323"/>
                  <a:pt x="0" y="47880"/>
                </a:cubicBezTo>
                <a:cubicBezTo>
                  <a:pt x="0" y="21436"/>
                  <a:pt x="21436" y="0"/>
                  <a:pt x="47880" y="0"/>
                </a:cubicBezTo>
                <a:cubicBezTo>
                  <a:pt x="74323" y="0"/>
                  <a:pt x="95759" y="21436"/>
                  <a:pt x="95759" y="47880"/>
                </a:cubicBezTo>
                <a:close/>
              </a:path>
            </a:pathLst>
          </a:custGeom>
          <a:solidFill>
            <a:srgbClr val="FFFFFF"/>
          </a:solidFill>
          <a:ln w="469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32172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4680660-7E23-4F0F-A679-BF913E945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!!Rectangle">
            <a:extLst>
              <a:ext uri="{FF2B5EF4-FFF2-40B4-BE49-F238E27FC236}">
                <a16:creationId xmlns:a16="http://schemas.microsoft.com/office/drawing/2014/main" id="{1A3C89F8-0D2F-47FF-B903-151248265F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pic>
        <p:nvPicPr>
          <p:cNvPr id="5" name="Picture 4" descr="Et nærbillede af skak-bonde-billedet">
            <a:extLst>
              <a:ext uri="{FF2B5EF4-FFF2-40B4-BE49-F238E27FC236}">
                <a16:creationId xmlns:a16="http://schemas.microsoft.com/office/drawing/2014/main" id="{CA12FDDE-428E-7CBC-DECD-46DF397B3D87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alphaModFix amt="35000"/>
          </a:blip>
          <a:srcRect t="14449"/>
          <a:stretch/>
        </p:blipFill>
        <p:spPr>
          <a:xfrm>
            <a:off x="20" y="-8877"/>
            <a:ext cx="1219198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5F7A9048-4A4A-3E15-5385-27C7DA8870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80430" y="583345"/>
            <a:ext cx="7160357" cy="4164820"/>
          </a:xfrm>
        </p:spPr>
        <p:txBody>
          <a:bodyPr anchor="t">
            <a:normAutofit/>
          </a:bodyPr>
          <a:lstStyle/>
          <a:p>
            <a:pPr algn="r"/>
            <a:r>
              <a:rPr lang="da-DK" sz="7200">
                <a:solidFill>
                  <a:srgbClr val="FFFFFF"/>
                </a:solidFill>
              </a:rPr>
              <a:t>Til ophør af vestlig dominans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0577F2F6-FB97-64DF-2768-B59E62B205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08228" y="3753293"/>
            <a:ext cx="8578699" cy="2723706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000" dirty="0">
                <a:solidFill>
                  <a:srgbClr val="FFFFFF"/>
                </a:solidFill>
              </a:rPr>
              <a:t>USA og Vestens rolle i verden er gradvist blevet undergravet – økonomisk, politisk og i mindre grad militært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000" dirty="0">
                <a:solidFill>
                  <a:srgbClr val="FFFFFF"/>
                </a:solidFill>
              </a:rPr>
              <a:t>Kinas økonomi overhaler USA’s,  EU mister betydning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000" dirty="0">
                <a:solidFill>
                  <a:srgbClr val="FFFFFF"/>
                </a:solidFill>
              </a:rPr>
              <a:t>Populistiske bevægelser truer demokratiet i de vestlige lande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000" dirty="0">
                <a:solidFill>
                  <a:srgbClr val="FFFFFF"/>
                </a:solidFill>
              </a:rPr>
              <a:t>Autoritære statsformer gør sig mere gældende, ex Kina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000" dirty="0">
                <a:solidFill>
                  <a:srgbClr val="FFFFFF"/>
                </a:solidFill>
              </a:rPr>
              <a:t>Den kinesiske, muslimske og afrikanske civilisation gør sig mere gældende</a:t>
            </a:r>
          </a:p>
          <a:p>
            <a:endParaRPr lang="da-DK" sz="600" dirty="0">
              <a:solidFill>
                <a:srgbClr val="FFFFFF"/>
              </a:solidFill>
            </a:endParaRPr>
          </a:p>
        </p:txBody>
      </p:sp>
      <p:sp>
        <p:nvSpPr>
          <p:cNvPr id="13" name="Graphic 13">
            <a:extLst>
              <a:ext uri="{FF2B5EF4-FFF2-40B4-BE49-F238E27FC236}">
                <a16:creationId xmlns:a16="http://schemas.microsoft.com/office/drawing/2014/main" id="{C5CB530E-515E-412C-9DF1-5F8FFBD6F3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74359" y="583345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rgbClr val="FFFFFF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sp>
        <p:nvSpPr>
          <p:cNvPr id="15" name="Graphic 12">
            <a:extLst>
              <a:ext uri="{FF2B5EF4-FFF2-40B4-BE49-F238E27FC236}">
                <a16:creationId xmlns:a16="http://schemas.microsoft.com/office/drawing/2014/main" id="{712D4376-A578-4FF1-94FC-245E7A6A48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33139" y="812640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rgbClr val="FFFFFF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sp>
        <p:nvSpPr>
          <p:cNvPr id="17" name="Graphic 15">
            <a:extLst>
              <a:ext uri="{FF2B5EF4-FFF2-40B4-BE49-F238E27FC236}">
                <a16:creationId xmlns:a16="http://schemas.microsoft.com/office/drawing/2014/main" id="{AEA7509D-F04F-40CB-A0B3-EEF16499CC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58819" y="1037066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rgbClr val="FFFFFF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56114" y="3503032"/>
            <a:ext cx="0" cy="334609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Graphic 22">
            <a:extLst>
              <a:ext uri="{FF2B5EF4-FFF2-40B4-BE49-F238E27FC236}">
                <a16:creationId xmlns:a16="http://schemas.microsoft.com/office/drawing/2014/main" id="{508BEF50-7B1E-49A4-BC19-5F4F1D755E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36425" y="5636680"/>
            <a:ext cx="151536" cy="151536"/>
          </a:xfrm>
          <a:custGeom>
            <a:avLst/>
            <a:gdLst>
              <a:gd name="connsiteX0" fmla="*/ 141251 w 151536"/>
              <a:gd name="connsiteY0" fmla="*/ 65483 h 151536"/>
              <a:gd name="connsiteX1" fmla="*/ 86053 w 151536"/>
              <a:gd name="connsiteY1" fmla="*/ 65483 h 151536"/>
              <a:gd name="connsiteX2" fmla="*/ 86053 w 151536"/>
              <a:gd name="connsiteY2" fmla="*/ 10285 h 151536"/>
              <a:gd name="connsiteX3" fmla="*/ 75768 w 151536"/>
              <a:gd name="connsiteY3" fmla="*/ 0 h 151536"/>
              <a:gd name="connsiteX4" fmla="*/ 65483 w 151536"/>
              <a:gd name="connsiteY4" fmla="*/ 10285 h 151536"/>
              <a:gd name="connsiteX5" fmla="*/ 65483 w 151536"/>
              <a:gd name="connsiteY5" fmla="*/ 65483 h 151536"/>
              <a:gd name="connsiteX6" fmla="*/ 10285 w 151536"/>
              <a:gd name="connsiteY6" fmla="*/ 65483 h 151536"/>
              <a:gd name="connsiteX7" fmla="*/ 0 w 151536"/>
              <a:gd name="connsiteY7" fmla="*/ 75768 h 151536"/>
              <a:gd name="connsiteX8" fmla="*/ 10285 w 151536"/>
              <a:gd name="connsiteY8" fmla="*/ 86053 h 151536"/>
              <a:gd name="connsiteX9" fmla="*/ 65483 w 151536"/>
              <a:gd name="connsiteY9" fmla="*/ 86053 h 151536"/>
              <a:gd name="connsiteX10" fmla="*/ 65483 w 151536"/>
              <a:gd name="connsiteY10" fmla="*/ 141251 h 151536"/>
              <a:gd name="connsiteX11" fmla="*/ 75768 w 151536"/>
              <a:gd name="connsiteY11" fmla="*/ 151536 h 151536"/>
              <a:gd name="connsiteX12" fmla="*/ 86053 w 151536"/>
              <a:gd name="connsiteY12" fmla="*/ 141251 h 151536"/>
              <a:gd name="connsiteX13" fmla="*/ 86053 w 151536"/>
              <a:gd name="connsiteY13" fmla="*/ 86053 h 151536"/>
              <a:gd name="connsiteX14" fmla="*/ 141251 w 151536"/>
              <a:gd name="connsiteY14" fmla="*/ 86053 h 151536"/>
              <a:gd name="connsiteX15" fmla="*/ 151536 w 151536"/>
              <a:gd name="connsiteY15" fmla="*/ 75768 h 151536"/>
              <a:gd name="connsiteX16" fmla="*/ 141251 w 151536"/>
              <a:gd name="connsiteY16" fmla="*/ 65483 h 151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1536" h="151536">
                <a:moveTo>
                  <a:pt x="141251" y="65483"/>
                </a:moveTo>
                <a:lnTo>
                  <a:pt x="86053" y="65483"/>
                </a:lnTo>
                <a:lnTo>
                  <a:pt x="86053" y="10285"/>
                </a:lnTo>
                <a:cubicBezTo>
                  <a:pt x="86053" y="4605"/>
                  <a:pt x="81448" y="0"/>
                  <a:pt x="75768" y="0"/>
                </a:cubicBezTo>
                <a:cubicBezTo>
                  <a:pt x="70088" y="0"/>
                  <a:pt x="65483" y="4605"/>
                  <a:pt x="65483" y="10285"/>
                </a:cubicBezTo>
                <a:lnTo>
                  <a:pt x="65483" y="65483"/>
                </a:lnTo>
                <a:lnTo>
                  <a:pt x="10285" y="65483"/>
                </a:lnTo>
                <a:cubicBezTo>
                  <a:pt x="4605" y="65483"/>
                  <a:pt x="0" y="70088"/>
                  <a:pt x="0" y="75768"/>
                </a:cubicBezTo>
                <a:cubicBezTo>
                  <a:pt x="0" y="81448"/>
                  <a:pt x="4605" y="86053"/>
                  <a:pt x="10285" y="86053"/>
                </a:cubicBezTo>
                <a:lnTo>
                  <a:pt x="65483" y="86053"/>
                </a:lnTo>
                <a:lnTo>
                  <a:pt x="65483" y="141251"/>
                </a:lnTo>
                <a:cubicBezTo>
                  <a:pt x="65483" y="146931"/>
                  <a:pt x="70088" y="151536"/>
                  <a:pt x="75768" y="151536"/>
                </a:cubicBezTo>
                <a:cubicBezTo>
                  <a:pt x="81448" y="151536"/>
                  <a:pt x="86053" y="146931"/>
                  <a:pt x="86053" y="141251"/>
                </a:cubicBezTo>
                <a:lnTo>
                  <a:pt x="86053" y="86053"/>
                </a:lnTo>
                <a:lnTo>
                  <a:pt x="141251" y="86053"/>
                </a:lnTo>
                <a:cubicBezTo>
                  <a:pt x="146931" y="86053"/>
                  <a:pt x="151536" y="81448"/>
                  <a:pt x="151536" y="75768"/>
                </a:cubicBezTo>
                <a:cubicBezTo>
                  <a:pt x="151536" y="70088"/>
                  <a:pt x="146931" y="65483"/>
                  <a:pt x="141251" y="65483"/>
                </a:cubicBezTo>
                <a:close/>
              </a:path>
            </a:pathLst>
          </a:custGeom>
          <a:solidFill>
            <a:srgbClr val="FFFFFF"/>
          </a:solidFill>
          <a:ln w="64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sp>
        <p:nvSpPr>
          <p:cNvPr id="23" name="Graphic 23">
            <a:extLst>
              <a:ext uri="{FF2B5EF4-FFF2-40B4-BE49-F238E27FC236}">
                <a16:creationId xmlns:a16="http://schemas.microsoft.com/office/drawing/2014/main" id="{3FBAD350-5664-4811-A208-657FB882D3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45175" y="6096759"/>
            <a:ext cx="108625" cy="108625"/>
          </a:xfrm>
          <a:custGeom>
            <a:avLst/>
            <a:gdLst>
              <a:gd name="connsiteX0" fmla="*/ 54313 w 108625"/>
              <a:gd name="connsiteY0" fmla="*/ 16053 h 108625"/>
              <a:gd name="connsiteX1" fmla="*/ 92572 w 108625"/>
              <a:gd name="connsiteY1" fmla="*/ 54313 h 108625"/>
              <a:gd name="connsiteX2" fmla="*/ 54313 w 108625"/>
              <a:gd name="connsiteY2" fmla="*/ 92572 h 108625"/>
              <a:gd name="connsiteX3" fmla="*/ 16053 w 108625"/>
              <a:gd name="connsiteY3" fmla="*/ 54313 h 108625"/>
              <a:gd name="connsiteX4" fmla="*/ 54313 w 108625"/>
              <a:gd name="connsiteY4" fmla="*/ 16053 h 108625"/>
              <a:gd name="connsiteX5" fmla="*/ 54313 w 108625"/>
              <a:gd name="connsiteY5" fmla="*/ 0 h 108625"/>
              <a:gd name="connsiteX6" fmla="*/ 0 w 108625"/>
              <a:gd name="connsiteY6" fmla="*/ 54313 h 108625"/>
              <a:gd name="connsiteX7" fmla="*/ 54313 w 108625"/>
              <a:gd name="connsiteY7" fmla="*/ 108625 h 108625"/>
              <a:gd name="connsiteX8" fmla="*/ 108625 w 108625"/>
              <a:gd name="connsiteY8" fmla="*/ 54313 h 108625"/>
              <a:gd name="connsiteX9" fmla="*/ 54313 w 108625"/>
              <a:gd name="connsiteY9" fmla="*/ 0 h 10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8625" h="108625">
                <a:moveTo>
                  <a:pt x="54313" y="16053"/>
                </a:moveTo>
                <a:cubicBezTo>
                  <a:pt x="75442" y="16053"/>
                  <a:pt x="92572" y="33182"/>
                  <a:pt x="92572" y="54313"/>
                </a:cubicBezTo>
                <a:cubicBezTo>
                  <a:pt x="92572" y="75442"/>
                  <a:pt x="75442" y="92572"/>
                  <a:pt x="54313" y="92572"/>
                </a:cubicBezTo>
                <a:cubicBezTo>
                  <a:pt x="33182" y="92572"/>
                  <a:pt x="16053" y="75442"/>
                  <a:pt x="16053" y="54313"/>
                </a:cubicBezTo>
                <a:cubicBezTo>
                  <a:pt x="16074" y="33191"/>
                  <a:pt x="33191" y="16074"/>
                  <a:pt x="54313" y="16053"/>
                </a:cubicBezTo>
                <a:moveTo>
                  <a:pt x="54313" y="0"/>
                </a:moveTo>
                <a:cubicBezTo>
                  <a:pt x="24317" y="0"/>
                  <a:pt x="0" y="24317"/>
                  <a:pt x="0" y="54313"/>
                </a:cubicBezTo>
                <a:cubicBezTo>
                  <a:pt x="0" y="84309"/>
                  <a:pt x="24317" y="108625"/>
                  <a:pt x="54313" y="108625"/>
                </a:cubicBezTo>
                <a:cubicBezTo>
                  <a:pt x="84309" y="108625"/>
                  <a:pt x="108625" y="84309"/>
                  <a:pt x="108625" y="54313"/>
                </a:cubicBezTo>
                <a:cubicBezTo>
                  <a:pt x="108625" y="24317"/>
                  <a:pt x="84309" y="0"/>
                  <a:pt x="54313" y="0"/>
                </a:cubicBezTo>
                <a:close/>
              </a:path>
            </a:pathLst>
          </a:custGeom>
          <a:solidFill>
            <a:srgbClr val="FFFFFF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sp>
        <p:nvSpPr>
          <p:cNvPr id="25" name="Graphic 21">
            <a:extLst>
              <a:ext uri="{FF2B5EF4-FFF2-40B4-BE49-F238E27FC236}">
                <a16:creationId xmlns:a16="http://schemas.microsoft.com/office/drawing/2014/main" id="{C39ADB8F-D187-49D7-BDCF-C1B6DC7270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54288" y="6238029"/>
            <a:ext cx="95759" cy="95759"/>
          </a:xfrm>
          <a:custGeom>
            <a:avLst/>
            <a:gdLst>
              <a:gd name="connsiteX0" fmla="*/ 95759 w 95759"/>
              <a:gd name="connsiteY0" fmla="*/ 47880 h 95759"/>
              <a:gd name="connsiteX1" fmla="*/ 47880 w 95759"/>
              <a:gd name="connsiteY1" fmla="*/ 95759 h 95759"/>
              <a:gd name="connsiteX2" fmla="*/ 0 w 95759"/>
              <a:gd name="connsiteY2" fmla="*/ 47880 h 95759"/>
              <a:gd name="connsiteX3" fmla="*/ 47880 w 95759"/>
              <a:gd name="connsiteY3" fmla="*/ 0 h 95759"/>
              <a:gd name="connsiteX4" fmla="*/ 95759 w 95759"/>
              <a:gd name="connsiteY4" fmla="*/ 47880 h 95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759" h="95759">
                <a:moveTo>
                  <a:pt x="95759" y="47880"/>
                </a:moveTo>
                <a:cubicBezTo>
                  <a:pt x="95759" y="74323"/>
                  <a:pt x="74323" y="95759"/>
                  <a:pt x="47880" y="95759"/>
                </a:cubicBezTo>
                <a:cubicBezTo>
                  <a:pt x="21436" y="95759"/>
                  <a:pt x="0" y="74323"/>
                  <a:pt x="0" y="47880"/>
                </a:cubicBezTo>
                <a:cubicBezTo>
                  <a:pt x="0" y="21436"/>
                  <a:pt x="21436" y="0"/>
                  <a:pt x="47880" y="0"/>
                </a:cubicBezTo>
                <a:cubicBezTo>
                  <a:pt x="74323" y="0"/>
                  <a:pt x="95759" y="21436"/>
                  <a:pt x="95759" y="47880"/>
                </a:cubicBezTo>
                <a:close/>
              </a:path>
            </a:pathLst>
          </a:custGeom>
          <a:solidFill>
            <a:srgbClr val="FFFFFF"/>
          </a:solidFill>
          <a:ln w="469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1726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4680660-7E23-4F0F-A679-BF913E945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!!Rectangle">
            <a:extLst>
              <a:ext uri="{FF2B5EF4-FFF2-40B4-BE49-F238E27FC236}">
                <a16:creationId xmlns:a16="http://schemas.microsoft.com/office/drawing/2014/main" id="{1A3C89F8-0D2F-47FF-B903-151248265F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pic>
        <p:nvPicPr>
          <p:cNvPr id="5" name="Picture 4" descr="En stabel aviser">
            <a:extLst>
              <a:ext uri="{FF2B5EF4-FFF2-40B4-BE49-F238E27FC236}">
                <a16:creationId xmlns:a16="http://schemas.microsoft.com/office/drawing/2014/main" id="{69178584-D5D3-5BF6-CD6A-3BA7FD74A263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alphaModFix amt="35000"/>
          </a:blip>
          <a:srcRect t="9564" b="20991"/>
          <a:stretch/>
        </p:blipFill>
        <p:spPr>
          <a:xfrm>
            <a:off x="20" y="-8877"/>
            <a:ext cx="1219198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F95A1AC9-053B-36E7-EE21-24625A9BC1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80430" y="583345"/>
            <a:ext cx="7160357" cy="4164820"/>
          </a:xfrm>
        </p:spPr>
        <p:txBody>
          <a:bodyPr anchor="t">
            <a:normAutofit/>
          </a:bodyPr>
          <a:lstStyle/>
          <a:p>
            <a:pPr algn="r"/>
            <a:r>
              <a:rPr lang="da-DK" sz="7200">
                <a:solidFill>
                  <a:srgbClr val="FFFFFF"/>
                </a:solidFill>
              </a:rPr>
              <a:t>Grænsers rolle i IP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71BB23C3-6817-3DEB-7236-2C6DD9FD4C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08228" y="2721936"/>
            <a:ext cx="8578699" cy="3755064"/>
          </a:xfrm>
        </p:spPr>
        <p:txBody>
          <a:bodyPr>
            <a:norm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da-DK" dirty="0">
                <a:solidFill>
                  <a:srgbClr val="FFFFFF"/>
                </a:solidFill>
              </a:rPr>
              <a:t>Grænser har siden 1600-tallet været en central størrelse for forholdet mellem stater: været genstand for krige – og garanti for fred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a-DK" dirty="0">
                <a:solidFill>
                  <a:srgbClr val="FFFFFF"/>
                </a:solidFill>
              </a:rPr>
              <a:t>Faste og veldefinerede grænser muliggør fredelig sameksistens, forhandlinger og en international retsorden (FN: staters suverænitet)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a-DK" dirty="0" err="1">
                <a:solidFill>
                  <a:srgbClr val="FFFFFF"/>
                </a:solidFill>
              </a:rPr>
              <a:t>Dvs</a:t>
            </a:r>
            <a:r>
              <a:rPr lang="da-DK" dirty="0">
                <a:solidFill>
                  <a:srgbClr val="FFFFFF"/>
                </a:solidFill>
              </a:rPr>
              <a:t> grænser har gjort verden mere stabil og forudsigelig</a:t>
            </a:r>
          </a:p>
          <a:p>
            <a:endParaRPr lang="da-DK" sz="600" dirty="0">
              <a:solidFill>
                <a:srgbClr val="FFFFFF"/>
              </a:solidFill>
            </a:endParaRPr>
          </a:p>
        </p:txBody>
      </p:sp>
      <p:sp>
        <p:nvSpPr>
          <p:cNvPr id="13" name="Graphic 13">
            <a:extLst>
              <a:ext uri="{FF2B5EF4-FFF2-40B4-BE49-F238E27FC236}">
                <a16:creationId xmlns:a16="http://schemas.microsoft.com/office/drawing/2014/main" id="{C5CB530E-515E-412C-9DF1-5F8FFBD6F3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74359" y="583345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rgbClr val="FFFFFF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sp>
        <p:nvSpPr>
          <p:cNvPr id="15" name="Graphic 12">
            <a:extLst>
              <a:ext uri="{FF2B5EF4-FFF2-40B4-BE49-F238E27FC236}">
                <a16:creationId xmlns:a16="http://schemas.microsoft.com/office/drawing/2014/main" id="{712D4376-A578-4FF1-94FC-245E7A6A48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33139" y="812640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rgbClr val="FFFFFF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sp>
        <p:nvSpPr>
          <p:cNvPr id="17" name="Graphic 15">
            <a:extLst>
              <a:ext uri="{FF2B5EF4-FFF2-40B4-BE49-F238E27FC236}">
                <a16:creationId xmlns:a16="http://schemas.microsoft.com/office/drawing/2014/main" id="{AEA7509D-F04F-40CB-A0B3-EEF16499CC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58819" y="1037066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rgbClr val="FFFFFF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56114" y="3503032"/>
            <a:ext cx="0" cy="334609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Graphic 22">
            <a:extLst>
              <a:ext uri="{FF2B5EF4-FFF2-40B4-BE49-F238E27FC236}">
                <a16:creationId xmlns:a16="http://schemas.microsoft.com/office/drawing/2014/main" id="{508BEF50-7B1E-49A4-BC19-5F4F1D755E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36425" y="5636680"/>
            <a:ext cx="151536" cy="151536"/>
          </a:xfrm>
          <a:custGeom>
            <a:avLst/>
            <a:gdLst>
              <a:gd name="connsiteX0" fmla="*/ 141251 w 151536"/>
              <a:gd name="connsiteY0" fmla="*/ 65483 h 151536"/>
              <a:gd name="connsiteX1" fmla="*/ 86053 w 151536"/>
              <a:gd name="connsiteY1" fmla="*/ 65483 h 151536"/>
              <a:gd name="connsiteX2" fmla="*/ 86053 w 151536"/>
              <a:gd name="connsiteY2" fmla="*/ 10285 h 151536"/>
              <a:gd name="connsiteX3" fmla="*/ 75768 w 151536"/>
              <a:gd name="connsiteY3" fmla="*/ 0 h 151536"/>
              <a:gd name="connsiteX4" fmla="*/ 65483 w 151536"/>
              <a:gd name="connsiteY4" fmla="*/ 10285 h 151536"/>
              <a:gd name="connsiteX5" fmla="*/ 65483 w 151536"/>
              <a:gd name="connsiteY5" fmla="*/ 65483 h 151536"/>
              <a:gd name="connsiteX6" fmla="*/ 10285 w 151536"/>
              <a:gd name="connsiteY6" fmla="*/ 65483 h 151536"/>
              <a:gd name="connsiteX7" fmla="*/ 0 w 151536"/>
              <a:gd name="connsiteY7" fmla="*/ 75768 h 151536"/>
              <a:gd name="connsiteX8" fmla="*/ 10285 w 151536"/>
              <a:gd name="connsiteY8" fmla="*/ 86053 h 151536"/>
              <a:gd name="connsiteX9" fmla="*/ 65483 w 151536"/>
              <a:gd name="connsiteY9" fmla="*/ 86053 h 151536"/>
              <a:gd name="connsiteX10" fmla="*/ 65483 w 151536"/>
              <a:gd name="connsiteY10" fmla="*/ 141251 h 151536"/>
              <a:gd name="connsiteX11" fmla="*/ 75768 w 151536"/>
              <a:gd name="connsiteY11" fmla="*/ 151536 h 151536"/>
              <a:gd name="connsiteX12" fmla="*/ 86053 w 151536"/>
              <a:gd name="connsiteY12" fmla="*/ 141251 h 151536"/>
              <a:gd name="connsiteX13" fmla="*/ 86053 w 151536"/>
              <a:gd name="connsiteY13" fmla="*/ 86053 h 151536"/>
              <a:gd name="connsiteX14" fmla="*/ 141251 w 151536"/>
              <a:gd name="connsiteY14" fmla="*/ 86053 h 151536"/>
              <a:gd name="connsiteX15" fmla="*/ 151536 w 151536"/>
              <a:gd name="connsiteY15" fmla="*/ 75768 h 151536"/>
              <a:gd name="connsiteX16" fmla="*/ 141251 w 151536"/>
              <a:gd name="connsiteY16" fmla="*/ 65483 h 151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1536" h="151536">
                <a:moveTo>
                  <a:pt x="141251" y="65483"/>
                </a:moveTo>
                <a:lnTo>
                  <a:pt x="86053" y="65483"/>
                </a:lnTo>
                <a:lnTo>
                  <a:pt x="86053" y="10285"/>
                </a:lnTo>
                <a:cubicBezTo>
                  <a:pt x="86053" y="4605"/>
                  <a:pt x="81448" y="0"/>
                  <a:pt x="75768" y="0"/>
                </a:cubicBezTo>
                <a:cubicBezTo>
                  <a:pt x="70088" y="0"/>
                  <a:pt x="65483" y="4605"/>
                  <a:pt x="65483" y="10285"/>
                </a:cubicBezTo>
                <a:lnTo>
                  <a:pt x="65483" y="65483"/>
                </a:lnTo>
                <a:lnTo>
                  <a:pt x="10285" y="65483"/>
                </a:lnTo>
                <a:cubicBezTo>
                  <a:pt x="4605" y="65483"/>
                  <a:pt x="0" y="70088"/>
                  <a:pt x="0" y="75768"/>
                </a:cubicBezTo>
                <a:cubicBezTo>
                  <a:pt x="0" y="81448"/>
                  <a:pt x="4605" y="86053"/>
                  <a:pt x="10285" y="86053"/>
                </a:cubicBezTo>
                <a:lnTo>
                  <a:pt x="65483" y="86053"/>
                </a:lnTo>
                <a:lnTo>
                  <a:pt x="65483" y="141251"/>
                </a:lnTo>
                <a:cubicBezTo>
                  <a:pt x="65483" y="146931"/>
                  <a:pt x="70088" y="151536"/>
                  <a:pt x="75768" y="151536"/>
                </a:cubicBezTo>
                <a:cubicBezTo>
                  <a:pt x="81448" y="151536"/>
                  <a:pt x="86053" y="146931"/>
                  <a:pt x="86053" y="141251"/>
                </a:cubicBezTo>
                <a:lnTo>
                  <a:pt x="86053" y="86053"/>
                </a:lnTo>
                <a:lnTo>
                  <a:pt x="141251" y="86053"/>
                </a:lnTo>
                <a:cubicBezTo>
                  <a:pt x="146931" y="86053"/>
                  <a:pt x="151536" y="81448"/>
                  <a:pt x="151536" y="75768"/>
                </a:cubicBezTo>
                <a:cubicBezTo>
                  <a:pt x="151536" y="70088"/>
                  <a:pt x="146931" y="65483"/>
                  <a:pt x="141251" y="65483"/>
                </a:cubicBezTo>
                <a:close/>
              </a:path>
            </a:pathLst>
          </a:custGeom>
          <a:solidFill>
            <a:srgbClr val="FFFFFF"/>
          </a:solidFill>
          <a:ln w="64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sp>
        <p:nvSpPr>
          <p:cNvPr id="23" name="Graphic 23">
            <a:extLst>
              <a:ext uri="{FF2B5EF4-FFF2-40B4-BE49-F238E27FC236}">
                <a16:creationId xmlns:a16="http://schemas.microsoft.com/office/drawing/2014/main" id="{3FBAD350-5664-4811-A208-657FB882D3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45175" y="6096759"/>
            <a:ext cx="108625" cy="108625"/>
          </a:xfrm>
          <a:custGeom>
            <a:avLst/>
            <a:gdLst>
              <a:gd name="connsiteX0" fmla="*/ 54313 w 108625"/>
              <a:gd name="connsiteY0" fmla="*/ 16053 h 108625"/>
              <a:gd name="connsiteX1" fmla="*/ 92572 w 108625"/>
              <a:gd name="connsiteY1" fmla="*/ 54313 h 108625"/>
              <a:gd name="connsiteX2" fmla="*/ 54313 w 108625"/>
              <a:gd name="connsiteY2" fmla="*/ 92572 h 108625"/>
              <a:gd name="connsiteX3" fmla="*/ 16053 w 108625"/>
              <a:gd name="connsiteY3" fmla="*/ 54313 h 108625"/>
              <a:gd name="connsiteX4" fmla="*/ 54313 w 108625"/>
              <a:gd name="connsiteY4" fmla="*/ 16053 h 108625"/>
              <a:gd name="connsiteX5" fmla="*/ 54313 w 108625"/>
              <a:gd name="connsiteY5" fmla="*/ 0 h 108625"/>
              <a:gd name="connsiteX6" fmla="*/ 0 w 108625"/>
              <a:gd name="connsiteY6" fmla="*/ 54313 h 108625"/>
              <a:gd name="connsiteX7" fmla="*/ 54313 w 108625"/>
              <a:gd name="connsiteY7" fmla="*/ 108625 h 108625"/>
              <a:gd name="connsiteX8" fmla="*/ 108625 w 108625"/>
              <a:gd name="connsiteY8" fmla="*/ 54313 h 108625"/>
              <a:gd name="connsiteX9" fmla="*/ 54313 w 108625"/>
              <a:gd name="connsiteY9" fmla="*/ 0 h 10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8625" h="108625">
                <a:moveTo>
                  <a:pt x="54313" y="16053"/>
                </a:moveTo>
                <a:cubicBezTo>
                  <a:pt x="75442" y="16053"/>
                  <a:pt x="92572" y="33182"/>
                  <a:pt x="92572" y="54313"/>
                </a:cubicBezTo>
                <a:cubicBezTo>
                  <a:pt x="92572" y="75442"/>
                  <a:pt x="75442" y="92572"/>
                  <a:pt x="54313" y="92572"/>
                </a:cubicBezTo>
                <a:cubicBezTo>
                  <a:pt x="33182" y="92572"/>
                  <a:pt x="16053" y="75442"/>
                  <a:pt x="16053" y="54313"/>
                </a:cubicBezTo>
                <a:cubicBezTo>
                  <a:pt x="16074" y="33191"/>
                  <a:pt x="33191" y="16074"/>
                  <a:pt x="54313" y="16053"/>
                </a:cubicBezTo>
                <a:moveTo>
                  <a:pt x="54313" y="0"/>
                </a:moveTo>
                <a:cubicBezTo>
                  <a:pt x="24317" y="0"/>
                  <a:pt x="0" y="24317"/>
                  <a:pt x="0" y="54313"/>
                </a:cubicBezTo>
                <a:cubicBezTo>
                  <a:pt x="0" y="84309"/>
                  <a:pt x="24317" y="108625"/>
                  <a:pt x="54313" y="108625"/>
                </a:cubicBezTo>
                <a:cubicBezTo>
                  <a:pt x="84309" y="108625"/>
                  <a:pt x="108625" y="84309"/>
                  <a:pt x="108625" y="54313"/>
                </a:cubicBezTo>
                <a:cubicBezTo>
                  <a:pt x="108625" y="24317"/>
                  <a:pt x="84309" y="0"/>
                  <a:pt x="54313" y="0"/>
                </a:cubicBezTo>
                <a:close/>
              </a:path>
            </a:pathLst>
          </a:custGeom>
          <a:solidFill>
            <a:srgbClr val="FFFFFF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sp>
        <p:nvSpPr>
          <p:cNvPr id="25" name="Graphic 21">
            <a:extLst>
              <a:ext uri="{FF2B5EF4-FFF2-40B4-BE49-F238E27FC236}">
                <a16:creationId xmlns:a16="http://schemas.microsoft.com/office/drawing/2014/main" id="{C39ADB8F-D187-49D7-BDCF-C1B6DC7270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54288" y="6238029"/>
            <a:ext cx="95759" cy="95759"/>
          </a:xfrm>
          <a:custGeom>
            <a:avLst/>
            <a:gdLst>
              <a:gd name="connsiteX0" fmla="*/ 95759 w 95759"/>
              <a:gd name="connsiteY0" fmla="*/ 47880 h 95759"/>
              <a:gd name="connsiteX1" fmla="*/ 47880 w 95759"/>
              <a:gd name="connsiteY1" fmla="*/ 95759 h 95759"/>
              <a:gd name="connsiteX2" fmla="*/ 0 w 95759"/>
              <a:gd name="connsiteY2" fmla="*/ 47880 h 95759"/>
              <a:gd name="connsiteX3" fmla="*/ 47880 w 95759"/>
              <a:gd name="connsiteY3" fmla="*/ 0 h 95759"/>
              <a:gd name="connsiteX4" fmla="*/ 95759 w 95759"/>
              <a:gd name="connsiteY4" fmla="*/ 47880 h 95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759" h="95759">
                <a:moveTo>
                  <a:pt x="95759" y="47880"/>
                </a:moveTo>
                <a:cubicBezTo>
                  <a:pt x="95759" y="74323"/>
                  <a:pt x="74323" y="95759"/>
                  <a:pt x="47880" y="95759"/>
                </a:cubicBezTo>
                <a:cubicBezTo>
                  <a:pt x="21436" y="95759"/>
                  <a:pt x="0" y="74323"/>
                  <a:pt x="0" y="47880"/>
                </a:cubicBezTo>
                <a:cubicBezTo>
                  <a:pt x="0" y="21436"/>
                  <a:pt x="21436" y="0"/>
                  <a:pt x="47880" y="0"/>
                </a:cubicBezTo>
                <a:cubicBezTo>
                  <a:pt x="74323" y="0"/>
                  <a:pt x="95759" y="21436"/>
                  <a:pt x="95759" y="47880"/>
                </a:cubicBezTo>
                <a:close/>
              </a:path>
            </a:pathLst>
          </a:custGeom>
          <a:solidFill>
            <a:srgbClr val="FFFFFF"/>
          </a:solidFill>
          <a:ln w="469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0453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A3C89F8-0D2F-47FF-B903-151248265F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39B03E2-9EF5-8358-FF41-144D464D20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80430" y="583345"/>
            <a:ext cx="7160357" cy="4164820"/>
          </a:xfrm>
        </p:spPr>
        <p:txBody>
          <a:bodyPr anchor="t">
            <a:normAutofit/>
          </a:bodyPr>
          <a:lstStyle/>
          <a:p>
            <a:pPr algn="r"/>
            <a:r>
              <a:rPr lang="da-DK" sz="6100">
                <a:solidFill>
                  <a:schemeClr val="bg1"/>
                </a:solidFill>
              </a:rPr>
              <a:t>Grænser gennemhulles – og mister betydning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A23D5A10-2AD1-6514-6C35-1FA718DC04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08228" y="3902150"/>
            <a:ext cx="8578699" cy="2574850"/>
          </a:xfrm>
        </p:spPr>
        <p:txBody>
          <a:bodyPr>
            <a:normAutofit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dirty="0">
                <a:solidFill>
                  <a:schemeClr val="bg1"/>
                </a:solidFill>
              </a:rPr>
              <a:t>Forbindelser mellem lande på samfundsniveau overhaler de officielle statsforbindelser (se figur 1.3)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dirty="0">
                <a:solidFill>
                  <a:schemeClr val="bg1"/>
                </a:solidFill>
              </a:rPr>
              <a:t>Skyldes bl.a. globalisering og teknologiudvikling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dirty="0">
                <a:solidFill>
                  <a:schemeClr val="bg1"/>
                </a:solidFill>
              </a:rPr>
              <a:t>Samtidig mister grænserne betydning i internationale samarbejder som fx EU, Norden.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dirty="0">
                <a:solidFill>
                  <a:schemeClr val="bg1"/>
                </a:solidFill>
              </a:rPr>
              <a:t>Nye trusler er grænseoverskridende: terrorisme, flygtningekrisen, </a:t>
            </a:r>
            <a:r>
              <a:rPr lang="da-DK" dirty="0" err="1">
                <a:solidFill>
                  <a:schemeClr val="bg1"/>
                </a:solidFill>
              </a:rPr>
              <a:t>cybertrusler</a:t>
            </a:r>
            <a:r>
              <a:rPr lang="da-DK" dirty="0">
                <a:solidFill>
                  <a:schemeClr val="bg1"/>
                </a:solidFill>
              </a:rPr>
              <a:t>, klimakrisen</a:t>
            </a:r>
          </a:p>
          <a:p>
            <a:endParaRPr lang="da-DK" sz="500" dirty="0">
              <a:solidFill>
                <a:schemeClr val="bg1"/>
              </a:solidFill>
            </a:endParaRPr>
          </a:p>
        </p:txBody>
      </p:sp>
      <p:sp>
        <p:nvSpPr>
          <p:cNvPr id="10" name="Graphic 13">
            <a:extLst>
              <a:ext uri="{FF2B5EF4-FFF2-40B4-BE49-F238E27FC236}">
                <a16:creationId xmlns:a16="http://schemas.microsoft.com/office/drawing/2014/main" id="{C5CB530E-515E-412C-9DF1-5F8FFBD6F3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74359" y="583345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bg1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Graphic 12">
            <a:extLst>
              <a:ext uri="{FF2B5EF4-FFF2-40B4-BE49-F238E27FC236}">
                <a16:creationId xmlns:a16="http://schemas.microsoft.com/office/drawing/2014/main" id="{712D4376-A578-4FF1-94FC-245E7A6A48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33139" y="812640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bg1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" name="Graphic 15">
            <a:extLst>
              <a:ext uri="{FF2B5EF4-FFF2-40B4-BE49-F238E27FC236}">
                <a16:creationId xmlns:a16="http://schemas.microsoft.com/office/drawing/2014/main" id="{AEA7509D-F04F-40CB-A0B3-EEF16499CC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58819" y="1037066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bg1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56114" y="3503032"/>
            <a:ext cx="0" cy="334609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Graphic 22">
            <a:extLst>
              <a:ext uri="{FF2B5EF4-FFF2-40B4-BE49-F238E27FC236}">
                <a16:creationId xmlns:a16="http://schemas.microsoft.com/office/drawing/2014/main" id="{508BEF50-7B1E-49A4-BC19-5F4F1D755E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36425" y="5636680"/>
            <a:ext cx="151536" cy="151536"/>
          </a:xfrm>
          <a:custGeom>
            <a:avLst/>
            <a:gdLst>
              <a:gd name="connsiteX0" fmla="*/ 141251 w 151536"/>
              <a:gd name="connsiteY0" fmla="*/ 65483 h 151536"/>
              <a:gd name="connsiteX1" fmla="*/ 86053 w 151536"/>
              <a:gd name="connsiteY1" fmla="*/ 65483 h 151536"/>
              <a:gd name="connsiteX2" fmla="*/ 86053 w 151536"/>
              <a:gd name="connsiteY2" fmla="*/ 10285 h 151536"/>
              <a:gd name="connsiteX3" fmla="*/ 75768 w 151536"/>
              <a:gd name="connsiteY3" fmla="*/ 0 h 151536"/>
              <a:gd name="connsiteX4" fmla="*/ 65483 w 151536"/>
              <a:gd name="connsiteY4" fmla="*/ 10285 h 151536"/>
              <a:gd name="connsiteX5" fmla="*/ 65483 w 151536"/>
              <a:gd name="connsiteY5" fmla="*/ 65483 h 151536"/>
              <a:gd name="connsiteX6" fmla="*/ 10285 w 151536"/>
              <a:gd name="connsiteY6" fmla="*/ 65483 h 151536"/>
              <a:gd name="connsiteX7" fmla="*/ 0 w 151536"/>
              <a:gd name="connsiteY7" fmla="*/ 75768 h 151536"/>
              <a:gd name="connsiteX8" fmla="*/ 10285 w 151536"/>
              <a:gd name="connsiteY8" fmla="*/ 86053 h 151536"/>
              <a:gd name="connsiteX9" fmla="*/ 65483 w 151536"/>
              <a:gd name="connsiteY9" fmla="*/ 86053 h 151536"/>
              <a:gd name="connsiteX10" fmla="*/ 65483 w 151536"/>
              <a:gd name="connsiteY10" fmla="*/ 141251 h 151536"/>
              <a:gd name="connsiteX11" fmla="*/ 75768 w 151536"/>
              <a:gd name="connsiteY11" fmla="*/ 151536 h 151536"/>
              <a:gd name="connsiteX12" fmla="*/ 86053 w 151536"/>
              <a:gd name="connsiteY12" fmla="*/ 141251 h 151536"/>
              <a:gd name="connsiteX13" fmla="*/ 86053 w 151536"/>
              <a:gd name="connsiteY13" fmla="*/ 86053 h 151536"/>
              <a:gd name="connsiteX14" fmla="*/ 141251 w 151536"/>
              <a:gd name="connsiteY14" fmla="*/ 86053 h 151536"/>
              <a:gd name="connsiteX15" fmla="*/ 151536 w 151536"/>
              <a:gd name="connsiteY15" fmla="*/ 75768 h 151536"/>
              <a:gd name="connsiteX16" fmla="*/ 141251 w 151536"/>
              <a:gd name="connsiteY16" fmla="*/ 65483 h 151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1536" h="151536">
                <a:moveTo>
                  <a:pt x="141251" y="65483"/>
                </a:moveTo>
                <a:lnTo>
                  <a:pt x="86053" y="65483"/>
                </a:lnTo>
                <a:lnTo>
                  <a:pt x="86053" y="10285"/>
                </a:lnTo>
                <a:cubicBezTo>
                  <a:pt x="86053" y="4605"/>
                  <a:pt x="81448" y="0"/>
                  <a:pt x="75768" y="0"/>
                </a:cubicBezTo>
                <a:cubicBezTo>
                  <a:pt x="70088" y="0"/>
                  <a:pt x="65483" y="4605"/>
                  <a:pt x="65483" y="10285"/>
                </a:cubicBezTo>
                <a:lnTo>
                  <a:pt x="65483" y="65483"/>
                </a:lnTo>
                <a:lnTo>
                  <a:pt x="10285" y="65483"/>
                </a:lnTo>
                <a:cubicBezTo>
                  <a:pt x="4605" y="65483"/>
                  <a:pt x="0" y="70088"/>
                  <a:pt x="0" y="75768"/>
                </a:cubicBezTo>
                <a:cubicBezTo>
                  <a:pt x="0" y="81448"/>
                  <a:pt x="4605" y="86053"/>
                  <a:pt x="10285" y="86053"/>
                </a:cubicBezTo>
                <a:lnTo>
                  <a:pt x="65483" y="86053"/>
                </a:lnTo>
                <a:lnTo>
                  <a:pt x="65483" y="141251"/>
                </a:lnTo>
                <a:cubicBezTo>
                  <a:pt x="65483" y="146931"/>
                  <a:pt x="70088" y="151536"/>
                  <a:pt x="75768" y="151536"/>
                </a:cubicBezTo>
                <a:cubicBezTo>
                  <a:pt x="81448" y="151536"/>
                  <a:pt x="86053" y="146931"/>
                  <a:pt x="86053" y="141251"/>
                </a:cubicBezTo>
                <a:lnTo>
                  <a:pt x="86053" y="86053"/>
                </a:lnTo>
                <a:lnTo>
                  <a:pt x="141251" y="86053"/>
                </a:lnTo>
                <a:cubicBezTo>
                  <a:pt x="146931" y="86053"/>
                  <a:pt x="151536" y="81448"/>
                  <a:pt x="151536" y="75768"/>
                </a:cubicBezTo>
                <a:cubicBezTo>
                  <a:pt x="151536" y="70088"/>
                  <a:pt x="146931" y="65483"/>
                  <a:pt x="141251" y="65483"/>
                </a:cubicBezTo>
                <a:close/>
              </a:path>
            </a:pathLst>
          </a:custGeom>
          <a:solidFill>
            <a:schemeClr val="bg1"/>
          </a:solidFill>
          <a:ln w="64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" name="Graphic 23">
            <a:extLst>
              <a:ext uri="{FF2B5EF4-FFF2-40B4-BE49-F238E27FC236}">
                <a16:creationId xmlns:a16="http://schemas.microsoft.com/office/drawing/2014/main" id="{3FBAD350-5664-4811-A208-657FB882D3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45175" y="6096759"/>
            <a:ext cx="108625" cy="108625"/>
          </a:xfrm>
          <a:custGeom>
            <a:avLst/>
            <a:gdLst>
              <a:gd name="connsiteX0" fmla="*/ 54313 w 108625"/>
              <a:gd name="connsiteY0" fmla="*/ 16053 h 108625"/>
              <a:gd name="connsiteX1" fmla="*/ 92572 w 108625"/>
              <a:gd name="connsiteY1" fmla="*/ 54313 h 108625"/>
              <a:gd name="connsiteX2" fmla="*/ 54313 w 108625"/>
              <a:gd name="connsiteY2" fmla="*/ 92572 h 108625"/>
              <a:gd name="connsiteX3" fmla="*/ 16053 w 108625"/>
              <a:gd name="connsiteY3" fmla="*/ 54313 h 108625"/>
              <a:gd name="connsiteX4" fmla="*/ 54313 w 108625"/>
              <a:gd name="connsiteY4" fmla="*/ 16053 h 108625"/>
              <a:gd name="connsiteX5" fmla="*/ 54313 w 108625"/>
              <a:gd name="connsiteY5" fmla="*/ 0 h 108625"/>
              <a:gd name="connsiteX6" fmla="*/ 0 w 108625"/>
              <a:gd name="connsiteY6" fmla="*/ 54313 h 108625"/>
              <a:gd name="connsiteX7" fmla="*/ 54313 w 108625"/>
              <a:gd name="connsiteY7" fmla="*/ 108625 h 108625"/>
              <a:gd name="connsiteX8" fmla="*/ 108625 w 108625"/>
              <a:gd name="connsiteY8" fmla="*/ 54313 h 108625"/>
              <a:gd name="connsiteX9" fmla="*/ 54313 w 108625"/>
              <a:gd name="connsiteY9" fmla="*/ 0 h 10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8625" h="108625">
                <a:moveTo>
                  <a:pt x="54313" y="16053"/>
                </a:moveTo>
                <a:cubicBezTo>
                  <a:pt x="75442" y="16053"/>
                  <a:pt x="92572" y="33182"/>
                  <a:pt x="92572" y="54313"/>
                </a:cubicBezTo>
                <a:cubicBezTo>
                  <a:pt x="92572" y="75442"/>
                  <a:pt x="75442" y="92572"/>
                  <a:pt x="54313" y="92572"/>
                </a:cubicBezTo>
                <a:cubicBezTo>
                  <a:pt x="33182" y="92572"/>
                  <a:pt x="16053" y="75442"/>
                  <a:pt x="16053" y="54313"/>
                </a:cubicBezTo>
                <a:cubicBezTo>
                  <a:pt x="16074" y="33191"/>
                  <a:pt x="33191" y="16074"/>
                  <a:pt x="54313" y="16053"/>
                </a:cubicBezTo>
                <a:moveTo>
                  <a:pt x="54313" y="0"/>
                </a:moveTo>
                <a:cubicBezTo>
                  <a:pt x="24317" y="0"/>
                  <a:pt x="0" y="24317"/>
                  <a:pt x="0" y="54313"/>
                </a:cubicBezTo>
                <a:cubicBezTo>
                  <a:pt x="0" y="84309"/>
                  <a:pt x="24317" y="108625"/>
                  <a:pt x="54313" y="108625"/>
                </a:cubicBezTo>
                <a:cubicBezTo>
                  <a:pt x="84309" y="108625"/>
                  <a:pt x="108625" y="84309"/>
                  <a:pt x="108625" y="54313"/>
                </a:cubicBezTo>
                <a:cubicBezTo>
                  <a:pt x="108625" y="24317"/>
                  <a:pt x="84309" y="0"/>
                  <a:pt x="54313" y="0"/>
                </a:cubicBezTo>
                <a:close/>
              </a:path>
            </a:pathLst>
          </a:custGeom>
          <a:solidFill>
            <a:schemeClr val="bg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Graphic 21">
            <a:extLst>
              <a:ext uri="{FF2B5EF4-FFF2-40B4-BE49-F238E27FC236}">
                <a16:creationId xmlns:a16="http://schemas.microsoft.com/office/drawing/2014/main" id="{C39ADB8F-D187-49D7-BDCF-C1B6DC7270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54288" y="6238029"/>
            <a:ext cx="95759" cy="95759"/>
          </a:xfrm>
          <a:custGeom>
            <a:avLst/>
            <a:gdLst>
              <a:gd name="connsiteX0" fmla="*/ 95759 w 95759"/>
              <a:gd name="connsiteY0" fmla="*/ 47880 h 95759"/>
              <a:gd name="connsiteX1" fmla="*/ 47880 w 95759"/>
              <a:gd name="connsiteY1" fmla="*/ 95759 h 95759"/>
              <a:gd name="connsiteX2" fmla="*/ 0 w 95759"/>
              <a:gd name="connsiteY2" fmla="*/ 47880 h 95759"/>
              <a:gd name="connsiteX3" fmla="*/ 47880 w 95759"/>
              <a:gd name="connsiteY3" fmla="*/ 0 h 95759"/>
              <a:gd name="connsiteX4" fmla="*/ 95759 w 95759"/>
              <a:gd name="connsiteY4" fmla="*/ 47880 h 95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759" h="95759">
                <a:moveTo>
                  <a:pt x="95759" y="47880"/>
                </a:moveTo>
                <a:cubicBezTo>
                  <a:pt x="95759" y="74323"/>
                  <a:pt x="74323" y="95759"/>
                  <a:pt x="47880" y="95759"/>
                </a:cubicBezTo>
                <a:cubicBezTo>
                  <a:pt x="21436" y="95759"/>
                  <a:pt x="0" y="74323"/>
                  <a:pt x="0" y="47880"/>
                </a:cubicBezTo>
                <a:cubicBezTo>
                  <a:pt x="0" y="21436"/>
                  <a:pt x="21436" y="0"/>
                  <a:pt x="47880" y="0"/>
                </a:cubicBezTo>
                <a:cubicBezTo>
                  <a:pt x="74323" y="0"/>
                  <a:pt x="95759" y="21436"/>
                  <a:pt x="95759" y="47880"/>
                </a:cubicBezTo>
                <a:close/>
              </a:path>
            </a:pathLst>
          </a:custGeom>
          <a:solidFill>
            <a:schemeClr val="bg1"/>
          </a:solidFill>
          <a:ln w="46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39708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4680660-7E23-4F0F-A679-BF913E945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!!Rectangle">
            <a:extLst>
              <a:ext uri="{FF2B5EF4-FFF2-40B4-BE49-F238E27FC236}">
                <a16:creationId xmlns:a16="http://schemas.microsoft.com/office/drawing/2014/main" id="{1A3C89F8-0D2F-47FF-B903-151248265F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727057B6-5E1F-BA68-9B42-BAB188DDF8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25"/>
          <a:stretch/>
        </p:blipFill>
        <p:spPr bwMode="auto">
          <a:xfrm>
            <a:off x="20" y="-8877"/>
            <a:ext cx="1219198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9FC61754-857B-1A4F-BF80-0E845F34F8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80430" y="583345"/>
            <a:ext cx="7160357" cy="4164820"/>
          </a:xfrm>
        </p:spPr>
        <p:txBody>
          <a:bodyPr anchor="t">
            <a:normAutofit/>
          </a:bodyPr>
          <a:lstStyle/>
          <a:p>
            <a:pPr algn="r"/>
            <a:endParaRPr lang="da-DK" sz="7200" dirty="0">
              <a:solidFill>
                <a:srgbClr val="FFFFFF"/>
              </a:solidFill>
            </a:endParaRP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88855008-3DFF-2ECB-0166-ECB477FCA5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08228" y="5972174"/>
            <a:ext cx="8578699" cy="504825"/>
          </a:xfrm>
        </p:spPr>
        <p:txBody>
          <a:bodyPr>
            <a:normAutofit/>
          </a:bodyPr>
          <a:lstStyle/>
          <a:p>
            <a:endParaRPr lang="da-DK" dirty="0">
              <a:solidFill>
                <a:srgbClr val="FFFFFF"/>
              </a:solidFill>
            </a:endParaRPr>
          </a:p>
        </p:txBody>
      </p:sp>
      <p:sp>
        <p:nvSpPr>
          <p:cNvPr id="13" name="Graphic 13">
            <a:extLst>
              <a:ext uri="{FF2B5EF4-FFF2-40B4-BE49-F238E27FC236}">
                <a16:creationId xmlns:a16="http://schemas.microsoft.com/office/drawing/2014/main" id="{C5CB530E-515E-412C-9DF1-5F8FFBD6F3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74359" y="583345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rgbClr val="FFFFFF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sp>
        <p:nvSpPr>
          <p:cNvPr id="15" name="Graphic 12">
            <a:extLst>
              <a:ext uri="{FF2B5EF4-FFF2-40B4-BE49-F238E27FC236}">
                <a16:creationId xmlns:a16="http://schemas.microsoft.com/office/drawing/2014/main" id="{712D4376-A578-4FF1-94FC-245E7A6A48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33139" y="812640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rgbClr val="FFFFFF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sp>
        <p:nvSpPr>
          <p:cNvPr id="17" name="Graphic 15">
            <a:extLst>
              <a:ext uri="{FF2B5EF4-FFF2-40B4-BE49-F238E27FC236}">
                <a16:creationId xmlns:a16="http://schemas.microsoft.com/office/drawing/2014/main" id="{AEA7509D-F04F-40CB-A0B3-EEF16499CC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58819" y="1037066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rgbClr val="FFFFFF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56114" y="3503032"/>
            <a:ext cx="0" cy="334609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Graphic 22">
            <a:extLst>
              <a:ext uri="{FF2B5EF4-FFF2-40B4-BE49-F238E27FC236}">
                <a16:creationId xmlns:a16="http://schemas.microsoft.com/office/drawing/2014/main" id="{508BEF50-7B1E-49A4-BC19-5F4F1D755E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36425" y="5636680"/>
            <a:ext cx="151536" cy="151536"/>
          </a:xfrm>
          <a:custGeom>
            <a:avLst/>
            <a:gdLst>
              <a:gd name="connsiteX0" fmla="*/ 141251 w 151536"/>
              <a:gd name="connsiteY0" fmla="*/ 65483 h 151536"/>
              <a:gd name="connsiteX1" fmla="*/ 86053 w 151536"/>
              <a:gd name="connsiteY1" fmla="*/ 65483 h 151536"/>
              <a:gd name="connsiteX2" fmla="*/ 86053 w 151536"/>
              <a:gd name="connsiteY2" fmla="*/ 10285 h 151536"/>
              <a:gd name="connsiteX3" fmla="*/ 75768 w 151536"/>
              <a:gd name="connsiteY3" fmla="*/ 0 h 151536"/>
              <a:gd name="connsiteX4" fmla="*/ 65483 w 151536"/>
              <a:gd name="connsiteY4" fmla="*/ 10285 h 151536"/>
              <a:gd name="connsiteX5" fmla="*/ 65483 w 151536"/>
              <a:gd name="connsiteY5" fmla="*/ 65483 h 151536"/>
              <a:gd name="connsiteX6" fmla="*/ 10285 w 151536"/>
              <a:gd name="connsiteY6" fmla="*/ 65483 h 151536"/>
              <a:gd name="connsiteX7" fmla="*/ 0 w 151536"/>
              <a:gd name="connsiteY7" fmla="*/ 75768 h 151536"/>
              <a:gd name="connsiteX8" fmla="*/ 10285 w 151536"/>
              <a:gd name="connsiteY8" fmla="*/ 86053 h 151536"/>
              <a:gd name="connsiteX9" fmla="*/ 65483 w 151536"/>
              <a:gd name="connsiteY9" fmla="*/ 86053 h 151536"/>
              <a:gd name="connsiteX10" fmla="*/ 65483 w 151536"/>
              <a:gd name="connsiteY10" fmla="*/ 141251 h 151536"/>
              <a:gd name="connsiteX11" fmla="*/ 75768 w 151536"/>
              <a:gd name="connsiteY11" fmla="*/ 151536 h 151536"/>
              <a:gd name="connsiteX12" fmla="*/ 86053 w 151536"/>
              <a:gd name="connsiteY12" fmla="*/ 141251 h 151536"/>
              <a:gd name="connsiteX13" fmla="*/ 86053 w 151536"/>
              <a:gd name="connsiteY13" fmla="*/ 86053 h 151536"/>
              <a:gd name="connsiteX14" fmla="*/ 141251 w 151536"/>
              <a:gd name="connsiteY14" fmla="*/ 86053 h 151536"/>
              <a:gd name="connsiteX15" fmla="*/ 151536 w 151536"/>
              <a:gd name="connsiteY15" fmla="*/ 75768 h 151536"/>
              <a:gd name="connsiteX16" fmla="*/ 141251 w 151536"/>
              <a:gd name="connsiteY16" fmla="*/ 65483 h 151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1536" h="151536">
                <a:moveTo>
                  <a:pt x="141251" y="65483"/>
                </a:moveTo>
                <a:lnTo>
                  <a:pt x="86053" y="65483"/>
                </a:lnTo>
                <a:lnTo>
                  <a:pt x="86053" y="10285"/>
                </a:lnTo>
                <a:cubicBezTo>
                  <a:pt x="86053" y="4605"/>
                  <a:pt x="81448" y="0"/>
                  <a:pt x="75768" y="0"/>
                </a:cubicBezTo>
                <a:cubicBezTo>
                  <a:pt x="70088" y="0"/>
                  <a:pt x="65483" y="4605"/>
                  <a:pt x="65483" y="10285"/>
                </a:cubicBezTo>
                <a:lnTo>
                  <a:pt x="65483" y="65483"/>
                </a:lnTo>
                <a:lnTo>
                  <a:pt x="10285" y="65483"/>
                </a:lnTo>
                <a:cubicBezTo>
                  <a:pt x="4605" y="65483"/>
                  <a:pt x="0" y="70088"/>
                  <a:pt x="0" y="75768"/>
                </a:cubicBezTo>
                <a:cubicBezTo>
                  <a:pt x="0" y="81448"/>
                  <a:pt x="4605" y="86053"/>
                  <a:pt x="10285" y="86053"/>
                </a:cubicBezTo>
                <a:lnTo>
                  <a:pt x="65483" y="86053"/>
                </a:lnTo>
                <a:lnTo>
                  <a:pt x="65483" y="141251"/>
                </a:lnTo>
                <a:cubicBezTo>
                  <a:pt x="65483" y="146931"/>
                  <a:pt x="70088" y="151536"/>
                  <a:pt x="75768" y="151536"/>
                </a:cubicBezTo>
                <a:cubicBezTo>
                  <a:pt x="81448" y="151536"/>
                  <a:pt x="86053" y="146931"/>
                  <a:pt x="86053" y="141251"/>
                </a:cubicBezTo>
                <a:lnTo>
                  <a:pt x="86053" y="86053"/>
                </a:lnTo>
                <a:lnTo>
                  <a:pt x="141251" y="86053"/>
                </a:lnTo>
                <a:cubicBezTo>
                  <a:pt x="146931" y="86053"/>
                  <a:pt x="151536" y="81448"/>
                  <a:pt x="151536" y="75768"/>
                </a:cubicBezTo>
                <a:cubicBezTo>
                  <a:pt x="151536" y="70088"/>
                  <a:pt x="146931" y="65483"/>
                  <a:pt x="141251" y="65483"/>
                </a:cubicBezTo>
                <a:close/>
              </a:path>
            </a:pathLst>
          </a:custGeom>
          <a:solidFill>
            <a:srgbClr val="FFFFFF"/>
          </a:solidFill>
          <a:ln w="64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sp>
        <p:nvSpPr>
          <p:cNvPr id="23" name="Graphic 23">
            <a:extLst>
              <a:ext uri="{FF2B5EF4-FFF2-40B4-BE49-F238E27FC236}">
                <a16:creationId xmlns:a16="http://schemas.microsoft.com/office/drawing/2014/main" id="{3FBAD350-5664-4811-A208-657FB882D3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45175" y="6096759"/>
            <a:ext cx="108625" cy="108625"/>
          </a:xfrm>
          <a:custGeom>
            <a:avLst/>
            <a:gdLst>
              <a:gd name="connsiteX0" fmla="*/ 54313 w 108625"/>
              <a:gd name="connsiteY0" fmla="*/ 16053 h 108625"/>
              <a:gd name="connsiteX1" fmla="*/ 92572 w 108625"/>
              <a:gd name="connsiteY1" fmla="*/ 54313 h 108625"/>
              <a:gd name="connsiteX2" fmla="*/ 54313 w 108625"/>
              <a:gd name="connsiteY2" fmla="*/ 92572 h 108625"/>
              <a:gd name="connsiteX3" fmla="*/ 16053 w 108625"/>
              <a:gd name="connsiteY3" fmla="*/ 54313 h 108625"/>
              <a:gd name="connsiteX4" fmla="*/ 54313 w 108625"/>
              <a:gd name="connsiteY4" fmla="*/ 16053 h 108625"/>
              <a:gd name="connsiteX5" fmla="*/ 54313 w 108625"/>
              <a:gd name="connsiteY5" fmla="*/ 0 h 108625"/>
              <a:gd name="connsiteX6" fmla="*/ 0 w 108625"/>
              <a:gd name="connsiteY6" fmla="*/ 54313 h 108625"/>
              <a:gd name="connsiteX7" fmla="*/ 54313 w 108625"/>
              <a:gd name="connsiteY7" fmla="*/ 108625 h 108625"/>
              <a:gd name="connsiteX8" fmla="*/ 108625 w 108625"/>
              <a:gd name="connsiteY8" fmla="*/ 54313 h 108625"/>
              <a:gd name="connsiteX9" fmla="*/ 54313 w 108625"/>
              <a:gd name="connsiteY9" fmla="*/ 0 h 10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8625" h="108625">
                <a:moveTo>
                  <a:pt x="54313" y="16053"/>
                </a:moveTo>
                <a:cubicBezTo>
                  <a:pt x="75442" y="16053"/>
                  <a:pt x="92572" y="33182"/>
                  <a:pt x="92572" y="54313"/>
                </a:cubicBezTo>
                <a:cubicBezTo>
                  <a:pt x="92572" y="75442"/>
                  <a:pt x="75442" y="92572"/>
                  <a:pt x="54313" y="92572"/>
                </a:cubicBezTo>
                <a:cubicBezTo>
                  <a:pt x="33182" y="92572"/>
                  <a:pt x="16053" y="75442"/>
                  <a:pt x="16053" y="54313"/>
                </a:cubicBezTo>
                <a:cubicBezTo>
                  <a:pt x="16074" y="33191"/>
                  <a:pt x="33191" y="16074"/>
                  <a:pt x="54313" y="16053"/>
                </a:cubicBezTo>
                <a:moveTo>
                  <a:pt x="54313" y="0"/>
                </a:moveTo>
                <a:cubicBezTo>
                  <a:pt x="24317" y="0"/>
                  <a:pt x="0" y="24317"/>
                  <a:pt x="0" y="54313"/>
                </a:cubicBezTo>
                <a:cubicBezTo>
                  <a:pt x="0" y="84309"/>
                  <a:pt x="24317" y="108625"/>
                  <a:pt x="54313" y="108625"/>
                </a:cubicBezTo>
                <a:cubicBezTo>
                  <a:pt x="84309" y="108625"/>
                  <a:pt x="108625" y="84309"/>
                  <a:pt x="108625" y="54313"/>
                </a:cubicBezTo>
                <a:cubicBezTo>
                  <a:pt x="108625" y="24317"/>
                  <a:pt x="84309" y="0"/>
                  <a:pt x="54313" y="0"/>
                </a:cubicBezTo>
                <a:close/>
              </a:path>
            </a:pathLst>
          </a:custGeom>
          <a:solidFill>
            <a:srgbClr val="FFFFFF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sp>
        <p:nvSpPr>
          <p:cNvPr id="25" name="Graphic 21">
            <a:extLst>
              <a:ext uri="{FF2B5EF4-FFF2-40B4-BE49-F238E27FC236}">
                <a16:creationId xmlns:a16="http://schemas.microsoft.com/office/drawing/2014/main" id="{C39ADB8F-D187-49D7-BDCF-C1B6DC7270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54288" y="6238029"/>
            <a:ext cx="95759" cy="95759"/>
          </a:xfrm>
          <a:custGeom>
            <a:avLst/>
            <a:gdLst>
              <a:gd name="connsiteX0" fmla="*/ 95759 w 95759"/>
              <a:gd name="connsiteY0" fmla="*/ 47880 h 95759"/>
              <a:gd name="connsiteX1" fmla="*/ 47880 w 95759"/>
              <a:gd name="connsiteY1" fmla="*/ 95759 h 95759"/>
              <a:gd name="connsiteX2" fmla="*/ 0 w 95759"/>
              <a:gd name="connsiteY2" fmla="*/ 47880 h 95759"/>
              <a:gd name="connsiteX3" fmla="*/ 47880 w 95759"/>
              <a:gd name="connsiteY3" fmla="*/ 0 h 95759"/>
              <a:gd name="connsiteX4" fmla="*/ 95759 w 95759"/>
              <a:gd name="connsiteY4" fmla="*/ 47880 h 95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759" h="95759">
                <a:moveTo>
                  <a:pt x="95759" y="47880"/>
                </a:moveTo>
                <a:cubicBezTo>
                  <a:pt x="95759" y="74323"/>
                  <a:pt x="74323" y="95759"/>
                  <a:pt x="47880" y="95759"/>
                </a:cubicBezTo>
                <a:cubicBezTo>
                  <a:pt x="21436" y="95759"/>
                  <a:pt x="0" y="74323"/>
                  <a:pt x="0" y="47880"/>
                </a:cubicBezTo>
                <a:cubicBezTo>
                  <a:pt x="0" y="21436"/>
                  <a:pt x="21436" y="0"/>
                  <a:pt x="47880" y="0"/>
                </a:cubicBezTo>
                <a:cubicBezTo>
                  <a:pt x="74323" y="0"/>
                  <a:pt x="95759" y="21436"/>
                  <a:pt x="95759" y="47880"/>
                </a:cubicBezTo>
                <a:close/>
              </a:path>
            </a:pathLst>
          </a:custGeom>
          <a:solidFill>
            <a:srgbClr val="FFFFFF"/>
          </a:solidFill>
          <a:ln w="469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05930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A3C89F8-0D2F-47FF-B903-151248265F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296AC82-3058-1DE9-B509-CAEB143EF8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80430" y="583345"/>
            <a:ext cx="7160357" cy="4164820"/>
          </a:xfrm>
        </p:spPr>
        <p:txBody>
          <a:bodyPr anchor="t">
            <a:normAutofit/>
          </a:bodyPr>
          <a:lstStyle/>
          <a:p>
            <a:pPr algn="r"/>
            <a:r>
              <a:rPr lang="da-DK" sz="5600" dirty="0">
                <a:solidFill>
                  <a:schemeClr val="bg1"/>
                </a:solidFill>
              </a:rPr>
              <a:t>Faldende fremskridtstro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1FF2C62E-8201-77AD-B448-5F82AA0E58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08228" y="2312180"/>
            <a:ext cx="8578699" cy="4164820"/>
          </a:xfrm>
        </p:spPr>
        <p:txBody>
          <a:bodyPr>
            <a:normAutofit/>
          </a:bodyPr>
          <a:lstStyle/>
          <a:p>
            <a:r>
              <a:rPr lang="da-DK" sz="2000" dirty="0"/>
              <a:t>Optimisme er afløst af</a:t>
            </a:r>
          </a:p>
          <a:p>
            <a:pPr marL="0" indent="0">
              <a:buNone/>
            </a:pPr>
            <a:r>
              <a:rPr lang="da-DK" sz="2000" dirty="0"/>
              <a:t> pessimisme fordi: </a:t>
            </a:r>
          </a:p>
          <a:p>
            <a:pPr>
              <a:buFontTx/>
              <a:buChar char="-"/>
            </a:pPr>
            <a:r>
              <a:rPr lang="da-DK" sz="2000" dirty="0"/>
              <a:t>Globaliseringen har en skygge-</a:t>
            </a:r>
          </a:p>
          <a:p>
            <a:pPr>
              <a:buFontTx/>
              <a:buChar char="-"/>
            </a:pPr>
            <a:r>
              <a:rPr lang="da-DK" sz="2000" dirty="0"/>
              <a:t>side: </a:t>
            </a:r>
          </a:p>
          <a:p>
            <a:pPr>
              <a:buFontTx/>
              <a:buChar char="-"/>
            </a:pPr>
            <a:r>
              <a:rPr lang="da-DK" sz="2000" dirty="0"/>
              <a:t>ulighed, migrantstrømme, </a:t>
            </a:r>
          </a:p>
          <a:p>
            <a:pPr>
              <a:buFontTx/>
              <a:buChar char="-"/>
            </a:pPr>
            <a:r>
              <a:rPr lang="da-DK" sz="2000" dirty="0"/>
              <a:t>Demokratiet er i krise: USA, Ungarn, Kina, nationalisme, fake news</a:t>
            </a:r>
          </a:p>
          <a:p>
            <a:pPr>
              <a:buFontTx/>
              <a:buChar char="-"/>
            </a:pPr>
            <a:r>
              <a:rPr lang="da-DK" sz="2000" dirty="0"/>
              <a:t>Klimatrusler</a:t>
            </a:r>
          </a:p>
          <a:p>
            <a:pPr>
              <a:buFontTx/>
              <a:buChar char="-"/>
            </a:pPr>
            <a:endParaRPr lang="da-DK" sz="2000" dirty="0"/>
          </a:p>
          <a:p>
            <a:pPr>
              <a:buFontTx/>
              <a:buChar char="-"/>
            </a:pPr>
            <a:r>
              <a:rPr lang="da-DK" sz="2000" dirty="0"/>
              <a:t>Er I enige?</a:t>
            </a:r>
          </a:p>
          <a:p>
            <a:endParaRPr lang="da-DK" sz="2000" dirty="0">
              <a:solidFill>
                <a:schemeClr val="bg1"/>
              </a:solidFill>
            </a:endParaRPr>
          </a:p>
        </p:txBody>
      </p:sp>
      <p:sp>
        <p:nvSpPr>
          <p:cNvPr id="10" name="Graphic 13">
            <a:extLst>
              <a:ext uri="{FF2B5EF4-FFF2-40B4-BE49-F238E27FC236}">
                <a16:creationId xmlns:a16="http://schemas.microsoft.com/office/drawing/2014/main" id="{C5CB530E-515E-412C-9DF1-5F8FFBD6F3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74359" y="583345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bg1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Graphic 12">
            <a:extLst>
              <a:ext uri="{FF2B5EF4-FFF2-40B4-BE49-F238E27FC236}">
                <a16:creationId xmlns:a16="http://schemas.microsoft.com/office/drawing/2014/main" id="{712D4376-A578-4FF1-94FC-245E7A6A48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33139" y="812640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bg1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" name="Graphic 15">
            <a:extLst>
              <a:ext uri="{FF2B5EF4-FFF2-40B4-BE49-F238E27FC236}">
                <a16:creationId xmlns:a16="http://schemas.microsoft.com/office/drawing/2014/main" id="{AEA7509D-F04F-40CB-A0B3-EEF16499CC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58819" y="1037066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bg1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56114" y="3503032"/>
            <a:ext cx="0" cy="334609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Graphic 22">
            <a:extLst>
              <a:ext uri="{FF2B5EF4-FFF2-40B4-BE49-F238E27FC236}">
                <a16:creationId xmlns:a16="http://schemas.microsoft.com/office/drawing/2014/main" id="{508BEF50-7B1E-49A4-BC19-5F4F1D755E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36425" y="5636680"/>
            <a:ext cx="151536" cy="151536"/>
          </a:xfrm>
          <a:custGeom>
            <a:avLst/>
            <a:gdLst>
              <a:gd name="connsiteX0" fmla="*/ 141251 w 151536"/>
              <a:gd name="connsiteY0" fmla="*/ 65483 h 151536"/>
              <a:gd name="connsiteX1" fmla="*/ 86053 w 151536"/>
              <a:gd name="connsiteY1" fmla="*/ 65483 h 151536"/>
              <a:gd name="connsiteX2" fmla="*/ 86053 w 151536"/>
              <a:gd name="connsiteY2" fmla="*/ 10285 h 151536"/>
              <a:gd name="connsiteX3" fmla="*/ 75768 w 151536"/>
              <a:gd name="connsiteY3" fmla="*/ 0 h 151536"/>
              <a:gd name="connsiteX4" fmla="*/ 65483 w 151536"/>
              <a:gd name="connsiteY4" fmla="*/ 10285 h 151536"/>
              <a:gd name="connsiteX5" fmla="*/ 65483 w 151536"/>
              <a:gd name="connsiteY5" fmla="*/ 65483 h 151536"/>
              <a:gd name="connsiteX6" fmla="*/ 10285 w 151536"/>
              <a:gd name="connsiteY6" fmla="*/ 65483 h 151536"/>
              <a:gd name="connsiteX7" fmla="*/ 0 w 151536"/>
              <a:gd name="connsiteY7" fmla="*/ 75768 h 151536"/>
              <a:gd name="connsiteX8" fmla="*/ 10285 w 151536"/>
              <a:gd name="connsiteY8" fmla="*/ 86053 h 151536"/>
              <a:gd name="connsiteX9" fmla="*/ 65483 w 151536"/>
              <a:gd name="connsiteY9" fmla="*/ 86053 h 151536"/>
              <a:gd name="connsiteX10" fmla="*/ 65483 w 151536"/>
              <a:gd name="connsiteY10" fmla="*/ 141251 h 151536"/>
              <a:gd name="connsiteX11" fmla="*/ 75768 w 151536"/>
              <a:gd name="connsiteY11" fmla="*/ 151536 h 151536"/>
              <a:gd name="connsiteX12" fmla="*/ 86053 w 151536"/>
              <a:gd name="connsiteY12" fmla="*/ 141251 h 151536"/>
              <a:gd name="connsiteX13" fmla="*/ 86053 w 151536"/>
              <a:gd name="connsiteY13" fmla="*/ 86053 h 151536"/>
              <a:gd name="connsiteX14" fmla="*/ 141251 w 151536"/>
              <a:gd name="connsiteY14" fmla="*/ 86053 h 151536"/>
              <a:gd name="connsiteX15" fmla="*/ 151536 w 151536"/>
              <a:gd name="connsiteY15" fmla="*/ 75768 h 151536"/>
              <a:gd name="connsiteX16" fmla="*/ 141251 w 151536"/>
              <a:gd name="connsiteY16" fmla="*/ 65483 h 151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1536" h="151536">
                <a:moveTo>
                  <a:pt x="141251" y="65483"/>
                </a:moveTo>
                <a:lnTo>
                  <a:pt x="86053" y="65483"/>
                </a:lnTo>
                <a:lnTo>
                  <a:pt x="86053" y="10285"/>
                </a:lnTo>
                <a:cubicBezTo>
                  <a:pt x="86053" y="4605"/>
                  <a:pt x="81448" y="0"/>
                  <a:pt x="75768" y="0"/>
                </a:cubicBezTo>
                <a:cubicBezTo>
                  <a:pt x="70088" y="0"/>
                  <a:pt x="65483" y="4605"/>
                  <a:pt x="65483" y="10285"/>
                </a:cubicBezTo>
                <a:lnTo>
                  <a:pt x="65483" y="65483"/>
                </a:lnTo>
                <a:lnTo>
                  <a:pt x="10285" y="65483"/>
                </a:lnTo>
                <a:cubicBezTo>
                  <a:pt x="4605" y="65483"/>
                  <a:pt x="0" y="70088"/>
                  <a:pt x="0" y="75768"/>
                </a:cubicBezTo>
                <a:cubicBezTo>
                  <a:pt x="0" y="81448"/>
                  <a:pt x="4605" y="86053"/>
                  <a:pt x="10285" y="86053"/>
                </a:cubicBezTo>
                <a:lnTo>
                  <a:pt x="65483" y="86053"/>
                </a:lnTo>
                <a:lnTo>
                  <a:pt x="65483" y="141251"/>
                </a:lnTo>
                <a:cubicBezTo>
                  <a:pt x="65483" y="146931"/>
                  <a:pt x="70088" y="151536"/>
                  <a:pt x="75768" y="151536"/>
                </a:cubicBezTo>
                <a:cubicBezTo>
                  <a:pt x="81448" y="151536"/>
                  <a:pt x="86053" y="146931"/>
                  <a:pt x="86053" y="141251"/>
                </a:cubicBezTo>
                <a:lnTo>
                  <a:pt x="86053" y="86053"/>
                </a:lnTo>
                <a:lnTo>
                  <a:pt x="141251" y="86053"/>
                </a:lnTo>
                <a:cubicBezTo>
                  <a:pt x="146931" y="86053"/>
                  <a:pt x="151536" y="81448"/>
                  <a:pt x="151536" y="75768"/>
                </a:cubicBezTo>
                <a:cubicBezTo>
                  <a:pt x="151536" y="70088"/>
                  <a:pt x="146931" y="65483"/>
                  <a:pt x="141251" y="65483"/>
                </a:cubicBezTo>
                <a:close/>
              </a:path>
            </a:pathLst>
          </a:custGeom>
          <a:solidFill>
            <a:schemeClr val="bg1"/>
          </a:solidFill>
          <a:ln w="64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" name="Graphic 23">
            <a:extLst>
              <a:ext uri="{FF2B5EF4-FFF2-40B4-BE49-F238E27FC236}">
                <a16:creationId xmlns:a16="http://schemas.microsoft.com/office/drawing/2014/main" id="{3FBAD350-5664-4811-A208-657FB882D3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45175" y="6096759"/>
            <a:ext cx="108625" cy="108625"/>
          </a:xfrm>
          <a:custGeom>
            <a:avLst/>
            <a:gdLst>
              <a:gd name="connsiteX0" fmla="*/ 54313 w 108625"/>
              <a:gd name="connsiteY0" fmla="*/ 16053 h 108625"/>
              <a:gd name="connsiteX1" fmla="*/ 92572 w 108625"/>
              <a:gd name="connsiteY1" fmla="*/ 54313 h 108625"/>
              <a:gd name="connsiteX2" fmla="*/ 54313 w 108625"/>
              <a:gd name="connsiteY2" fmla="*/ 92572 h 108625"/>
              <a:gd name="connsiteX3" fmla="*/ 16053 w 108625"/>
              <a:gd name="connsiteY3" fmla="*/ 54313 h 108625"/>
              <a:gd name="connsiteX4" fmla="*/ 54313 w 108625"/>
              <a:gd name="connsiteY4" fmla="*/ 16053 h 108625"/>
              <a:gd name="connsiteX5" fmla="*/ 54313 w 108625"/>
              <a:gd name="connsiteY5" fmla="*/ 0 h 108625"/>
              <a:gd name="connsiteX6" fmla="*/ 0 w 108625"/>
              <a:gd name="connsiteY6" fmla="*/ 54313 h 108625"/>
              <a:gd name="connsiteX7" fmla="*/ 54313 w 108625"/>
              <a:gd name="connsiteY7" fmla="*/ 108625 h 108625"/>
              <a:gd name="connsiteX8" fmla="*/ 108625 w 108625"/>
              <a:gd name="connsiteY8" fmla="*/ 54313 h 108625"/>
              <a:gd name="connsiteX9" fmla="*/ 54313 w 108625"/>
              <a:gd name="connsiteY9" fmla="*/ 0 h 10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8625" h="108625">
                <a:moveTo>
                  <a:pt x="54313" y="16053"/>
                </a:moveTo>
                <a:cubicBezTo>
                  <a:pt x="75442" y="16053"/>
                  <a:pt x="92572" y="33182"/>
                  <a:pt x="92572" y="54313"/>
                </a:cubicBezTo>
                <a:cubicBezTo>
                  <a:pt x="92572" y="75442"/>
                  <a:pt x="75442" y="92572"/>
                  <a:pt x="54313" y="92572"/>
                </a:cubicBezTo>
                <a:cubicBezTo>
                  <a:pt x="33182" y="92572"/>
                  <a:pt x="16053" y="75442"/>
                  <a:pt x="16053" y="54313"/>
                </a:cubicBezTo>
                <a:cubicBezTo>
                  <a:pt x="16074" y="33191"/>
                  <a:pt x="33191" y="16074"/>
                  <a:pt x="54313" y="16053"/>
                </a:cubicBezTo>
                <a:moveTo>
                  <a:pt x="54313" y="0"/>
                </a:moveTo>
                <a:cubicBezTo>
                  <a:pt x="24317" y="0"/>
                  <a:pt x="0" y="24317"/>
                  <a:pt x="0" y="54313"/>
                </a:cubicBezTo>
                <a:cubicBezTo>
                  <a:pt x="0" y="84309"/>
                  <a:pt x="24317" y="108625"/>
                  <a:pt x="54313" y="108625"/>
                </a:cubicBezTo>
                <a:cubicBezTo>
                  <a:pt x="84309" y="108625"/>
                  <a:pt x="108625" y="84309"/>
                  <a:pt x="108625" y="54313"/>
                </a:cubicBezTo>
                <a:cubicBezTo>
                  <a:pt x="108625" y="24317"/>
                  <a:pt x="84309" y="0"/>
                  <a:pt x="54313" y="0"/>
                </a:cubicBezTo>
                <a:close/>
              </a:path>
            </a:pathLst>
          </a:custGeom>
          <a:solidFill>
            <a:schemeClr val="bg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Graphic 21">
            <a:extLst>
              <a:ext uri="{FF2B5EF4-FFF2-40B4-BE49-F238E27FC236}">
                <a16:creationId xmlns:a16="http://schemas.microsoft.com/office/drawing/2014/main" id="{C39ADB8F-D187-49D7-BDCF-C1B6DC7270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54288" y="6238029"/>
            <a:ext cx="95759" cy="95759"/>
          </a:xfrm>
          <a:custGeom>
            <a:avLst/>
            <a:gdLst>
              <a:gd name="connsiteX0" fmla="*/ 95759 w 95759"/>
              <a:gd name="connsiteY0" fmla="*/ 47880 h 95759"/>
              <a:gd name="connsiteX1" fmla="*/ 47880 w 95759"/>
              <a:gd name="connsiteY1" fmla="*/ 95759 h 95759"/>
              <a:gd name="connsiteX2" fmla="*/ 0 w 95759"/>
              <a:gd name="connsiteY2" fmla="*/ 47880 h 95759"/>
              <a:gd name="connsiteX3" fmla="*/ 47880 w 95759"/>
              <a:gd name="connsiteY3" fmla="*/ 0 h 95759"/>
              <a:gd name="connsiteX4" fmla="*/ 95759 w 95759"/>
              <a:gd name="connsiteY4" fmla="*/ 47880 h 95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759" h="95759">
                <a:moveTo>
                  <a:pt x="95759" y="47880"/>
                </a:moveTo>
                <a:cubicBezTo>
                  <a:pt x="95759" y="74323"/>
                  <a:pt x="74323" y="95759"/>
                  <a:pt x="47880" y="95759"/>
                </a:cubicBezTo>
                <a:cubicBezTo>
                  <a:pt x="21436" y="95759"/>
                  <a:pt x="0" y="74323"/>
                  <a:pt x="0" y="47880"/>
                </a:cubicBezTo>
                <a:cubicBezTo>
                  <a:pt x="0" y="21436"/>
                  <a:pt x="21436" y="0"/>
                  <a:pt x="47880" y="0"/>
                </a:cubicBezTo>
                <a:cubicBezTo>
                  <a:pt x="74323" y="0"/>
                  <a:pt x="95759" y="21436"/>
                  <a:pt x="95759" y="47880"/>
                </a:cubicBezTo>
                <a:close/>
              </a:path>
            </a:pathLst>
          </a:custGeom>
          <a:solidFill>
            <a:schemeClr val="bg1"/>
          </a:solidFill>
          <a:ln w="46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6844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8">
            <a:extLst>
              <a:ext uri="{FF2B5EF4-FFF2-40B4-BE49-F238E27FC236}">
                <a16:creationId xmlns:a16="http://schemas.microsoft.com/office/drawing/2014/main" id="{609CB703-C563-4F1F-BF28-83C06E978C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8032A5D-29A4-4626-A785-A2596D04B6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07000" y="583345"/>
            <a:ext cx="5833787" cy="2274155"/>
          </a:xfrm>
        </p:spPr>
        <p:txBody>
          <a:bodyPr anchor="b">
            <a:normAutofit/>
          </a:bodyPr>
          <a:lstStyle/>
          <a:p>
            <a:pPr algn="r"/>
            <a:endParaRPr lang="da-DK">
              <a:solidFill>
                <a:schemeClr val="bg1"/>
              </a:solidFill>
            </a:endParaRP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75A9B0F4-98A3-0E7A-3318-3DA113083D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06993" y="3123651"/>
            <a:ext cx="5833787" cy="504825"/>
          </a:xfrm>
        </p:spPr>
        <p:txBody>
          <a:bodyPr>
            <a:normAutofit/>
          </a:bodyPr>
          <a:lstStyle/>
          <a:p>
            <a:pPr algn="r"/>
            <a:endParaRPr lang="da-DK" sz="1800">
              <a:solidFill>
                <a:schemeClr val="bg1"/>
              </a:solidFill>
            </a:endParaRPr>
          </a:p>
        </p:txBody>
      </p:sp>
      <p:sp>
        <p:nvSpPr>
          <p:cNvPr id="28" name="Graphic 13">
            <a:extLst>
              <a:ext uri="{FF2B5EF4-FFF2-40B4-BE49-F238E27FC236}">
                <a16:creationId xmlns:a16="http://schemas.microsoft.com/office/drawing/2014/main" id="{C5CB530E-515E-412C-9DF1-5F8FFBD6F3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29041" y="2597379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bg1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29" name="Straight Connector 12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56114" y="3503032"/>
            <a:ext cx="0" cy="334609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2">
            <a:extLst>
              <a:ext uri="{FF2B5EF4-FFF2-40B4-BE49-F238E27FC236}">
                <a16:creationId xmlns:a16="http://schemas.microsoft.com/office/drawing/2014/main" id="{9F0DF58C-443D-44F8-19ED-B75465EAFF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97583" y="978195"/>
            <a:ext cx="9938298" cy="4827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Graphic 12">
            <a:extLst>
              <a:ext uri="{FF2B5EF4-FFF2-40B4-BE49-F238E27FC236}">
                <a16:creationId xmlns:a16="http://schemas.microsoft.com/office/drawing/2014/main" id="{712D4376-A578-4FF1-94FC-245E7A6A48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7821" y="2826674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bg1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1" name="Graphic 15">
            <a:extLst>
              <a:ext uri="{FF2B5EF4-FFF2-40B4-BE49-F238E27FC236}">
                <a16:creationId xmlns:a16="http://schemas.microsoft.com/office/drawing/2014/main" id="{AEA7509D-F04F-40CB-A0B3-EEF16499CC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9869" y="6109391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bg1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3429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4680660-7E23-4F0F-A679-BF913E945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!!Rectangle">
            <a:extLst>
              <a:ext uri="{FF2B5EF4-FFF2-40B4-BE49-F238E27FC236}">
                <a16:creationId xmlns:a16="http://schemas.microsoft.com/office/drawing/2014/main" id="{1A3C89F8-0D2F-47FF-B903-151248265F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pic>
        <p:nvPicPr>
          <p:cNvPr id="4" name="Picture 2" descr="Et billede, der indeholder tekst, skærmbillede, Font/skrifttype, linje/række&#10;&#10;Automatisk genereret beskrivelse">
            <a:extLst>
              <a:ext uri="{FF2B5EF4-FFF2-40B4-BE49-F238E27FC236}">
                <a16:creationId xmlns:a16="http://schemas.microsoft.com/office/drawing/2014/main" id="{DC8C3882-0DC7-5A0C-D612-98E8D21E6C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89" b="456"/>
          <a:stretch/>
        </p:blipFill>
        <p:spPr bwMode="auto">
          <a:xfrm>
            <a:off x="20" y="-8877"/>
            <a:ext cx="1219198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815387F6-2B15-9BE9-EE03-559FE7163B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80430" y="583345"/>
            <a:ext cx="7160357" cy="4164820"/>
          </a:xfrm>
        </p:spPr>
        <p:txBody>
          <a:bodyPr anchor="t">
            <a:normAutofit/>
          </a:bodyPr>
          <a:lstStyle/>
          <a:p>
            <a:pPr algn="r"/>
            <a:endParaRPr lang="da-DK" sz="7200">
              <a:solidFill>
                <a:srgbClr val="FFFFFF"/>
              </a:solidFill>
            </a:endParaRP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C6B27764-DEFD-2911-14B5-7B3C7F8554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08228" y="5972174"/>
            <a:ext cx="8578699" cy="504825"/>
          </a:xfrm>
        </p:spPr>
        <p:txBody>
          <a:bodyPr>
            <a:normAutofit/>
          </a:bodyPr>
          <a:lstStyle/>
          <a:p>
            <a:endParaRPr lang="da-DK">
              <a:solidFill>
                <a:srgbClr val="FFFFFF"/>
              </a:solidFill>
            </a:endParaRPr>
          </a:p>
        </p:txBody>
      </p:sp>
      <p:sp>
        <p:nvSpPr>
          <p:cNvPr id="15" name="Graphic 13">
            <a:extLst>
              <a:ext uri="{FF2B5EF4-FFF2-40B4-BE49-F238E27FC236}">
                <a16:creationId xmlns:a16="http://schemas.microsoft.com/office/drawing/2014/main" id="{C5CB530E-515E-412C-9DF1-5F8FFBD6F3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74359" y="583345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rgbClr val="FFFFFF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sp>
        <p:nvSpPr>
          <p:cNvPr id="17" name="Graphic 12">
            <a:extLst>
              <a:ext uri="{FF2B5EF4-FFF2-40B4-BE49-F238E27FC236}">
                <a16:creationId xmlns:a16="http://schemas.microsoft.com/office/drawing/2014/main" id="{712D4376-A578-4FF1-94FC-245E7A6A48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33139" y="812640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rgbClr val="FFFFFF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sp>
        <p:nvSpPr>
          <p:cNvPr id="19" name="Graphic 15">
            <a:extLst>
              <a:ext uri="{FF2B5EF4-FFF2-40B4-BE49-F238E27FC236}">
                <a16:creationId xmlns:a16="http://schemas.microsoft.com/office/drawing/2014/main" id="{AEA7509D-F04F-40CB-A0B3-EEF16499CC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58819" y="1037066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rgbClr val="FFFFFF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56114" y="3503032"/>
            <a:ext cx="0" cy="334609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Graphic 22">
            <a:extLst>
              <a:ext uri="{FF2B5EF4-FFF2-40B4-BE49-F238E27FC236}">
                <a16:creationId xmlns:a16="http://schemas.microsoft.com/office/drawing/2014/main" id="{508BEF50-7B1E-49A4-BC19-5F4F1D755E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36425" y="5636680"/>
            <a:ext cx="151536" cy="151536"/>
          </a:xfrm>
          <a:custGeom>
            <a:avLst/>
            <a:gdLst>
              <a:gd name="connsiteX0" fmla="*/ 141251 w 151536"/>
              <a:gd name="connsiteY0" fmla="*/ 65483 h 151536"/>
              <a:gd name="connsiteX1" fmla="*/ 86053 w 151536"/>
              <a:gd name="connsiteY1" fmla="*/ 65483 h 151536"/>
              <a:gd name="connsiteX2" fmla="*/ 86053 w 151536"/>
              <a:gd name="connsiteY2" fmla="*/ 10285 h 151536"/>
              <a:gd name="connsiteX3" fmla="*/ 75768 w 151536"/>
              <a:gd name="connsiteY3" fmla="*/ 0 h 151536"/>
              <a:gd name="connsiteX4" fmla="*/ 65483 w 151536"/>
              <a:gd name="connsiteY4" fmla="*/ 10285 h 151536"/>
              <a:gd name="connsiteX5" fmla="*/ 65483 w 151536"/>
              <a:gd name="connsiteY5" fmla="*/ 65483 h 151536"/>
              <a:gd name="connsiteX6" fmla="*/ 10285 w 151536"/>
              <a:gd name="connsiteY6" fmla="*/ 65483 h 151536"/>
              <a:gd name="connsiteX7" fmla="*/ 0 w 151536"/>
              <a:gd name="connsiteY7" fmla="*/ 75768 h 151536"/>
              <a:gd name="connsiteX8" fmla="*/ 10285 w 151536"/>
              <a:gd name="connsiteY8" fmla="*/ 86053 h 151536"/>
              <a:gd name="connsiteX9" fmla="*/ 65483 w 151536"/>
              <a:gd name="connsiteY9" fmla="*/ 86053 h 151536"/>
              <a:gd name="connsiteX10" fmla="*/ 65483 w 151536"/>
              <a:gd name="connsiteY10" fmla="*/ 141251 h 151536"/>
              <a:gd name="connsiteX11" fmla="*/ 75768 w 151536"/>
              <a:gd name="connsiteY11" fmla="*/ 151536 h 151536"/>
              <a:gd name="connsiteX12" fmla="*/ 86053 w 151536"/>
              <a:gd name="connsiteY12" fmla="*/ 141251 h 151536"/>
              <a:gd name="connsiteX13" fmla="*/ 86053 w 151536"/>
              <a:gd name="connsiteY13" fmla="*/ 86053 h 151536"/>
              <a:gd name="connsiteX14" fmla="*/ 141251 w 151536"/>
              <a:gd name="connsiteY14" fmla="*/ 86053 h 151536"/>
              <a:gd name="connsiteX15" fmla="*/ 151536 w 151536"/>
              <a:gd name="connsiteY15" fmla="*/ 75768 h 151536"/>
              <a:gd name="connsiteX16" fmla="*/ 141251 w 151536"/>
              <a:gd name="connsiteY16" fmla="*/ 65483 h 151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1536" h="151536">
                <a:moveTo>
                  <a:pt x="141251" y="65483"/>
                </a:moveTo>
                <a:lnTo>
                  <a:pt x="86053" y="65483"/>
                </a:lnTo>
                <a:lnTo>
                  <a:pt x="86053" y="10285"/>
                </a:lnTo>
                <a:cubicBezTo>
                  <a:pt x="86053" y="4605"/>
                  <a:pt x="81448" y="0"/>
                  <a:pt x="75768" y="0"/>
                </a:cubicBezTo>
                <a:cubicBezTo>
                  <a:pt x="70088" y="0"/>
                  <a:pt x="65483" y="4605"/>
                  <a:pt x="65483" y="10285"/>
                </a:cubicBezTo>
                <a:lnTo>
                  <a:pt x="65483" y="65483"/>
                </a:lnTo>
                <a:lnTo>
                  <a:pt x="10285" y="65483"/>
                </a:lnTo>
                <a:cubicBezTo>
                  <a:pt x="4605" y="65483"/>
                  <a:pt x="0" y="70088"/>
                  <a:pt x="0" y="75768"/>
                </a:cubicBezTo>
                <a:cubicBezTo>
                  <a:pt x="0" y="81448"/>
                  <a:pt x="4605" y="86053"/>
                  <a:pt x="10285" y="86053"/>
                </a:cubicBezTo>
                <a:lnTo>
                  <a:pt x="65483" y="86053"/>
                </a:lnTo>
                <a:lnTo>
                  <a:pt x="65483" y="141251"/>
                </a:lnTo>
                <a:cubicBezTo>
                  <a:pt x="65483" y="146931"/>
                  <a:pt x="70088" y="151536"/>
                  <a:pt x="75768" y="151536"/>
                </a:cubicBezTo>
                <a:cubicBezTo>
                  <a:pt x="81448" y="151536"/>
                  <a:pt x="86053" y="146931"/>
                  <a:pt x="86053" y="141251"/>
                </a:cubicBezTo>
                <a:lnTo>
                  <a:pt x="86053" y="86053"/>
                </a:lnTo>
                <a:lnTo>
                  <a:pt x="141251" y="86053"/>
                </a:lnTo>
                <a:cubicBezTo>
                  <a:pt x="146931" y="86053"/>
                  <a:pt x="151536" y="81448"/>
                  <a:pt x="151536" y="75768"/>
                </a:cubicBezTo>
                <a:cubicBezTo>
                  <a:pt x="151536" y="70088"/>
                  <a:pt x="146931" y="65483"/>
                  <a:pt x="141251" y="65483"/>
                </a:cubicBezTo>
                <a:close/>
              </a:path>
            </a:pathLst>
          </a:custGeom>
          <a:solidFill>
            <a:srgbClr val="FFFFFF"/>
          </a:solidFill>
          <a:ln w="64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sp>
        <p:nvSpPr>
          <p:cNvPr id="25" name="Graphic 23">
            <a:extLst>
              <a:ext uri="{FF2B5EF4-FFF2-40B4-BE49-F238E27FC236}">
                <a16:creationId xmlns:a16="http://schemas.microsoft.com/office/drawing/2014/main" id="{3FBAD350-5664-4811-A208-657FB882D3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45175" y="6096759"/>
            <a:ext cx="108625" cy="108625"/>
          </a:xfrm>
          <a:custGeom>
            <a:avLst/>
            <a:gdLst>
              <a:gd name="connsiteX0" fmla="*/ 54313 w 108625"/>
              <a:gd name="connsiteY0" fmla="*/ 16053 h 108625"/>
              <a:gd name="connsiteX1" fmla="*/ 92572 w 108625"/>
              <a:gd name="connsiteY1" fmla="*/ 54313 h 108625"/>
              <a:gd name="connsiteX2" fmla="*/ 54313 w 108625"/>
              <a:gd name="connsiteY2" fmla="*/ 92572 h 108625"/>
              <a:gd name="connsiteX3" fmla="*/ 16053 w 108625"/>
              <a:gd name="connsiteY3" fmla="*/ 54313 h 108625"/>
              <a:gd name="connsiteX4" fmla="*/ 54313 w 108625"/>
              <a:gd name="connsiteY4" fmla="*/ 16053 h 108625"/>
              <a:gd name="connsiteX5" fmla="*/ 54313 w 108625"/>
              <a:gd name="connsiteY5" fmla="*/ 0 h 108625"/>
              <a:gd name="connsiteX6" fmla="*/ 0 w 108625"/>
              <a:gd name="connsiteY6" fmla="*/ 54313 h 108625"/>
              <a:gd name="connsiteX7" fmla="*/ 54313 w 108625"/>
              <a:gd name="connsiteY7" fmla="*/ 108625 h 108625"/>
              <a:gd name="connsiteX8" fmla="*/ 108625 w 108625"/>
              <a:gd name="connsiteY8" fmla="*/ 54313 h 108625"/>
              <a:gd name="connsiteX9" fmla="*/ 54313 w 108625"/>
              <a:gd name="connsiteY9" fmla="*/ 0 h 10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8625" h="108625">
                <a:moveTo>
                  <a:pt x="54313" y="16053"/>
                </a:moveTo>
                <a:cubicBezTo>
                  <a:pt x="75442" y="16053"/>
                  <a:pt x="92572" y="33182"/>
                  <a:pt x="92572" y="54313"/>
                </a:cubicBezTo>
                <a:cubicBezTo>
                  <a:pt x="92572" y="75442"/>
                  <a:pt x="75442" y="92572"/>
                  <a:pt x="54313" y="92572"/>
                </a:cubicBezTo>
                <a:cubicBezTo>
                  <a:pt x="33182" y="92572"/>
                  <a:pt x="16053" y="75442"/>
                  <a:pt x="16053" y="54313"/>
                </a:cubicBezTo>
                <a:cubicBezTo>
                  <a:pt x="16074" y="33191"/>
                  <a:pt x="33191" y="16074"/>
                  <a:pt x="54313" y="16053"/>
                </a:cubicBezTo>
                <a:moveTo>
                  <a:pt x="54313" y="0"/>
                </a:moveTo>
                <a:cubicBezTo>
                  <a:pt x="24317" y="0"/>
                  <a:pt x="0" y="24317"/>
                  <a:pt x="0" y="54313"/>
                </a:cubicBezTo>
                <a:cubicBezTo>
                  <a:pt x="0" y="84309"/>
                  <a:pt x="24317" y="108625"/>
                  <a:pt x="54313" y="108625"/>
                </a:cubicBezTo>
                <a:cubicBezTo>
                  <a:pt x="84309" y="108625"/>
                  <a:pt x="108625" y="84309"/>
                  <a:pt x="108625" y="54313"/>
                </a:cubicBezTo>
                <a:cubicBezTo>
                  <a:pt x="108625" y="24317"/>
                  <a:pt x="84309" y="0"/>
                  <a:pt x="54313" y="0"/>
                </a:cubicBezTo>
                <a:close/>
              </a:path>
            </a:pathLst>
          </a:custGeom>
          <a:solidFill>
            <a:srgbClr val="FFFFFF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sp>
        <p:nvSpPr>
          <p:cNvPr id="27" name="Graphic 21">
            <a:extLst>
              <a:ext uri="{FF2B5EF4-FFF2-40B4-BE49-F238E27FC236}">
                <a16:creationId xmlns:a16="http://schemas.microsoft.com/office/drawing/2014/main" id="{C39ADB8F-D187-49D7-BDCF-C1B6DC7270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54288" y="6238029"/>
            <a:ext cx="95759" cy="95759"/>
          </a:xfrm>
          <a:custGeom>
            <a:avLst/>
            <a:gdLst>
              <a:gd name="connsiteX0" fmla="*/ 95759 w 95759"/>
              <a:gd name="connsiteY0" fmla="*/ 47880 h 95759"/>
              <a:gd name="connsiteX1" fmla="*/ 47880 w 95759"/>
              <a:gd name="connsiteY1" fmla="*/ 95759 h 95759"/>
              <a:gd name="connsiteX2" fmla="*/ 0 w 95759"/>
              <a:gd name="connsiteY2" fmla="*/ 47880 h 95759"/>
              <a:gd name="connsiteX3" fmla="*/ 47880 w 95759"/>
              <a:gd name="connsiteY3" fmla="*/ 0 h 95759"/>
              <a:gd name="connsiteX4" fmla="*/ 95759 w 95759"/>
              <a:gd name="connsiteY4" fmla="*/ 47880 h 95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759" h="95759">
                <a:moveTo>
                  <a:pt x="95759" y="47880"/>
                </a:moveTo>
                <a:cubicBezTo>
                  <a:pt x="95759" y="74323"/>
                  <a:pt x="74323" y="95759"/>
                  <a:pt x="47880" y="95759"/>
                </a:cubicBezTo>
                <a:cubicBezTo>
                  <a:pt x="21436" y="95759"/>
                  <a:pt x="0" y="74323"/>
                  <a:pt x="0" y="47880"/>
                </a:cubicBezTo>
                <a:cubicBezTo>
                  <a:pt x="0" y="21436"/>
                  <a:pt x="21436" y="0"/>
                  <a:pt x="47880" y="0"/>
                </a:cubicBezTo>
                <a:cubicBezTo>
                  <a:pt x="74323" y="0"/>
                  <a:pt x="95759" y="21436"/>
                  <a:pt x="95759" y="47880"/>
                </a:cubicBezTo>
                <a:close/>
              </a:path>
            </a:pathLst>
          </a:custGeom>
          <a:solidFill>
            <a:srgbClr val="FFFFFF"/>
          </a:solidFill>
          <a:ln w="469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9DCC7034-FE27-8F00-60E8-7A0471406A9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144273"/>
      </p:ext>
    </p:extLst>
  </p:cSld>
  <p:clrMapOvr>
    <a:masterClrMapping/>
  </p:clrMapOvr>
</p:sld>
</file>

<file path=ppt/theme/theme1.xml><?xml version="1.0" encoding="utf-8"?>
<a:theme xmlns:a="http://schemas.openxmlformats.org/drawingml/2006/main" name="GradientVTI">
  <a:themeElements>
    <a:clrScheme name="Office">
      <a:dk1>
        <a:srgbClr val="000000"/>
      </a:dk1>
      <a:lt1>
        <a:srgbClr val="FFFFFF"/>
      </a:lt1>
      <a:dk2>
        <a:srgbClr val="281B10"/>
      </a:dk2>
      <a:lt2>
        <a:srgbClr val="FFF9F5"/>
      </a:lt2>
      <a:accent1>
        <a:srgbClr val="EE7661"/>
      </a:accent1>
      <a:accent2>
        <a:srgbClr val="4E91F0"/>
      </a:accent2>
      <a:accent3>
        <a:srgbClr val="5B5260"/>
      </a:accent3>
      <a:accent4>
        <a:srgbClr val="2CC3B4"/>
      </a:accent4>
      <a:accent5>
        <a:srgbClr val="C097F8"/>
      </a:accent5>
      <a:accent6>
        <a:srgbClr val="FF9514"/>
      </a:accent6>
      <a:hlink>
        <a:srgbClr val="E50CBC"/>
      </a:hlink>
      <a:folHlink>
        <a:srgbClr val="6257FF"/>
      </a:folHlink>
    </a:clrScheme>
    <a:fontScheme name="Univers">
      <a:majorFont>
        <a:latin typeface="Gill Sans Nova"/>
        <a:ea typeface=""/>
        <a:cs typeface=""/>
      </a:majorFont>
      <a:minorFont>
        <a:latin typeface="Gill Sans Nov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radientVTI" id="{605F9078-86F9-4258-A3E1-F8EFF02AE8CC}" vid="{4848699B-BB01-41E3-9EC4-3D97DFE5292B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338</Words>
  <Application>Microsoft Office PowerPoint</Application>
  <PresentationFormat>Widescreen</PresentationFormat>
  <Paragraphs>36</Paragraphs>
  <Slides>10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10</vt:i4>
      </vt:variant>
    </vt:vector>
  </HeadingPairs>
  <TitlesOfParts>
    <vt:vector size="16" baseType="lpstr">
      <vt:lpstr>Aptos</vt:lpstr>
      <vt:lpstr>Arial</vt:lpstr>
      <vt:lpstr>Gill Sans Nova</vt:lpstr>
      <vt:lpstr>Univers</vt:lpstr>
      <vt:lpstr>Wingdings</vt:lpstr>
      <vt:lpstr>GradientVTI</vt:lpstr>
      <vt:lpstr>De faste rammer ændrer sig - verden bliver uoverskuelig og foranderlig</vt:lpstr>
      <vt:lpstr>Verden I forandring  Den vestlige dominans er i opbrud Grænserne mister betydning Fremskridtstroen er nedadgående  = ændrede vilkår i international politik </vt:lpstr>
      <vt:lpstr>Fra vestlig dominans</vt:lpstr>
      <vt:lpstr>Til ophør af vestlig dominans</vt:lpstr>
      <vt:lpstr>Grænsers rolle i IP</vt:lpstr>
      <vt:lpstr>Grænser gennemhulles – og mister betydning</vt:lpstr>
      <vt:lpstr>PowerPoint-præsentation</vt:lpstr>
      <vt:lpstr>Faldende fremskridtstro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Carsten Rysgaard Kjær</dc:creator>
  <cp:lastModifiedBy>Carsten Rysgaard Kjær</cp:lastModifiedBy>
  <cp:revision>1</cp:revision>
  <dcterms:created xsi:type="dcterms:W3CDTF">2024-09-18T08:13:34Z</dcterms:created>
  <dcterms:modified xsi:type="dcterms:W3CDTF">2024-09-18T08:30:06Z</dcterms:modified>
</cp:coreProperties>
</file>