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31"/>
    <p:restoredTop sz="85434" autoAdjust="0"/>
  </p:normalViewPr>
  <p:slideViewPr>
    <p:cSldViewPr snapToGrid="0" snapToObjects="1">
      <p:cViewPr>
        <p:scale>
          <a:sx n="53" d="100"/>
          <a:sy n="53" d="100"/>
        </p:scale>
        <p:origin x="792" y="60"/>
      </p:cViewPr>
      <p:guideLst/>
    </p:cSldViewPr>
  </p:slideViewPr>
  <p:notesTextViewPr>
    <p:cViewPr>
      <p:scale>
        <a:sx n="1" d="1"/>
        <a:sy n="1" d="1"/>
      </p:scale>
      <p:origin x="0" y="-41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sper Løgstrup" userId="05652426-64c4-4729-b4ac-86ad1f7704d2" providerId="ADAL" clId="{4CE07FF5-8B7A-431D-A7E0-C13DCE3E52F3}"/>
    <pc:docChg chg="custSel modSld">
      <pc:chgData name="Kasper Løgstrup" userId="05652426-64c4-4729-b4ac-86ad1f7704d2" providerId="ADAL" clId="{4CE07FF5-8B7A-431D-A7E0-C13DCE3E52F3}" dt="2024-10-02T07:51:59.764" v="938" actId="20577"/>
      <pc:docMkLst>
        <pc:docMk/>
      </pc:docMkLst>
      <pc:sldChg chg="modSp mod">
        <pc:chgData name="Kasper Løgstrup" userId="05652426-64c4-4729-b4ac-86ad1f7704d2" providerId="ADAL" clId="{4CE07FF5-8B7A-431D-A7E0-C13DCE3E52F3}" dt="2024-10-02T07:27:23.722" v="158" actId="113"/>
        <pc:sldMkLst>
          <pc:docMk/>
          <pc:sldMk cId="962977797" sldId="257"/>
        </pc:sldMkLst>
        <pc:spChg chg="mod">
          <ac:chgData name="Kasper Løgstrup" userId="05652426-64c4-4729-b4ac-86ad1f7704d2" providerId="ADAL" clId="{4CE07FF5-8B7A-431D-A7E0-C13DCE3E52F3}" dt="2024-10-02T07:27:23.722" v="158" actId="113"/>
          <ac:spMkLst>
            <pc:docMk/>
            <pc:sldMk cId="962977797" sldId="257"/>
            <ac:spMk id="2" creationId="{00000000-0000-0000-0000-000000000000}"/>
          </ac:spMkLst>
        </pc:spChg>
        <pc:spChg chg="mod">
          <ac:chgData name="Kasper Løgstrup" userId="05652426-64c4-4729-b4ac-86ad1f7704d2" providerId="ADAL" clId="{4CE07FF5-8B7A-431D-A7E0-C13DCE3E52F3}" dt="2024-10-02T07:23:07.932" v="39" actId="20577"/>
          <ac:spMkLst>
            <pc:docMk/>
            <pc:sldMk cId="962977797" sldId="257"/>
            <ac:spMk id="3" creationId="{00000000-0000-0000-0000-000000000000}"/>
          </ac:spMkLst>
        </pc:spChg>
      </pc:sldChg>
      <pc:sldChg chg="modSp mod">
        <pc:chgData name="Kasper Løgstrup" userId="05652426-64c4-4729-b4ac-86ad1f7704d2" providerId="ADAL" clId="{4CE07FF5-8B7A-431D-A7E0-C13DCE3E52F3}" dt="2024-10-02T07:27:04.488" v="157" actId="20577"/>
        <pc:sldMkLst>
          <pc:docMk/>
          <pc:sldMk cId="1757521392" sldId="259"/>
        </pc:sldMkLst>
        <pc:spChg chg="mod">
          <ac:chgData name="Kasper Løgstrup" userId="05652426-64c4-4729-b4ac-86ad1f7704d2" providerId="ADAL" clId="{4CE07FF5-8B7A-431D-A7E0-C13DCE3E52F3}" dt="2024-10-02T07:27:04.488" v="157" actId="20577"/>
          <ac:spMkLst>
            <pc:docMk/>
            <pc:sldMk cId="1757521392" sldId="259"/>
            <ac:spMk id="3" creationId="{00000000-0000-0000-0000-000000000000}"/>
          </ac:spMkLst>
        </pc:spChg>
      </pc:sldChg>
      <pc:sldChg chg="modSp mod">
        <pc:chgData name="Kasper Løgstrup" userId="05652426-64c4-4729-b4ac-86ad1f7704d2" providerId="ADAL" clId="{4CE07FF5-8B7A-431D-A7E0-C13DCE3E52F3}" dt="2024-10-02T07:32:09.267" v="395" actId="20577"/>
        <pc:sldMkLst>
          <pc:docMk/>
          <pc:sldMk cId="1585531626" sldId="260"/>
        </pc:sldMkLst>
        <pc:spChg chg="mod">
          <ac:chgData name="Kasper Løgstrup" userId="05652426-64c4-4729-b4ac-86ad1f7704d2" providerId="ADAL" clId="{4CE07FF5-8B7A-431D-A7E0-C13DCE3E52F3}" dt="2024-10-02T07:27:37.433" v="159" actId="113"/>
          <ac:spMkLst>
            <pc:docMk/>
            <pc:sldMk cId="1585531626" sldId="260"/>
            <ac:spMk id="2" creationId="{00000000-0000-0000-0000-000000000000}"/>
          </ac:spMkLst>
        </pc:spChg>
        <pc:spChg chg="mod">
          <ac:chgData name="Kasper Løgstrup" userId="05652426-64c4-4729-b4ac-86ad1f7704d2" providerId="ADAL" clId="{4CE07FF5-8B7A-431D-A7E0-C13DCE3E52F3}" dt="2024-10-02T07:32:09.267" v="395" actId="20577"/>
          <ac:spMkLst>
            <pc:docMk/>
            <pc:sldMk cId="1585531626" sldId="260"/>
            <ac:spMk id="3" creationId="{00000000-0000-0000-0000-000000000000}"/>
          </ac:spMkLst>
        </pc:spChg>
      </pc:sldChg>
      <pc:sldChg chg="modSp mod">
        <pc:chgData name="Kasper Løgstrup" userId="05652426-64c4-4729-b4ac-86ad1f7704d2" providerId="ADAL" clId="{4CE07FF5-8B7A-431D-A7E0-C13DCE3E52F3}" dt="2024-10-02T07:38:09.734" v="591" actId="20577"/>
        <pc:sldMkLst>
          <pc:docMk/>
          <pc:sldMk cId="1221981274" sldId="262"/>
        </pc:sldMkLst>
        <pc:spChg chg="mod">
          <ac:chgData name="Kasper Løgstrup" userId="05652426-64c4-4729-b4ac-86ad1f7704d2" providerId="ADAL" clId="{4CE07FF5-8B7A-431D-A7E0-C13DCE3E52F3}" dt="2024-10-02T07:33:48.069" v="404" actId="20577"/>
          <ac:spMkLst>
            <pc:docMk/>
            <pc:sldMk cId="1221981274" sldId="262"/>
            <ac:spMk id="2" creationId="{00000000-0000-0000-0000-000000000000}"/>
          </ac:spMkLst>
        </pc:spChg>
        <pc:spChg chg="mod">
          <ac:chgData name="Kasper Løgstrup" userId="05652426-64c4-4729-b4ac-86ad1f7704d2" providerId="ADAL" clId="{4CE07FF5-8B7A-431D-A7E0-C13DCE3E52F3}" dt="2024-10-02T07:38:09.734" v="591" actId="20577"/>
          <ac:spMkLst>
            <pc:docMk/>
            <pc:sldMk cId="1221981274" sldId="262"/>
            <ac:spMk id="3" creationId="{00000000-0000-0000-0000-000000000000}"/>
          </ac:spMkLst>
        </pc:spChg>
      </pc:sldChg>
      <pc:sldChg chg="modSp mod modNotesTx">
        <pc:chgData name="Kasper Løgstrup" userId="05652426-64c4-4729-b4ac-86ad1f7704d2" providerId="ADAL" clId="{4CE07FF5-8B7A-431D-A7E0-C13DCE3E52F3}" dt="2024-10-02T07:51:59.764" v="938" actId="20577"/>
        <pc:sldMkLst>
          <pc:docMk/>
          <pc:sldMk cId="750723810" sldId="263"/>
        </pc:sldMkLst>
        <pc:spChg chg="mod">
          <ac:chgData name="Kasper Løgstrup" userId="05652426-64c4-4729-b4ac-86ad1f7704d2" providerId="ADAL" clId="{4CE07FF5-8B7A-431D-A7E0-C13DCE3E52F3}" dt="2024-10-02T07:50:55.200" v="876" actId="20577"/>
          <ac:spMkLst>
            <pc:docMk/>
            <pc:sldMk cId="750723810" sldId="263"/>
            <ac:spMk id="2" creationId="{00000000-0000-0000-0000-000000000000}"/>
          </ac:spMkLst>
        </pc:spChg>
        <pc:spChg chg="mod">
          <ac:chgData name="Kasper Løgstrup" userId="05652426-64c4-4729-b4ac-86ad1f7704d2" providerId="ADAL" clId="{4CE07FF5-8B7A-431D-A7E0-C13DCE3E52F3}" dt="2024-10-02T07:51:59.764" v="938" actId="20577"/>
          <ac:spMkLst>
            <pc:docMk/>
            <pc:sldMk cId="750723810" sldId="263"/>
            <ac:spMk id="3" creationId="{00000000-0000-0000-0000-000000000000}"/>
          </ac:spMkLst>
        </pc:spChg>
      </pc:sldChg>
    </pc:docChg>
  </pc:docChgLst>
  <pc:docChgLst>
    <pc:chgData name="Kasper Løgstrup" userId="05652426-64c4-4729-b4ac-86ad1f7704d2" providerId="ADAL" clId="{CA01E1B2-0FCC-4890-96A3-F5B5DD05D7F4}"/>
    <pc:docChg chg="modSld">
      <pc:chgData name="Kasper Løgstrup" userId="05652426-64c4-4729-b4ac-86ad1f7704d2" providerId="ADAL" clId="{CA01E1B2-0FCC-4890-96A3-F5B5DD05D7F4}" dt="2024-02-07T12:33:04.128" v="122" actId="20577"/>
      <pc:docMkLst>
        <pc:docMk/>
      </pc:docMkLst>
      <pc:sldChg chg="modNotesTx">
        <pc:chgData name="Kasper Løgstrup" userId="05652426-64c4-4729-b4ac-86ad1f7704d2" providerId="ADAL" clId="{CA01E1B2-0FCC-4890-96A3-F5B5DD05D7F4}" dt="2024-02-07T12:33:04.128" v="122" actId="20577"/>
        <pc:sldMkLst>
          <pc:docMk/>
          <pc:sldMk cId="750723810"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1A3D9A-D13C-7044-9F12-41597BE27EB9}" type="datetimeFigureOut">
              <a:rPr lang="da-DK" smtClean="0"/>
              <a:t>02-10-2024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A6546-7148-9A43-A461-C64B67A03B0A}" type="slidenum">
              <a:rPr lang="da-DK" smtClean="0"/>
              <a:t>‹nr.›</a:t>
            </a:fld>
            <a:endParaRPr lang="da-DK"/>
          </a:p>
        </p:txBody>
      </p:sp>
    </p:spTree>
    <p:extLst>
      <p:ext uri="{BB962C8B-B14F-4D97-AF65-F5344CB8AC3E}">
        <p14:creationId xmlns:p14="http://schemas.microsoft.com/office/powerpoint/2010/main" val="269490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Ha</a:t>
            </a:r>
            <a:r>
              <a:rPr lang="da-DK" baseline="0" dirty="0"/>
              <a:t>r man en 3g-klasse eller en faglig stærk 2g-klasse, så kan man også i denne forbindelse komme ind på hermeneutik som et videnskabsteoretisk begreb og/eller kollektive erindringsfællesskaber.</a:t>
            </a:r>
            <a:endParaRPr lang="da-DK" dirty="0"/>
          </a:p>
        </p:txBody>
      </p:sp>
      <p:sp>
        <p:nvSpPr>
          <p:cNvPr id="4" name="Pladsholder til slidenummer 3"/>
          <p:cNvSpPr>
            <a:spLocks noGrp="1"/>
          </p:cNvSpPr>
          <p:nvPr>
            <p:ph type="sldNum" sz="quarter" idx="10"/>
          </p:nvPr>
        </p:nvSpPr>
        <p:spPr/>
        <p:txBody>
          <a:bodyPr/>
          <a:lstStyle/>
          <a:p>
            <a:fld id="{D14A6546-7148-9A43-A461-C64B67A03B0A}" type="slidenum">
              <a:rPr lang="da-DK" smtClean="0"/>
              <a:t>2</a:t>
            </a:fld>
            <a:endParaRPr lang="da-DK"/>
          </a:p>
        </p:txBody>
      </p:sp>
    </p:spTree>
    <p:extLst>
      <p:ext uri="{BB962C8B-B14F-4D97-AF65-F5344CB8AC3E}">
        <p14:creationId xmlns:p14="http://schemas.microsoft.com/office/powerpoint/2010/main" val="272358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5 minutter til at overveje egen historiebevidsthed. 2 minutter til at udveksle med sidemakkeren. Eventuelt</a:t>
            </a:r>
            <a:r>
              <a:rPr lang="da-DK" baseline="0" dirty="0"/>
              <a:t> eksempler i plenum.</a:t>
            </a:r>
            <a:endParaRPr lang="da-DK" dirty="0"/>
          </a:p>
          <a:p>
            <a:endParaRPr lang="da-DK" dirty="0"/>
          </a:p>
          <a:p>
            <a:r>
              <a:rPr lang="da-DK" dirty="0"/>
              <a:t>Opsamling ved</a:t>
            </a:r>
            <a:r>
              <a:rPr lang="da-DK" baseline="0" dirty="0"/>
              <a:t> at diskutere på klassen, hvorvidt historiebevidsthed gør op med en forestilling om historiefaget som værende objektivt?</a:t>
            </a:r>
            <a:endParaRPr lang="da-DK" dirty="0"/>
          </a:p>
        </p:txBody>
      </p:sp>
      <p:sp>
        <p:nvSpPr>
          <p:cNvPr id="4" name="Pladsholder til slidenummer 3"/>
          <p:cNvSpPr>
            <a:spLocks noGrp="1"/>
          </p:cNvSpPr>
          <p:nvPr>
            <p:ph type="sldNum" sz="quarter" idx="10"/>
          </p:nvPr>
        </p:nvSpPr>
        <p:spPr/>
        <p:txBody>
          <a:bodyPr/>
          <a:lstStyle/>
          <a:p>
            <a:fld id="{D14A6546-7148-9A43-A461-C64B67A03B0A}" type="slidenum">
              <a:rPr lang="da-DK" smtClean="0"/>
              <a:t>4</a:t>
            </a:fld>
            <a:endParaRPr lang="da-DK"/>
          </a:p>
        </p:txBody>
      </p:sp>
    </p:spTree>
    <p:extLst>
      <p:ext uri="{BB962C8B-B14F-4D97-AF65-F5344CB8AC3E}">
        <p14:creationId xmlns:p14="http://schemas.microsoft.com/office/powerpoint/2010/main" val="289469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Hvor meget tid man bruger på de to øvelser, er op til den enkelte,</a:t>
            </a:r>
            <a:r>
              <a:rPr lang="da-DK" baseline="0" dirty="0"/>
              <a:t> men det anbefales, at man tager dem én af gangen.</a:t>
            </a:r>
          </a:p>
          <a:p>
            <a:endParaRPr lang="da-DK" baseline="0" dirty="0"/>
          </a:p>
          <a:p>
            <a:r>
              <a:rPr lang="da-DK" baseline="0" dirty="0"/>
              <a:t>Eksempler på første øvelse kunne fx være slaveri, hekseafbrænding eller folkedrab.</a:t>
            </a:r>
          </a:p>
          <a:p>
            <a:endParaRPr lang="da-DK" baseline="0" dirty="0"/>
          </a:p>
          <a:p>
            <a:r>
              <a:rPr lang="da-DK" baseline="0" dirty="0"/>
              <a:t>Et eksempel til øvelse nummer to kunne fx være Danmarks kolonifortid: Forholdet til Grønland og spørgsmålet om Grønlands selvstændighed, eller hvorvidt Danmark skal betale erstatning til efterkommerne af det danske slaveri på de vestindiske øer.</a:t>
            </a:r>
          </a:p>
          <a:p>
            <a:r>
              <a:rPr lang="da-DK" baseline="0" dirty="0"/>
              <a:t>Et andet eksempel kunne i lyset af krigen i Ukraine være om NATOs udvidelse og Tysklands villighed til at sende våben til Ukraine.</a:t>
            </a:r>
            <a:endParaRPr lang="da-DK" dirty="0"/>
          </a:p>
        </p:txBody>
      </p:sp>
      <p:sp>
        <p:nvSpPr>
          <p:cNvPr id="4" name="Pladsholder til slidenummer 3"/>
          <p:cNvSpPr>
            <a:spLocks noGrp="1"/>
          </p:cNvSpPr>
          <p:nvPr>
            <p:ph type="sldNum" sz="quarter" idx="10"/>
          </p:nvPr>
        </p:nvSpPr>
        <p:spPr/>
        <p:txBody>
          <a:bodyPr/>
          <a:lstStyle/>
          <a:p>
            <a:fld id="{D14A6546-7148-9A43-A461-C64B67A03B0A}" type="slidenum">
              <a:rPr lang="da-DK" smtClean="0"/>
              <a:t>8</a:t>
            </a:fld>
            <a:endParaRPr lang="da-DK"/>
          </a:p>
        </p:txBody>
      </p:sp>
    </p:spTree>
    <p:extLst>
      <p:ext uri="{BB962C8B-B14F-4D97-AF65-F5344CB8AC3E}">
        <p14:creationId xmlns:p14="http://schemas.microsoft.com/office/powerpoint/2010/main" val="332892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a:t>Klik for at redigere i masteren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i masteren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a:t>Klik for at redigere i masteren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for c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a:t>Klik for at redigere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a:t>Klik for at redigere i masteren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a:t>Klik for at redigere i masteren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i masteren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i masteren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a:t>Klik for at redigere i masteren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a:t>Klik for at redigere i masteren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Træk billede til pladsholder, eller klik på symbol for at tilføje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Historiebevidsthed &amp; historisk empati</a:t>
            </a:r>
          </a:p>
        </p:txBody>
      </p:sp>
      <p:sp>
        <p:nvSpPr>
          <p:cNvPr id="3" name="Undertitel 2"/>
          <p:cNvSpPr>
            <a:spLocks noGrp="1"/>
          </p:cNvSpPr>
          <p:nvPr>
            <p:ph type="subTitle" idx="1"/>
          </p:nvPr>
        </p:nvSpPr>
        <p:spPr/>
        <p:txBody>
          <a:bodyPr>
            <a:normAutofit/>
          </a:bodyPr>
          <a:lstStyle/>
          <a:p>
            <a:endParaRPr lang="da-DK" sz="2200" dirty="0"/>
          </a:p>
        </p:txBody>
      </p:sp>
    </p:spTree>
    <p:extLst>
      <p:ext uri="{BB962C8B-B14F-4D97-AF65-F5344CB8AC3E}">
        <p14:creationId xmlns:p14="http://schemas.microsoft.com/office/powerpoint/2010/main" val="355636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a-DK" dirty="0"/>
              <a:t>Historiebevidsthed som </a:t>
            </a:r>
            <a:r>
              <a:rPr lang="da-DK" b="1" dirty="0"/>
              <a:t>teori</a:t>
            </a:r>
          </a:p>
        </p:txBody>
      </p:sp>
      <p:sp>
        <p:nvSpPr>
          <p:cNvPr id="3" name="Pladsholder til indhold 2"/>
          <p:cNvSpPr>
            <a:spLocks noGrp="1"/>
          </p:cNvSpPr>
          <p:nvPr>
            <p:ph idx="1"/>
          </p:nvPr>
        </p:nvSpPr>
        <p:spPr/>
        <p:txBody>
          <a:bodyPr/>
          <a:lstStyle/>
          <a:p>
            <a:r>
              <a:rPr lang="da-DK" dirty="0"/>
              <a:t>Historiebevidsthed er historiefagets filosofiske forsøg på at definere, hvordan vi mennesker forstår og erkender den verden, vi lever i.</a:t>
            </a:r>
          </a:p>
          <a:p>
            <a:r>
              <a:rPr lang="da-DK" dirty="0"/>
              <a:t>Vi lever vores liv i tid, hvorfor tidsaspektet er helt afgørende for den måde, vi forstår os selv på.</a:t>
            </a:r>
          </a:p>
          <a:p>
            <a:r>
              <a:rPr lang="da-DK" dirty="0"/>
              <a:t>Vores historiebevidsthed er i høj grad påvirket af de forhold, der gør sig gældende i det omkringliggende samfund og de fællesskaber, vi indgår i. </a:t>
            </a:r>
          </a:p>
          <a:p>
            <a:r>
              <a:rPr lang="da-DK" dirty="0"/>
              <a:t>Som vi kan se i modellen på næste slide, så påvirker de tre tidsdimensioner fortid, nutid og fremtid hinanden. Denne påvirkning er ikke statisk men dynamisk, hvilket betyder, at vores forståelser af og forhold til de forskellige tidsdimensioner konstant er i forandring.</a:t>
            </a:r>
          </a:p>
        </p:txBody>
      </p:sp>
    </p:spTree>
    <p:extLst>
      <p:ext uri="{BB962C8B-B14F-4D97-AF65-F5344CB8AC3E}">
        <p14:creationId xmlns:p14="http://schemas.microsoft.com/office/powerpoint/2010/main" val="962977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a-DK" dirty="0"/>
              <a:t>Historiebevidsthed som teori</a:t>
            </a:r>
          </a:p>
        </p:txBody>
      </p:sp>
      <p:pic>
        <p:nvPicPr>
          <p:cNvPr id="4" name="Pladsholder til indhold 3"/>
          <p:cNvPicPr>
            <a:picLocks noGrp="1" noChangeAspect="1"/>
          </p:cNvPicPr>
          <p:nvPr>
            <p:ph idx="1"/>
          </p:nvPr>
        </p:nvPicPr>
        <p:blipFill>
          <a:blip r:embed="rId2"/>
          <a:stretch>
            <a:fillRect/>
          </a:stretch>
        </p:blipFill>
        <p:spPr>
          <a:xfrm>
            <a:off x="3109913" y="2752725"/>
            <a:ext cx="7874000" cy="2540000"/>
          </a:xfrm>
        </p:spPr>
      </p:pic>
    </p:spTree>
    <p:extLst>
      <p:ext uri="{BB962C8B-B14F-4D97-AF65-F5344CB8AC3E}">
        <p14:creationId xmlns:p14="http://schemas.microsoft.com/office/powerpoint/2010/main" val="1005244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a-DK" dirty="0"/>
              <a:t>Egen historiebevidsthed?</a:t>
            </a:r>
          </a:p>
        </p:txBody>
      </p:sp>
      <p:sp>
        <p:nvSpPr>
          <p:cNvPr id="3" name="Pladsholder til indhold 2"/>
          <p:cNvSpPr>
            <a:spLocks noGrp="1"/>
          </p:cNvSpPr>
          <p:nvPr>
            <p:ph idx="1"/>
          </p:nvPr>
        </p:nvSpPr>
        <p:spPr/>
        <p:txBody>
          <a:bodyPr/>
          <a:lstStyle/>
          <a:p>
            <a:endParaRPr lang="da-DK" dirty="0"/>
          </a:p>
          <a:p>
            <a:endParaRPr lang="da-DK" dirty="0"/>
          </a:p>
          <a:p>
            <a:r>
              <a:rPr lang="da-DK" sz="2200" dirty="0"/>
              <a:t>Overvej hvad der former din historiebevidsthed? Forsøg både at nævne en konkret fortidsfortolkning, en nutidsforståelse og en fremtidsforventning.</a:t>
            </a:r>
          </a:p>
        </p:txBody>
      </p:sp>
    </p:spTree>
    <p:extLst>
      <p:ext uri="{BB962C8B-B14F-4D97-AF65-F5344CB8AC3E}">
        <p14:creationId xmlns:p14="http://schemas.microsoft.com/office/powerpoint/2010/main" val="175752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a-DK" dirty="0"/>
              <a:t>Historiebevidsthed som </a:t>
            </a:r>
            <a:r>
              <a:rPr lang="da-DK" b="1" dirty="0"/>
              <a:t>metode</a:t>
            </a:r>
          </a:p>
        </p:txBody>
      </p:sp>
      <p:sp>
        <p:nvSpPr>
          <p:cNvPr id="3" name="Pladsholder til indhold 2"/>
          <p:cNvSpPr>
            <a:spLocks noGrp="1"/>
          </p:cNvSpPr>
          <p:nvPr>
            <p:ph idx="1"/>
          </p:nvPr>
        </p:nvSpPr>
        <p:spPr/>
        <p:txBody>
          <a:bodyPr>
            <a:normAutofit/>
          </a:bodyPr>
          <a:lstStyle/>
          <a:p>
            <a:r>
              <a:rPr lang="da-DK" dirty="0"/>
              <a:t>Det er vanskeligt at anvende historiebevidsthed, som det er blevet beskrevet på de foregående slides, konkret i den daglige undervisning. </a:t>
            </a:r>
          </a:p>
          <a:p>
            <a:r>
              <a:rPr lang="da-DK" dirty="0"/>
              <a:t>For at gøre historiebevidsthed mere brugbart, så vi kan arbejde med begrebet som en metode, kan vi benytte os af begrebsparret </a:t>
            </a:r>
            <a:r>
              <a:rPr lang="da-DK" i="1" dirty="0"/>
              <a:t>historieskabt</a:t>
            </a:r>
            <a:r>
              <a:rPr lang="da-DK" dirty="0"/>
              <a:t> og </a:t>
            </a:r>
            <a:r>
              <a:rPr lang="da-DK" i="1" dirty="0"/>
              <a:t>historieskabende</a:t>
            </a:r>
            <a:r>
              <a:rPr lang="da-DK" dirty="0"/>
              <a:t>.</a:t>
            </a:r>
          </a:p>
          <a:p>
            <a:r>
              <a:rPr lang="da-DK" dirty="0"/>
              <a:t>Det historieskabte ved et menneske er dets påvirkning af de historiske, kulturelle og samfundsmæssige omstændigheder, som det er født ind i og formet af.</a:t>
            </a:r>
          </a:p>
          <a:p>
            <a:r>
              <a:rPr lang="da-DK" dirty="0"/>
              <a:t>Det historieskabende ved et menneske er de konkrete handlinger, som det foretager sig i livet, men også de fortællinger som det konstruerer sig om fortiden, nutiden og fremtiden (det er derfor også i denne kontekst ofte relevant at forholde sig menneskers historiebrug).</a:t>
            </a:r>
          </a:p>
          <a:p>
            <a:endParaRPr lang="da-DK" dirty="0"/>
          </a:p>
          <a:p>
            <a:endParaRPr lang="da-DK" i="1" dirty="0"/>
          </a:p>
        </p:txBody>
      </p:sp>
    </p:spTree>
    <p:extLst>
      <p:ext uri="{BB962C8B-B14F-4D97-AF65-F5344CB8AC3E}">
        <p14:creationId xmlns:p14="http://schemas.microsoft.com/office/powerpoint/2010/main" val="1585531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a-DK" dirty="0"/>
              <a:t>Relevante spørgsmål man kan stille til sit materiale i arbejdet med historiebevidsthed</a:t>
            </a:r>
          </a:p>
        </p:txBody>
      </p:sp>
      <p:sp>
        <p:nvSpPr>
          <p:cNvPr id="3" name="Pladsholder til indhold 2"/>
          <p:cNvSpPr>
            <a:spLocks noGrp="1"/>
          </p:cNvSpPr>
          <p:nvPr>
            <p:ph idx="1"/>
          </p:nvPr>
        </p:nvSpPr>
        <p:spPr/>
        <p:txBody>
          <a:bodyPr>
            <a:normAutofit fontScale="92500" lnSpcReduction="20000"/>
          </a:bodyPr>
          <a:lstStyle/>
          <a:p>
            <a:r>
              <a:rPr lang="da-DK" b="1" dirty="0"/>
              <a:t>Fortidsfortolkning:</a:t>
            </a:r>
            <a:endParaRPr lang="da-DK" dirty="0"/>
          </a:p>
          <a:p>
            <a:r>
              <a:rPr lang="da-DK" dirty="0"/>
              <a:t>Hvilke begivenheder, personer eller historiske perioder fremhæves i materialet?</a:t>
            </a:r>
          </a:p>
          <a:p>
            <a:r>
              <a:rPr lang="da-DK" dirty="0"/>
              <a:t>Hvilken fortolkning og fortælling af fortiden er der af materialet?</a:t>
            </a:r>
          </a:p>
          <a:p>
            <a:r>
              <a:rPr lang="da-DK" b="1" dirty="0"/>
              <a:t>Nutidsforståelse:</a:t>
            </a:r>
            <a:endParaRPr lang="da-DK" dirty="0"/>
          </a:p>
          <a:p>
            <a:r>
              <a:rPr lang="da-DK" dirty="0"/>
              <a:t>Hvilken nutidig sammenhæng ligger til grund for materialets tilblivelse?</a:t>
            </a:r>
          </a:p>
          <a:p>
            <a:r>
              <a:rPr lang="da-DK" dirty="0"/>
              <a:t>Hvilke forhold og holdninger i nutiden indgår i og har betydning for materialet/historiebrugen?</a:t>
            </a:r>
          </a:p>
          <a:p>
            <a:r>
              <a:rPr lang="da-DK" b="1" dirty="0"/>
              <a:t>Fremtidsforventning:</a:t>
            </a:r>
            <a:endParaRPr lang="da-DK" dirty="0"/>
          </a:p>
          <a:p>
            <a:r>
              <a:rPr lang="da-DK" dirty="0"/>
              <a:t>Hvilke fremtidige handlinger eller begivenheder rummer/anviser materialet/ historiebrugen?</a:t>
            </a:r>
          </a:p>
          <a:p>
            <a:r>
              <a:rPr lang="da-DK" dirty="0"/>
              <a:t>Hvilke fremtidsforventninger kan identificeres implicit/eksplicit i materialet/historiebrugen?</a:t>
            </a:r>
          </a:p>
          <a:p>
            <a:endParaRPr lang="da-DK" dirty="0"/>
          </a:p>
        </p:txBody>
      </p:sp>
    </p:spTree>
    <p:extLst>
      <p:ext uri="{BB962C8B-B14F-4D97-AF65-F5344CB8AC3E}">
        <p14:creationId xmlns:p14="http://schemas.microsoft.com/office/powerpoint/2010/main" val="23903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a-DK" dirty="0"/>
              <a:t>Historisk empati </a:t>
            </a:r>
            <a:br>
              <a:rPr lang="da-DK" dirty="0"/>
            </a:br>
            <a:r>
              <a:rPr lang="da-DK" sz="2400" dirty="0"/>
              <a:t>Forudsætningen for arbejdet med historiebevidsthed</a:t>
            </a:r>
          </a:p>
        </p:txBody>
      </p:sp>
      <p:sp>
        <p:nvSpPr>
          <p:cNvPr id="3" name="Pladsholder til indhold 2"/>
          <p:cNvSpPr>
            <a:spLocks noGrp="1"/>
          </p:cNvSpPr>
          <p:nvPr>
            <p:ph idx="1"/>
          </p:nvPr>
        </p:nvSpPr>
        <p:spPr/>
        <p:txBody>
          <a:bodyPr>
            <a:normAutofit/>
          </a:bodyPr>
          <a:lstStyle/>
          <a:p>
            <a:r>
              <a:rPr lang="da-DK" dirty="0"/>
              <a:t>Når vi arbejder med historie i undervisningen, er vi altid påvirket af vores egen historiebevidsthed.</a:t>
            </a:r>
          </a:p>
          <a:p>
            <a:r>
              <a:rPr lang="da-DK" dirty="0"/>
              <a:t>Hvis vi meningsfuldt skal kunne forstå fortidens mennesker, så må vi kunne sætte os i deres sted, hvorfor det er vigtigt, at vi kan tilsidesætte vores egne </a:t>
            </a:r>
            <a:r>
              <a:rPr lang="da-DK" dirty="0" err="1"/>
              <a:t>forforståelser</a:t>
            </a:r>
            <a:r>
              <a:rPr lang="da-DK" dirty="0"/>
              <a:t> og fordomme. Dette kaldes at have historisk empati.</a:t>
            </a:r>
          </a:p>
          <a:p>
            <a:r>
              <a:rPr lang="da-DK" dirty="0"/>
              <a:t>Grundlaget for at kunne have historisk empati er, at man har </a:t>
            </a:r>
            <a:r>
              <a:rPr lang="da-DK" b="1" dirty="0"/>
              <a:t>viden</a:t>
            </a:r>
            <a:r>
              <a:rPr lang="da-DK" dirty="0"/>
              <a:t> omkring fortiden. Det kan fx være den politiske situation, ideologiske strømninger, økonomiske, klimatiske og teknologiske forhold, kulturelle traditioner og/eller etiske normer.</a:t>
            </a:r>
          </a:p>
          <a:p>
            <a:r>
              <a:rPr lang="da-DK" dirty="0"/>
              <a:t>Forudsætningen for historisk empati ligger derfor i sammenspillet mellem, at man på den ene side har viden om fortiden og på den anden side evner at se udover egne normer og værdier i arbejdet med denne viden.</a:t>
            </a:r>
          </a:p>
        </p:txBody>
      </p:sp>
    </p:spTree>
    <p:extLst>
      <p:ext uri="{BB962C8B-B14F-4D97-AF65-F5344CB8AC3E}">
        <p14:creationId xmlns:p14="http://schemas.microsoft.com/office/powerpoint/2010/main" val="1221981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a-DK" dirty="0"/>
              <a:t>Historiens grusomheder og etiske dilemmaer</a:t>
            </a:r>
          </a:p>
        </p:txBody>
      </p:sp>
      <p:sp>
        <p:nvSpPr>
          <p:cNvPr id="3" name="Pladsholder til indhold 2"/>
          <p:cNvSpPr>
            <a:spLocks noGrp="1"/>
          </p:cNvSpPr>
          <p:nvPr>
            <p:ph idx="1"/>
          </p:nvPr>
        </p:nvSpPr>
        <p:spPr/>
        <p:txBody>
          <a:bodyPr>
            <a:normAutofit fontScale="92500" lnSpcReduction="10000"/>
          </a:bodyPr>
          <a:lstStyle/>
          <a:p>
            <a:r>
              <a:rPr lang="da-DK" dirty="0"/>
              <a:t>Hvis vi i nutiden og i fremtiden skal tage ved lære af historien, så er det altså vigtigt, at vi nuanceret kan problematisere og diskutere fortiden uden, at vi på forhånd har dømt eller frikendt fortidens aktører ud fra vores egne normer og værdier. Altså at vi kan udvise historisk empati.</a:t>
            </a:r>
          </a:p>
          <a:p>
            <a:r>
              <a:rPr lang="da-DK" dirty="0"/>
              <a:t>Det kan imidlertid være en vanskelig udfordring, da historien netop indeholder utallige eksempler på begivenheder og perioder, der er så modsat vores nutidige normer og værdier.</a:t>
            </a:r>
          </a:p>
          <a:p>
            <a:r>
              <a:rPr lang="da-DK" dirty="0"/>
              <a:t>1. Nævn og begrund nogle sådanne eksempler, hvor det er vanskeligt at udvise historisk empati.</a:t>
            </a:r>
          </a:p>
          <a:p>
            <a:r>
              <a:rPr lang="da-DK" dirty="0"/>
              <a:t>Der kan også være etiske dilemmaer i sammenspillet mellem fortid og nutid, som påvirker vores evne til at træffe beslutninger i dag.</a:t>
            </a:r>
          </a:p>
          <a:p>
            <a:r>
              <a:rPr lang="da-DK" dirty="0"/>
              <a:t>2. Nævn og begrund </a:t>
            </a:r>
            <a:r>
              <a:rPr lang="da-DK"/>
              <a:t>nogle nutidige </a:t>
            </a:r>
            <a:r>
              <a:rPr lang="da-DK" dirty="0"/>
              <a:t>etiske dilemmaer, hvor historisk empati er en forudsætning for, at man kan have en kvalificeret forståelse af dilemmaet.</a:t>
            </a:r>
          </a:p>
        </p:txBody>
      </p:sp>
    </p:spTree>
    <p:extLst>
      <p:ext uri="{BB962C8B-B14F-4D97-AF65-F5344CB8AC3E}">
        <p14:creationId xmlns:p14="http://schemas.microsoft.com/office/powerpoint/2010/main" val="750723810"/>
      </p:ext>
    </p:extLst>
  </p:cSld>
  <p:clrMapOvr>
    <a:masterClrMapping/>
  </p:clrMapOvr>
</p:sld>
</file>

<file path=ppt/theme/theme1.xml><?xml version="1.0" encoding="utf-8"?>
<a:theme xmlns:a="http://schemas.openxmlformats.org/drawingml/2006/main" name="Vis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Kontor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Visk</Template>
  <TotalTime>1938</TotalTime>
  <Words>855</Words>
  <Application>Microsoft Office PowerPoint</Application>
  <PresentationFormat>Widescreen</PresentationFormat>
  <Paragraphs>50</Paragraphs>
  <Slides>8</Slides>
  <Notes>3</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8</vt:i4>
      </vt:variant>
    </vt:vector>
  </HeadingPairs>
  <TitlesOfParts>
    <vt:vector size="13" baseType="lpstr">
      <vt:lpstr>Arial</vt:lpstr>
      <vt:lpstr>Calibri</vt:lpstr>
      <vt:lpstr>Century Gothic</vt:lpstr>
      <vt:lpstr>Wingdings 3</vt:lpstr>
      <vt:lpstr>Visk</vt:lpstr>
      <vt:lpstr>Historiebevidsthed &amp; historisk empati</vt:lpstr>
      <vt:lpstr>Historiebevidsthed som teori</vt:lpstr>
      <vt:lpstr>Historiebevidsthed som teori</vt:lpstr>
      <vt:lpstr>Egen historiebevidsthed?</vt:lpstr>
      <vt:lpstr>Historiebevidsthed som metode</vt:lpstr>
      <vt:lpstr>Relevante spørgsmål man kan stille til sit materiale i arbejdet med historiebevidsthed</vt:lpstr>
      <vt:lpstr>Historisk empati  Forudsætningen for arbejdet med historiebevidsthed</vt:lpstr>
      <vt:lpstr>Historiens grusomheder og etiske dilemmaer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Historiebevidsthed</dc:title>
  <dc:creator>Kasper Løgstrup</dc:creator>
  <cp:lastModifiedBy>Kasper Løgstrup</cp:lastModifiedBy>
  <cp:revision>41</cp:revision>
  <dcterms:created xsi:type="dcterms:W3CDTF">2020-01-08T09:14:28Z</dcterms:created>
  <dcterms:modified xsi:type="dcterms:W3CDTF">2024-10-02T07:52:02Z</dcterms:modified>
</cp:coreProperties>
</file>