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5" r:id="rId1"/>
  </p:sldMasterIdLst>
  <p:notesMasterIdLst>
    <p:notesMasterId r:id="rId17"/>
  </p:notesMasterIdLst>
  <p:sldIdLst>
    <p:sldId id="256" r:id="rId2"/>
    <p:sldId id="271" r:id="rId3"/>
    <p:sldId id="272" r:id="rId4"/>
    <p:sldId id="257" r:id="rId5"/>
    <p:sldId id="273" r:id="rId6"/>
    <p:sldId id="266" r:id="rId7"/>
    <p:sldId id="278" r:id="rId8"/>
    <p:sldId id="270" r:id="rId9"/>
    <p:sldId id="276" r:id="rId10"/>
    <p:sldId id="268" r:id="rId11"/>
    <p:sldId id="279" r:id="rId12"/>
    <p:sldId id="269" r:id="rId13"/>
    <p:sldId id="277" r:id="rId14"/>
    <p:sldId id="275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/>
    <p:restoredTop sz="94626"/>
  </p:normalViewPr>
  <p:slideViewPr>
    <p:cSldViewPr>
      <p:cViewPr varScale="1">
        <p:scale>
          <a:sx n="107" d="100"/>
          <a:sy n="107" d="100"/>
        </p:scale>
        <p:origin x="6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CD4B3-54C0-9448-9099-E323DAC9C58D}" type="datetimeFigureOut">
              <a:rPr lang="da-DK" smtClean="0"/>
              <a:t>21-10-2024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A2FD0-730D-3743-8F99-B8F65E9146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6725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A2FD0-730D-3743-8F99-B8F65E914654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1368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A2FD0-730D-3743-8F99-B8F65E914654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3447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801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</p:spTree>
    <p:extLst>
      <p:ext uri="{BB962C8B-B14F-4D97-AF65-F5344CB8AC3E}">
        <p14:creationId xmlns:p14="http://schemas.microsoft.com/office/powerpoint/2010/main" val="8345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56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</p:spTree>
    <p:extLst>
      <p:ext uri="{BB962C8B-B14F-4D97-AF65-F5344CB8AC3E}">
        <p14:creationId xmlns:p14="http://schemas.microsoft.com/office/powerpoint/2010/main" val="287573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</p:spTree>
    <p:extLst>
      <p:ext uri="{BB962C8B-B14F-4D97-AF65-F5344CB8AC3E}">
        <p14:creationId xmlns:p14="http://schemas.microsoft.com/office/powerpoint/2010/main" val="336925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</p:spTree>
    <p:extLst>
      <p:ext uri="{BB962C8B-B14F-4D97-AF65-F5344CB8AC3E}">
        <p14:creationId xmlns:p14="http://schemas.microsoft.com/office/powerpoint/2010/main" val="1025375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</p:spTree>
    <p:extLst>
      <p:ext uri="{BB962C8B-B14F-4D97-AF65-F5344CB8AC3E}">
        <p14:creationId xmlns:p14="http://schemas.microsoft.com/office/powerpoint/2010/main" val="399325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</p:spTree>
    <p:extLst>
      <p:ext uri="{BB962C8B-B14F-4D97-AF65-F5344CB8AC3E}">
        <p14:creationId xmlns:p14="http://schemas.microsoft.com/office/powerpoint/2010/main" val="213285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82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</p:spTree>
    <p:extLst>
      <p:ext uri="{BB962C8B-B14F-4D97-AF65-F5344CB8AC3E}">
        <p14:creationId xmlns:p14="http://schemas.microsoft.com/office/powerpoint/2010/main" val="375581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60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A80630-B8B1-4259-AE8D-562AA8E01190}" type="slidenum">
              <a:rPr lang="en-US" altLang="en-DK" smtClean="0"/>
              <a:pPr/>
              <a:t>‹nr.›</a:t>
            </a:fld>
            <a:endParaRPr lang="en-US" altLang="en-D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28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  <p:sldLayoutId id="2147484331" r:id="rId6"/>
    <p:sldLayoutId id="2147484332" r:id="rId7"/>
    <p:sldLayoutId id="2147484333" r:id="rId8"/>
    <p:sldLayoutId id="2147484334" r:id="rId9"/>
    <p:sldLayoutId id="2147484335" r:id="rId10"/>
    <p:sldLayoutId id="2147484336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boie@dr.d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blimetext.com/" TargetMode="External"/><Relationship Id="rId2" Type="http://schemas.openxmlformats.org/officeDocument/2006/relationships/hyperlink" Target="http://brackets.io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otepad-plus-plus.org/downloads/" TargetMode="External"/><Relationship Id="rId4" Type="http://schemas.openxmlformats.org/officeDocument/2006/relationships/hyperlink" Target="https://apps.apple.com/us/app/textwrangler/id404010395?mt=12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631871-AB87-41AF-82BA-301135C20D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a-DK" altLang="en-DK" dirty="0"/>
              <a:t>HTML</a:t>
            </a:r>
            <a:endParaRPr lang="en-US" altLang="en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17937E2B-617A-4047-9881-CE3DB1884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/>
              <a:t>HTML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726868EF-8099-4C6A-A9F3-F7050E218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a-DK" altLang="en-DK" b="1" dirty="0"/>
              <a:t>H</a:t>
            </a:r>
            <a:r>
              <a:rPr lang="da-DK" altLang="en-DK" dirty="0"/>
              <a:t>YPER</a:t>
            </a:r>
          </a:p>
          <a:p>
            <a:pPr lvl="1" eaLnBrk="1" hangingPunct="1"/>
            <a:r>
              <a:rPr lang="da-DK" altLang="en-DK" dirty="0"/>
              <a:t>Hyper=links, </a:t>
            </a:r>
            <a:r>
              <a:rPr lang="da-DK" altLang="en-DK" dirty="0" err="1"/>
              <a:t>hypertekt</a:t>
            </a:r>
            <a:r>
              <a:rPr lang="da-DK" altLang="en-DK" dirty="0"/>
              <a:t>= tekst man kan springe i</a:t>
            </a:r>
          </a:p>
          <a:p>
            <a:pPr eaLnBrk="1" hangingPunct="1"/>
            <a:r>
              <a:rPr lang="da-DK" altLang="en-DK" b="1" dirty="0"/>
              <a:t>T</a:t>
            </a:r>
            <a:r>
              <a:rPr lang="da-DK" altLang="en-DK" dirty="0"/>
              <a:t>EXT</a:t>
            </a:r>
          </a:p>
          <a:p>
            <a:pPr lvl="1" eaLnBrk="1" hangingPunct="1"/>
            <a:r>
              <a:rPr lang="da-DK" altLang="en-DK" dirty="0"/>
              <a:t>tekstbaseret</a:t>
            </a:r>
          </a:p>
          <a:p>
            <a:pPr eaLnBrk="1" hangingPunct="1"/>
            <a:r>
              <a:rPr lang="da-DK" altLang="en-DK" b="1" dirty="0"/>
              <a:t>M</a:t>
            </a:r>
            <a:r>
              <a:rPr lang="da-DK" altLang="en-DK" dirty="0"/>
              <a:t>ARKUP</a:t>
            </a:r>
          </a:p>
          <a:p>
            <a:pPr lvl="1" eaLnBrk="1" hangingPunct="1"/>
            <a:r>
              <a:rPr lang="da-DK" altLang="en-DK" dirty="0"/>
              <a:t>At mærke op. </a:t>
            </a:r>
            <a:r>
              <a:rPr lang="da-DK" altLang="en-DK" dirty="0" err="1"/>
              <a:t>Formattere</a:t>
            </a:r>
            <a:r>
              <a:rPr lang="da-DK" altLang="en-DK" dirty="0"/>
              <a:t> tekst</a:t>
            </a:r>
          </a:p>
          <a:p>
            <a:pPr eaLnBrk="1" hangingPunct="1"/>
            <a:r>
              <a:rPr lang="da-DK" altLang="en-DK" b="1" dirty="0"/>
              <a:t>L</a:t>
            </a:r>
            <a:r>
              <a:rPr lang="da-DK" altLang="en-DK" dirty="0"/>
              <a:t>ANGUAGE</a:t>
            </a:r>
          </a:p>
          <a:p>
            <a:pPr lvl="1" eaLnBrk="1" hangingPunct="1"/>
            <a:r>
              <a:rPr lang="da-DK" altLang="en-DK" dirty="0"/>
              <a:t>En standard, en måde at gøre ting på.</a:t>
            </a:r>
          </a:p>
          <a:p>
            <a:pPr lvl="1" eaLnBrk="1" hangingPunct="1"/>
            <a:endParaRPr lang="da-DK" altLang="en-DK" dirty="0"/>
          </a:p>
          <a:p>
            <a:pPr eaLnBrk="1" hangingPunct="1"/>
            <a:r>
              <a:rPr lang="da-DK" altLang="en-DK" dirty="0"/>
              <a:t>HTML er IKKE et </a:t>
            </a:r>
            <a:r>
              <a:rPr lang="da-DK" altLang="en-DK" dirty="0">
                <a:highlight>
                  <a:srgbClr val="C0C0C0"/>
                </a:highlight>
              </a:rPr>
              <a:t>programmering</a:t>
            </a:r>
            <a:r>
              <a:rPr lang="da-DK" altLang="en-DK" dirty="0"/>
              <a:t>ssprog – men et </a:t>
            </a:r>
            <a:r>
              <a:rPr lang="da-DK" altLang="en-DK" dirty="0" err="1">
                <a:highlight>
                  <a:srgbClr val="00FF00"/>
                </a:highlight>
              </a:rPr>
              <a:t>formattering</a:t>
            </a:r>
            <a:r>
              <a:rPr lang="da-DK" altLang="en-DK" dirty="0" err="1"/>
              <a:t>ssprog</a:t>
            </a:r>
            <a:r>
              <a:rPr lang="da-DK" altLang="en-DK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B3798F84-0441-486E-AF0E-0461AEA7D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 dirty="0">
                <a:solidFill>
                  <a:schemeClr val="accent2"/>
                </a:solidFill>
              </a:rPr>
              <a:t>At mærke op, at markere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68742-3EFD-4574-A32B-F33FB1E2B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76825"/>
            <a:ext cx="8229600" cy="3096344"/>
          </a:xfrm>
          <a:ln>
            <a:solidFill>
              <a:schemeClr val="accent2"/>
            </a:solidFill>
          </a:ln>
        </p:spPr>
        <p:txBody>
          <a:bodyPr>
            <a:normAutofit fontScale="92500" lnSpcReduction="20000"/>
          </a:bodyPr>
          <a:lstStyle/>
          <a:p>
            <a:pPr lvl="2" eaLnBrk="1" hangingPunct="1">
              <a:defRPr/>
            </a:pPr>
            <a:endParaRPr lang="da-DK" sz="1600" b="1" i="1" dirty="0"/>
          </a:p>
          <a:p>
            <a:r>
              <a:rPr lang="en-US" sz="3600" dirty="0" err="1"/>
              <a:t>Ekspert</a:t>
            </a:r>
            <a:r>
              <a:rPr lang="en-US" sz="3600" dirty="0"/>
              <a:t> om </a:t>
            </a:r>
            <a:r>
              <a:rPr lang="en-US" sz="3600" dirty="0" err="1"/>
              <a:t>valg-trussel</a:t>
            </a:r>
            <a:r>
              <a:rPr lang="en-US" sz="3600" dirty="0"/>
              <a:t>: 'Vi </a:t>
            </a:r>
            <a:r>
              <a:rPr lang="en-US" sz="3600" dirty="0" err="1"/>
              <a:t>er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</a:t>
            </a:r>
            <a:r>
              <a:rPr lang="en-US" sz="3600" dirty="0" err="1"/>
              <a:t>slikbutik</a:t>
            </a:r>
            <a:r>
              <a:rPr lang="en-US" sz="3600" dirty="0"/>
              <a:t> for </a:t>
            </a:r>
            <a:r>
              <a:rPr lang="en-US" sz="3600" dirty="0" err="1"/>
              <a:t>hackere</a:t>
            </a:r>
            <a:r>
              <a:rPr lang="en-US" sz="3600" dirty="0"/>
              <a:t>’</a:t>
            </a:r>
          </a:p>
          <a:p>
            <a:pPr lvl="1"/>
            <a:r>
              <a:rPr lang="da-DK" sz="1800" dirty="0"/>
              <a:t>Sandsynligt, at Rusland vil forsøge at blande sig i det amerikanske valg, vurderer en ekspert.</a:t>
            </a:r>
          </a:p>
          <a:p>
            <a:pPr marL="44450" indent="0" eaLnBrk="1" hangingPunct="1">
              <a:buNone/>
              <a:defRPr/>
            </a:pPr>
            <a:r>
              <a:rPr lang="da-DK" sz="1100" b="1" i="1" dirty="0"/>
              <a:t>7.sept 2024 kl 18.06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</a:pPr>
            <a:r>
              <a:rPr lang="en-US" sz="1000" cap="all" dirty="0"/>
              <a:t>  AF </a:t>
            </a:r>
            <a:r>
              <a:rPr lang="en-US" sz="1000" cap="all" dirty="0">
                <a:hlinkClick r:id="rId2"/>
              </a:rPr>
              <a:t>PETER BOIER</a:t>
            </a:r>
            <a:endParaRPr lang="da-DK" dirty="0"/>
          </a:p>
          <a:p>
            <a:pPr marL="274638" lvl="1" indent="0">
              <a:buNone/>
            </a:pPr>
            <a:endParaRPr lang="en-US" sz="1800" dirty="0"/>
          </a:p>
          <a:p>
            <a:pPr marL="549275" lvl="2" indent="0">
              <a:spcBef>
                <a:spcPct val="0"/>
              </a:spcBef>
              <a:buClrTx/>
              <a:buSzTx/>
              <a:buNone/>
            </a:pP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Regeringen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l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æ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gger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op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til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at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tilf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ø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re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PET 43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mio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. kroner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å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rligt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de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n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æ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ste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fire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å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for at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forebygge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og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forsvare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sig mod, at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fremmede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statsmagter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blander sig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i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danske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politiske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processer -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eksempelvis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et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folketingsvalg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.</a:t>
            </a:r>
            <a:endParaRPr kumimoji="0" lang="en-US" altLang="en-DK" sz="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49275" lvl="2" indent="0">
              <a:spcBef>
                <a:spcPct val="0"/>
              </a:spcBef>
              <a:buClrTx/>
              <a:buSzTx/>
              <a:buNone/>
            </a:pP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Og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det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ikke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helt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tosset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,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mener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Andre Ken Jakobsson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fra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Center for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Milit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æ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re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Studier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p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å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K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ø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benhavns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Universitet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.</a:t>
            </a:r>
            <a:endParaRPr kumimoji="0" lang="en-US" altLang="en-DK" sz="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49275" lvl="2" indent="0">
              <a:spcBef>
                <a:spcPct val="0"/>
              </a:spcBef>
              <a:buClrTx/>
              <a:buSzTx/>
              <a:buNone/>
            </a:pP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-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Det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en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rigtig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god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id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é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og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meget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tiltr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æ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ngt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.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Det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virker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som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om, at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en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del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andre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lande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hidtil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har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taget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denne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trussel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mere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alvorligt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end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Danmark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har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,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fort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æ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ller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han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. Jakobsson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post.doc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og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forsker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specifikt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i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s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å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kaldte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hybridkonflikter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, der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d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æ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kker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over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informationskrig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og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 </a:t>
            </a:r>
            <a:r>
              <a:rPr kumimoji="0" lang="en-US" altLang="en-DK" sz="1100" b="0" i="0" u="none" strike="noStrike" cap="none" normalizeH="0" baseline="0" dirty="0" err="1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cyberangreb</a:t>
            </a:r>
            <a:r>
              <a:rPr kumimoji="0" lang="en-US" altLang="en-DK" sz="1100" b="0" i="0" u="none" strike="noStrike" cap="none" normalizeH="0" baseline="0" dirty="0">
                <a:ln>
                  <a:noFill/>
                </a:ln>
                <a:solidFill>
                  <a:srgbClr val="4D4D4D"/>
                </a:solidFill>
                <a:effectLst/>
                <a:latin typeface="Gibson"/>
              </a:rPr>
              <a:t>.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</a:pPr>
            <a:endParaRPr kumimoji="0" lang="en-US" altLang="en-DK" sz="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AD323D4-6C54-46D2-91D7-5F1F7FD07588}"/>
              </a:ext>
            </a:extLst>
          </p:cNvPr>
          <p:cNvSpPr txBox="1"/>
          <p:nvPr/>
        </p:nvSpPr>
        <p:spPr>
          <a:xfrm>
            <a:off x="518864" y="4773169"/>
            <a:ext cx="20938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Overskrift</a:t>
            </a:r>
            <a:endParaRPr lang="en-US" dirty="0"/>
          </a:p>
          <a:p>
            <a:r>
              <a:rPr lang="en-US" dirty="0" err="1"/>
              <a:t>Underoverskrift</a:t>
            </a:r>
            <a:endParaRPr lang="en-US" dirty="0"/>
          </a:p>
          <a:p>
            <a:r>
              <a:rPr lang="en-US" dirty="0"/>
              <a:t>Dato</a:t>
            </a:r>
          </a:p>
          <a:p>
            <a:r>
              <a:rPr lang="en-US" dirty="0" err="1"/>
              <a:t>Forfatter</a:t>
            </a:r>
            <a:endParaRPr lang="en-US" dirty="0"/>
          </a:p>
          <a:p>
            <a:r>
              <a:rPr lang="en-US" dirty="0" err="1"/>
              <a:t>Brødtekst</a:t>
            </a:r>
            <a:endParaRPr lang="en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30F990E-9A43-4295-8229-0245E53E1E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/>
              <a:t>Internettet – historie</a:t>
            </a:r>
            <a:endParaRPr lang="en-US" altLang="en-DK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E667C61-0635-4ED2-A199-E267F8A6EB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a-DK" altLang="en-DK" sz="1800" i="1" dirty="0"/>
              <a:t>Opfundet først som militær netværk (</a:t>
            </a:r>
            <a:r>
              <a:rPr lang="da-DK" altLang="en-DK" sz="1800" i="1" dirty="0" err="1"/>
              <a:t>Arpanettet</a:t>
            </a:r>
            <a:r>
              <a:rPr lang="da-DK" altLang="en-DK" sz="1800" i="1" dirty="0"/>
              <a:t>) som militærstrategi (sprede information på mange computere frem for på en central computer)</a:t>
            </a:r>
            <a:r>
              <a:rPr lang="en-US" sz="1800" i="1" dirty="0" err="1">
                <a:solidFill>
                  <a:srgbClr val="202122"/>
                </a:solidFill>
              </a:rPr>
              <a:t>S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enere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kom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forskningsinstitutioner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inden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for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militærindustrien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og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 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efterretningsvæsen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med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og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senere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almindelige</a:t>
            </a:r>
            <a:r>
              <a:rPr lang="en-US" sz="1800" b="0" i="1" dirty="0">
                <a:solidFill>
                  <a:srgbClr val="202122"/>
                </a:solidFill>
                <a:effectLst/>
              </a:rPr>
              <a:t> </a:t>
            </a:r>
            <a:r>
              <a:rPr lang="en-US" sz="1800" b="0" i="1" dirty="0" err="1">
                <a:solidFill>
                  <a:srgbClr val="202122"/>
                </a:solidFill>
                <a:effectLst/>
              </a:rPr>
              <a:t>universiteter</a:t>
            </a:r>
            <a:r>
              <a:rPr lang="en-US" sz="1800" i="1" dirty="0">
                <a:solidFill>
                  <a:srgbClr val="202122"/>
                </a:solidFill>
              </a:rPr>
              <a:t> I USA. (1969-1977)</a:t>
            </a:r>
            <a:endParaRPr lang="en-US" sz="1800" b="0" i="1" dirty="0">
              <a:solidFill>
                <a:srgbClr val="202122"/>
              </a:solidFill>
              <a:effectLst/>
            </a:endParaRPr>
          </a:p>
          <a:p>
            <a:pPr eaLnBrk="1" hangingPunct="1"/>
            <a:r>
              <a:rPr lang="en-US" sz="1800" i="1" dirty="0">
                <a:solidFill>
                  <a:srgbClr val="202122"/>
                </a:solidFill>
              </a:rPr>
              <a:t>I 1981 var 213 </a:t>
            </a:r>
            <a:r>
              <a:rPr lang="en-US" sz="1800" i="1" dirty="0" err="1">
                <a:solidFill>
                  <a:srgbClr val="202122"/>
                </a:solidFill>
              </a:rPr>
              <a:t>universitetscomputere</a:t>
            </a:r>
            <a:r>
              <a:rPr lang="en-US" sz="1800" i="1" dirty="0">
                <a:solidFill>
                  <a:srgbClr val="202122"/>
                </a:solidFill>
              </a:rPr>
              <a:t> </a:t>
            </a:r>
            <a:r>
              <a:rPr lang="en-US" sz="1800" i="1" dirty="0" err="1">
                <a:solidFill>
                  <a:srgbClr val="202122"/>
                </a:solidFill>
              </a:rPr>
              <a:t>bundet</a:t>
            </a:r>
            <a:r>
              <a:rPr lang="en-US" sz="1800" i="1" dirty="0">
                <a:solidFill>
                  <a:srgbClr val="202122"/>
                </a:solidFill>
              </a:rPr>
              <a:t> </a:t>
            </a:r>
            <a:r>
              <a:rPr lang="en-US" sz="1800" i="1" dirty="0" err="1">
                <a:solidFill>
                  <a:srgbClr val="202122"/>
                </a:solidFill>
              </a:rPr>
              <a:t>sammen</a:t>
            </a:r>
            <a:r>
              <a:rPr lang="en-US" sz="1800" i="1" dirty="0">
                <a:solidFill>
                  <a:srgbClr val="202122"/>
                </a:solidFill>
              </a:rPr>
              <a:t>, I 1991 var </a:t>
            </a:r>
            <a:r>
              <a:rPr lang="en-US" sz="1800" i="1" dirty="0" err="1">
                <a:solidFill>
                  <a:srgbClr val="202122"/>
                </a:solidFill>
              </a:rPr>
              <a:t>tallet</a:t>
            </a:r>
            <a:r>
              <a:rPr lang="en-US" sz="1800" i="1" dirty="0">
                <a:solidFill>
                  <a:srgbClr val="202122"/>
                </a:solidFill>
              </a:rPr>
              <a:t> 300.000.</a:t>
            </a:r>
            <a:endParaRPr lang="en-US" sz="1800" b="0" i="1" dirty="0">
              <a:solidFill>
                <a:srgbClr val="202122"/>
              </a:solidFill>
              <a:effectLst/>
            </a:endParaRPr>
          </a:p>
          <a:p>
            <a:pPr eaLnBrk="1" hangingPunct="1"/>
            <a:r>
              <a:rPr lang="da-DK" altLang="en-DK" i="1" dirty="0"/>
              <a:t>Internet  Protokoller</a:t>
            </a:r>
            <a:r>
              <a:rPr lang="da-DK" altLang="en-DK" dirty="0"/>
              <a:t>: http, </a:t>
            </a:r>
            <a:r>
              <a:rPr lang="da-DK" altLang="en-DK" dirty="0" err="1"/>
              <a:t>https</a:t>
            </a:r>
            <a:r>
              <a:rPr lang="da-DK" altLang="en-DK" dirty="0"/>
              <a:t>, ftp, </a:t>
            </a:r>
            <a:r>
              <a:rPr lang="da-DK" altLang="en-DK" dirty="0" err="1"/>
              <a:t>ftps</a:t>
            </a:r>
            <a:r>
              <a:rPr lang="da-DK" altLang="en-DK" dirty="0"/>
              <a:t>, </a:t>
            </a:r>
            <a:r>
              <a:rPr lang="da-DK" altLang="en-DK" dirty="0" err="1"/>
              <a:t>email</a:t>
            </a:r>
            <a:r>
              <a:rPr lang="da-DK" altLang="en-DK" dirty="0"/>
              <a:t>, Gopher, Finger, o.a.</a:t>
            </a:r>
          </a:p>
          <a:p>
            <a:pPr eaLnBrk="1" hangingPunct="1"/>
            <a:r>
              <a:rPr lang="da-DK" altLang="en-DK" b="1" dirty="0"/>
              <a:t>WWW</a:t>
            </a:r>
            <a:r>
              <a:rPr lang="da-DK" altLang="en-DK" dirty="0"/>
              <a:t>-</a:t>
            </a:r>
            <a:r>
              <a:rPr lang="da-DK" altLang="en-DK" dirty="0" err="1"/>
              <a:t>consortium</a:t>
            </a:r>
            <a:r>
              <a:rPr lang="da-DK" altLang="en-DK" dirty="0"/>
              <a:t> (W3C): 1994 – Tim Berners-Lee (M.I.T.)</a:t>
            </a:r>
          </a:p>
          <a:p>
            <a:pPr eaLnBrk="1" hangingPunct="1"/>
            <a:r>
              <a:rPr lang="da-DK" altLang="en-DK" dirty="0"/>
              <a:t>HTML: (CERN) sikrer filernes frie bevægelighed på tværs af operativsystemer – bare der var en fortolker (=browser)</a:t>
            </a:r>
            <a:endParaRPr lang="en-US" altLang="en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D80B5-08AE-491C-98A2-98C2213E3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CLIENT-SERVER ARKITEKTUR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6FCFFA-57A9-46D1-8F5B-4193D7360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da-DK" altLang="en-DK" dirty="0"/>
          </a:p>
          <a:p>
            <a:pPr eaLnBrk="1" hangingPunct="1"/>
            <a:r>
              <a:rPr lang="da-DK" altLang="en-DK" b="1" dirty="0"/>
              <a:t>Server: </a:t>
            </a:r>
            <a:r>
              <a:rPr lang="da-DK" altLang="en-DK" dirty="0"/>
              <a:t>”leverandør”</a:t>
            </a:r>
          </a:p>
          <a:p>
            <a:pPr lvl="1" eaLnBrk="1" hangingPunct="1"/>
            <a:r>
              <a:rPr lang="da-DK" altLang="en-DK" dirty="0"/>
              <a:t>Filerne ligger på en server, </a:t>
            </a:r>
            <a:r>
              <a:rPr lang="da-DK" altLang="en-DK" dirty="0" err="1"/>
              <a:t>dvs</a:t>
            </a:r>
            <a:r>
              <a:rPr lang="da-DK" altLang="en-DK" dirty="0"/>
              <a:t> en stor kraftig computer der altid er tændt som er forbundet til netværket.</a:t>
            </a:r>
          </a:p>
          <a:p>
            <a:pPr lvl="1" eaLnBrk="1" hangingPunct="1"/>
            <a:r>
              <a:rPr lang="da-DK" altLang="en-DK" dirty="0"/>
              <a:t>Alle filerne får adresser</a:t>
            </a:r>
          </a:p>
          <a:p>
            <a:pPr marL="274638" lvl="1" indent="0" eaLnBrk="1" hangingPunct="1">
              <a:buNone/>
            </a:pPr>
            <a:r>
              <a:rPr lang="da-DK" altLang="en-DK" dirty="0"/>
              <a:t> (fx http://www.viborgkatedralskole.dk/digte/mitdigt.html)</a:t>
            </a:r>
          </a:p>
          <a:p>
            <a:pPr eaLnBrk="1" hangingPunct="1"/>
            <a:r>
              <a:rPr lang="da-DK" altLang="en-DK" b="1" dirty="0"/>
              <a:t>Client</a:t>
            </a:r>
            <a:r>
              <a:rPr lang="da-DK" altLang="en-DK" dirty="0"/>
              <a:t>: ”kunde” (klient)</a:t>
            </a:r>
          </a:p>
          <a:p>
            <a:pPr lvl="1" eaLnBrk="1" hangingPunct="1"/>
            <a:r>
              <a:rPr lang="da-DK" altLang="en-DK" dirty="0"/>
              <a:t>Læser filerne ved at skrive adressen i en </a:t>
            </a:r>
            <a:r>
              <a:rPr lang="da-DK" altLang="en-DK" b="1" dirty="0">
                <a:solidFill>
                  <a:srgbClr val="FF0000"/>
                </a:solidFill>
              </a:rPr>
              <a:t>browser. </a:t>
            </a:r>
            <a:r>
              <a:rPr lang="da-DK" altLang="en-DK" dirty="0"/>
              <a:t>(fx Chrome, Explorer, Edge, Safari og andre)</a:t>
            </a:r>
          </a:p>
          <a:p>
            <a:pPr lvl="1" eaLnBrk="1" hangingPunct="1"/>
            <a:r>
              <a:rPr lang="da-DK" altLang="en-DK" dirty="0"/>
              <a:t>Browsere </a:t>
            </a:r>
            <a:r>
              <a:rPr lang="da-DK" altLang="en-DK" b="1" i="1" dirty="0">
                <a:highlight>
                  <a:srgbClr val="FFFF00"/>
                </a:highlight>
              </a:rPr>
              <a:t>fortolker</a:t>
            </a:r>
            <a:r>
              <a:rPr lang="da-DK" altLang="en-DK" dirty="0"/>
              <a:t> filen. </a:t>
            </a:r>
            <a:r>
              <a:rPr lang="da-DK" altLang="en-DK" dirty="0" err="1"/>
              <a:t>Dvs</a:t>
            </a:r>
            <a:r>
              <a:rPr lang="da-DK" altLang="en-DK" dirty="0"/>
              <a:t> det er lokalt hos klienten det ”bestemmes” hvordan siden vises/ser ud</a:t>
            </a:r>
          </a:p>
          <a:p>
            <a:pPr marL="274638" lvl="1" indent="0" eaLnBrk="1" hangingPunct="1">
              <a:buNone/>
            </a:pPr>
            <a:endParaRPr lang="da-DK" altLang="en-DK" dirty="0"/>
          </a:p>
        </p:txBody>
      </p:sp>
    </p:spTree>
    <p:extLst>
      <p:ext uri="{BB962C8B-B14F-4D97-AF65-F5344CB8AC3E}">
        <p14:creationId xmlns:p14="http://schemas.microsoft.com/office/powerpoint/2010/main" val="1521833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E473A6D-E3D9-4C56-9553-FF8402C4D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 dirty="0"/>
              <a:t>Eksempel – en helt tom side!</a:t>
            </a:r>
            <a:endParaRPr lang="en-US" altLang="en-DK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0686F4D-C34D-4B84-8E05-938B3481F2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buNone/>
            </a:pPr>
            <a:r>
              <a:rPr kumimoji="0" lang="en-US" altLang="en-DK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&lt;!DOCTYPE html&gt;</a:t>
            </a:r>
            <a:r>
              <a:rPr kumimoji="0" lang="en-US" altLang="en-DK" sz="1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altLang="en-DK" sz="20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DK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  <a:r>
              <a:rPr lang="en-US" altLang="en-DK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DK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&lt;head&gt;</a:t>
            </a:r>
          </a:p>
          <a:p>
            <a:pPr lvl="1" eaLnBrk="1" hangingPunct="1">
              <a:buFontTx/>
              <a:buNone/>
            </a:pPr>
            <a:r>
              <a:rPr lang="en-US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&lt;title&gt;&lt;/title&gt;</a:t>
            </a:r>
          </a:p>
          <a:p>
            <a:pPr lvl="1" eaLnBrk="1" hangingPunct="1">
              <a:buFontTx/>
              <a:buNone/>
            </a:pPr>
            <a:r>
              <a:rPr lang="en-US" altLang="en-DK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&lt;/head&gt; </a:t>
            </a:r>
            <a:endParaRPr lang="da-DK" altLang="en-DK" sz="240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da-DK" altLang="en-DK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 	</a:t>
            </a: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&lt;body&gt;</a:t>
            </a:r>
          </a:p>
          <a:p>
            <a:pPr eaLnBrk="1" hangingPunct="1">
              <a:buFontTx/>
              <a:buNone/>
            </a:pP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&lt;h1&gt;&lt;/h1&gt;</a:t>
            </a:r>
          </a:p>
          <a:p>
            <a:pPr eaLnBrk="1" hangingPunct="1">
              <a:buFontTx/>
              <a:buNone/>
            </a:pP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&lt;p&gt;&lt;/p&gt;</a:t>
            </a:r>
          </a:p>
          <a:p>
            <a:pPr eaLnBrk="1" hangingPunct="1">
              <a:buFontTx/>
              <a:buNone/>
            </a:pP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&lt;/body&gt;</a:t>
            </a:r>
          </a:p>
          <a:p>
            <a:pPr eaLnBrk="1" hangingPunct="1"/>
            <a:endParaRPr lang="da-DK" altLang="en-DK" sz="280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da-DK" altLang="en-DK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&lt;/html&gt;</a:t>
            </a:r>
            <a:endParaRPr lang="en-US" altLang="en-DK" sz="200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en-US" altLang="en-DK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E473A6D-E3D9-4C56-9553-FF8402C4D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 dirty="0"/>
              <a:t>Eksempel – en næsten tom side..</a:t>
            </a:r>
            <a:endParaRPr lang="en-US" altLang="en-DK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0686F4D-C34D-4B84-8E05-938B3481F2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buNone/>
            </a:pPr>
            <a:r>
              <a:rPr kumimoji="0" lang="en-US" altLang="en-DK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&lt;!DOCTYPE html&gt;</a:t>
            </a:r>
            <a:r>
              <a:rPr kumimoji="0" lang="en-US" altLang="en-DK" sz="1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altLang="en-DK" sz="20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DK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  <a:r>
              <a:rPr lang="en-US" altLang="en-DK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DK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&lt;head&gt;</a:t>
            </a:r>
          </a:p>
          <a:p>
            <a:pPr lvl="1" eaLnBrk="1" hangingPunct="1">
              <a:buFontTx/>
              <a:buNone/>
            </a:pPr>
            <a:r>
              <a:rPr lang="en-US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&lt;title&gt;</a:t>
            </a:r>
            <a:r>
              <a:rPr lang="en-US" altLang="en-DK" sz="24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Hej</a:t>
            </a:r>
            <a:r>
              <a:rPr lang="en-US" altLang="en-DK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DK" sz="24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Verden</a:t>
            </a:r>
            <a:r>
              <a:rPr lang="en-US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&lt;/title&gt;</a:t>
            </a:r>
          </a:p>
          <a:p>
            <a:pPr lvl="1" eaLnBrk="1" hangingPunct="1">
              <a:buFontTx/>
              <a:buNone/>
            </a:pPr>
            <a:r>
              <a:rPr lang="en-US" altLang="en-DK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&lt;/head&gt; </a:t>
            </a:r>
            <a:endParaRPr lang="da-DK" altLang="en-DK" sz="240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da-DK" altLang="en-DK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 	</a:t>
            </a: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&lt;body&gt;</a:t>
            </a:r>
          </a:p>
          <a:p>
            <a:pPr eaLnBrk="1" hangingPunct="1">
              <a:buFontTx/>
              <a:buNone/>
            </a:pP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&lt;h1&gt;</a:t>
            </a:r>
            <a:r>
              <a:rPr lang="da-DK" altLang="en-DK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 er min overskrift</a:t>
            </a: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&lt;/h1&gt;</a:t>
            </a:r>
          </a:p>
          <a:p>
            <a:pPr eaLnBrk="1" hangingPunct="1">
              <a:buFontTx/>
              <a:buNone/>
            </a:pP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&lt;p&gt;</a:t>
            </a:r>
            <a:r>
              <a:rPr lang="da-DK" altLang="en-DK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 står noget vigtigt</a:t>
            </a: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&lt;/p&gt;</a:t>
            </a:r>
          </a:p>
          <a:p>
            <a:pPr eaLnBrk="1" hangingPunct="1">
              <a:buFontTx/>
              <a:buNone/>
            </a:pPr>
            <a:r>
              <a:rPr lang="da-DK" altLang="en-DK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&lt;/body&gt;</a:t>
            </a:r>
          </a:p>
          <a:p>
            <a:pPr eaLnBrk="1" hangingPunct="1"/>
            <a:endParaRPr lang="da-DK" altLang="en-DK" sz="280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da-DK" altLang="en-DK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&lt;/html&gt;</a:t>
            </a:r>
            <a:endParaRPr lang="en-US" altLang="en-DK" sz="200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en-US" altLang="en-DK" sz="2800" dirty="0"/>
          </a:p>
        </p:txBody>
      </p:sp>
    </p:spTree>
    <p:extLst>
      <p:ext uri="{BB962C8B-B14F-4D97-AF65-F5344CB8AC3E}">
        <p14:creationId xmlns:p14="http://schemas.microsoft.com/office/powerpoint/2010/main" val="1774283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98A83C6-89F5-4CF6-B385-A44E57E28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 dirty="0"/>
              <a:t>HTML manden</a:t>
            </a:r>
          </a:p>
        </p:txBody>
      </p:sp>
      <p:sp>
        <p:nvSpPr>
          <p:cNvPr id="19459" name="Oval 4">
            <a:extLst>
              <a:ext uri="{FF2B5EF4-FFF2-40B4-BE49-F238E27FC236}">
                <a16:creationId xmlns:a16="http://schemas.microsoft.com/office/drawing/2014/main" id="{E45B4524-BFCB-4BAB-AB70-394C69D87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2420938"/>
            <a:ext cx="1009650" cy="865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a-DK" altLang="en-DK"/>
          </a:p>
        </p:txBody>
      </p:sp>
      <p:sp>
        <p:nvSpPr>
          <p:cNvPr id="19460" name="Oval 5">
            <a:extLst>
              <a:ext uri="{FF2B5EF4-FFF2-40B4-BE49-F238E27FC236}">
                <a16:creationId xmlns:a16="http://schemas.microsoft.com/office/drawing/2014/main" id="{14164F7B-1E62-4A10-980A-DFC16A7D3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3284538"/>
            <a:ext cx="1655762" cy="20891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a-DK" altLang="en-DK"/>
          </a:p>
        </p:txBody>
      </p:sp>
      <p:sp>
        <p:nvSpPr>
          <p:cNvPr id="19461" name="Oval 6">
            <a:extLst>
              <a:ext uri="{FF2B5EF4-FFF2-40B4-BE49-F238E27FC236}">
                <a16:creationId xmlns:a16="http://schemas.microsoft.com/office/drawing/2014/main" id="{89C3558F-8653-49FD-9005-E595AF924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2565400"/>
            <a:ext cx="288925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a-DK" altLang="en-DK"/>
          </a:p>
        </p:txBody>
      </p:sp>
      <p:sp>
        <p:nvSpPr>
          <p:cNvPr id="19462" name="Oval 7">
            <a:extLst>
              <a:ext uri="{FF2B5EF4-FFF2-40B4-BE49-F238E27FC236}">
                <a16:creationId xmlns:a16="http://schemas.microsoft.com/office/drawing/2014/main" id="{72F9DDE2-AF61-4079-839D-E4FE3A0E1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565400"/>
            <a:ext cx="288925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a-DK" altLang="en-DK"/>
          </a:p>
        </p:txBody>
      </p:sp>
      <p:sp>
        <p:nvSpPr>
          <p:cNvPr id="19463" name="Line 8">
            <a:extLst>
              <a:ext uri="{FF2B5EF4-FFF2-40B4-BE49-F238E27FC236}">
                <a16:creationId xmlns:a16="http://schemas.microsoft.com/office/drawing/2014/main" id="{B25BF489-19A9-432F-8D97-D6E575B77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30686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DK"/>
          </a:p>
        </p:txBody>
      </p:sp>
      <p:sp>
        <p:nvSpPr>
          <p:cNvPr id="19464" name="Text Box 9">
            <a:extLst>
              <a:ext uri="{FF2B5EF4-FFF2-40B4-BE49-F238E27FC236}">
                <a16:creationId xmlns:a16="http://schemas.microsoft.com/office/drawing/2014/main" id="{67B43EF5-E8DC-4858-9C7F-FB84E0955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708275"/>
            <a:ext cx="12239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a-DK" altLang="en-DK" sz="1800"/>
              <a:t>header</a:t>
            </a:r>
          </a:p>
        </p:txBody>
      </p:sp>
      <p:sp>
        <p:nvSpPr>
          <p:cNvPr id="19465" name="Text Box 11">
            <a:extLst>
              <a:ext uri="{FF2B5EF4-FFF2-40B4-BE49-F238E27FC236}">
                <a16:creationId xmlns:a16="http://schemas.microsoft.com/office/drawing/2014/main" id="{B60E1760-2751-4EF5-B15B-0C7FCE5DA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005263"/>
            <a:ext cx="7921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a-DK" altLang="en-DK" sz="1800"/>
              <a:t>body</a:t>
            </a:r>
          </a:p>
        </p:txBody>
      </p:sp>
      <p:sp>
        <p:nvSpPr>
          <p:cNvPr id="19466" name="Line 13">
            <a:extLst>
              <a:ext uri="{FF2B5EF4-FFF2-40B4-BE49-F238E27FC236}">
                <a16:creationId xmlns:a16="http://schemas.microsoft.com/office/drawing/2014/main" id="{06CB91E6-5127-4C2B-ABEB-BAE0832C92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2133600"/>
            <a:ext cx="1588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DK"/>
          </a:p>
        </p:txBody>
      </p:sp>
      <p:sp>
        <p:nvSpPr>
          <p:cNvPr id="19467" name="Oval 15">
            <a:extLst>
              <a:ext uri="{FF2B5EF4-FFF2-40B4-BE49-F238E27FC236}">
                <a16:creationId xmlns:a16="http://schemas.microsoft.com/office/drawing/2014/main" id="{248F1F49-32A6-49E2-9431-D0E184498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989138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a-DK" altLang="en-DK"/>
          </a:p>
        </p:txBody>
      </p:sp>
      <p:sp>
        <p:nvSpPr>
          <p:cNvPr id="19468" name="Text Box 16">
            <a:extLst>
              <a:ext uri="{FF2B5EF4-FFF2-40B4-BE49-F238E27FC236}">
                <a16:creationId xmlns:a16="http://schemas.microsoft.com/office/drawing/2014/main" id="{06A50E1F-6815-440B-85B7-9AB095FF4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175" y="1872218"/>
            <a:ext cx="25571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a-DK" altLang="en-DK" sz="1800" dirty="0"/>
              <a:t>(antenne) deklaration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B1B0083-E063-41C4-9EC3-E58D57CF36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28184" y="1844824"/>
            <a:ext cx="2579768" cy="2683967"/>
          </a:xfrm>
        </p:spPr>
        <p:txBody>
          <a:bodyPr>
            <a:normAutofit/>
          </a:bodyPr>
          <a:lstStyle/>
          <a:p>
            <a:pPr eaLnBrk="1" hangingPunct="1"/>
            <a:r>
              <a:rPr lang="da-DK" altLang="en-DK" dirty="0"/>
              <a:t>HTML5 deklaration</a:t>
            </a:r>
          </a:p>
          <a:p>
            <a:pPr eaLnBrk="1" hangingPunct="1"/>
            <a:r>
              <a:rPr lang="da-DK" altLang="en-DK" dirty="0"/>
              <a:t>HTML </a:t>
            </a:r>
            <a:r>
              <a:rPr lang="da-DK" altLang="en-DK" dirty="0" err="1"/>
              <a:t>root</a:t>
            </a:r>
            <a:r>
              <a:rPr lang="da-DK" altLang="en-DK" dirty="0"/>
              <a:t>-element</a:t>
            </a:r>
          </a:p>
          <a:p>
            <a:pPr eaLnBrk="1" hangingPunct="1"/>
            <a:endParaRPr lang="da-DK" altLang="en-DK" dirty="0"/>
          </a:p>
          <a:p>
            <a:pPr lvl="1" eaLnBrk="1" hangingPunct="1"/>
            <a:r>
              <a:rPr lang="da-DK" altLang="en-DK" dirty="0"/>
              <a:t>Header (vises ikke)</a:t>
            </a:r>
          </a:p>
          <a:p>
            <a:pPr marL="128016" lvl="1" indent="0" eaLnBrk="1" hangingPunct="1">
              <a:buNone/>
            </a:pPr>
            <a:endParaRPr lang="da-DK" altLang="en-DK" dirty="0"/>
          </a:p>
          <a:p>
            <a:pPr marL="128016" lvl="1" indent="0" eaLnBrk="1" hangingPunct="1">
              <a:buNone/>
            </a:pPr>
            <a:endParaRPr lang="da-DK" altLang="en-DK" dirty="0"/>
          </a:p>
          <a:p>
            <a:pPr lvl="1" eaLnBrk="1" hangingPunct="1"/>
            <a:r>
              <a:rPr lang="da-DK" altLang="en-DK" dirty="0"/>
              <a:t>Body (sidens elementer)</a:t>
            </a:r>
            <a:endParaRPr lang="en-US" altLang="en-DK" dirty="0"/>
          </a:p>
          <a:p>
            <a:pPr eaLnBrk="1" hangingPunct="1"/>
            <a:endParaRPr lang="da-DK" altLang="en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9F4351-36DB-604C-B3BC-46B078C5D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7831">
            <a:off x="443223" y="3007699"/>
            <a:ext cx="6701401" cy="3750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73A672-FE05-A44E-A45E-4E4F28A2E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5345">
            <a:off x="5292080" y="2708920"/>
            <a:ext cx="3717032" cy="3717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3BD4D1-6D81-B247-9662-024213E2A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 koden på en online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365D8-29B1-0746-8E7D-5CE8818F1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442" y="1844824"/>
            <a:ext cx="8557046" cy="4023360"/>
          </a:xfrm>
        </p:spPr>
        <p:txBody>
          <a:bodyPr/>
          <a:lstStyle/>
          <a:p>
            <a:r>
              <a:rPr lang="da-DK" dirty="0" err="1"/>
              <a:t>Crtl-click</a:t>
            </a:r>
            <a:r>
              <a:rPr lang="da-DK" dirty="0"/>
              <a:t> på hjemmeside på et ”blankt” område og vælg </a:t>
            </a:r>
            <a:r>
              <a:rPr lang="da-DK" b="1" dirty="0">
                <a:solidFill>
                  <a:srgbClr val="FF0000"/>
                </a:solidFill>
              </a:rPr>
              <a:t>”</a:t>
            </a:r>
            <a:r>
              <a:rPr lang="da-DK" b="1" dirty="0" err="1">
                <a:solidFill>
                  <a:srgbClr val="FF0000"/>
                </a:solidFill>
              </a:rPr>
              <a:t>View</a:t>
            </a:r>
            <a:r>
              <a:rPr lang="da-DK" b="1" dirty="0">
                <a:solidFill>
                  <a:srgbClr val="FF0000"/>
                </a:solidFill>
              </a:rPr>
              <a:t> page source”</a:t>
            </a:r>
          </a:p>
          <a:p>
            <a:r>
              <a:rPr lang="da-DK" dirty="0"/>
              <a:t>Så vises sidens kode – typisk en meget meget</a:t>
            </a:r>
          </a:p>
          <a:p>
            <a:r>
              <a:rPr lang="da-DK" dirty="0"/>
              <a:t>….meget langt kode.</a:t>
            </a:r>
          </a:p>
        </p:txBody>
      </p:sp>
    </p:spTree>
    <p:extLst>
      <p:ext uri="{BB962C8B-B14F-4D97-AF65-F5344CB8AC3E}">
        <p14:creationId xmlns:p14="http://schemas.microsoft.com/office/powerpoint/2010/main" val="16131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D790CD3-14ED-43DF-86B1-B9F9EFA69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 dirty="0"/>
              <a:t>Eksempler på </a:t>
            </a:r>
            <a:r>
              <a:rPr lang="da-DK" altLang="en-DK" dirty="0" err="1"/>
              <a:t>markup</a:t>
            </a:r>
            <a:endParaRPr lang="en-US" altLang="en-DK" dirty="0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057FD70-0769-4559-A829-11B0CB5C9D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096" y="1700808"/>
            <a:ext cx="8196392" cy="460855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da-DK" altLang="en-DK" sz="2400" dirty="0"/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solidFill>
                  <a:srgbClr val="FF0000"/>
                </a:solidFill>
              </a:rPr>
              <a:t>Paragraffer</a:t>
            </a:r>
            <a:r>
              <a:rPr lang="da-DK" altLang="en-DK" sz="2400" dirty="0"/>
              <a:t>	</a:t>
            </a:r>
            <a:r>
              <a:rPr lang="da-DK" altLang="en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&lt;p&gt;</a:t>
            </a:r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solidFill>
                  <a:srgbClr val="FF0000"/>
                </a:solidFill>
              </a:rPr>
              <a:t>Overskrifter</a:t>
            </a:r>
            <a:r>
              <a:rPr lang="da-DK" altLang="en-DK" sz="2400" dirty="0"/>
              <a:t> </a:t>
            </a:r>
            <a:r>
              <a:rPr lang="da-DK" altLang="en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&lt;h1&gt;, &lt;h2&gt;, &lt;h3&gt;, &lt;h4&gt;, &lt;h5&gt;, &lt;h6&gt;</a:t>
            </a:r>
            <a:endParaRPr lang="da-DK" altLang="en-DK" sz="2400" dirty="0"/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solidFill>
                  <a:srgbClr val="FF0000"/>
                </a:solidFill>
              </a:rPr>
              <a:t>Lister</a:t>
            </a:r>
          </a:p>
          <a:p>
            <a:pPr marL="0" indent="0" eaLnBrk="1" hangingPunct="1">
              <a:lnSpc>
                <a:spcPct val="170000"/>
              </a:lnSpc>
              <a:buNone/>
            </a:pP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&lt;ul&gt;</a:t>
            </a:r>
            <a:br>
              <a:rPr lang="it-IT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&lt;li&gt;Coffee&lt;/li&gt;</a:t>
            </a:r>
            <a:br>
              <a:rPr lang="it-IT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&lt;li&gt;Tea&lt;/li&gt;</a:t>
            </a:r>
            <a:br>
              <a:rPr lang="it-IT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&lt;li&gt;Milk&lt;/li&gt;</a:t>
            </a:r>
            <a:br>
              <a:rPr lang="it-IT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&lt;/ul&gt;</a:t>
            </a:r>
            <a:endParaRPr lang="da-DK" altLang="en-DK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 err="1">
                <a:solidFill>
                  <a:srgbClr val="FF0000"/>
                </a:solidFill>
              </a:rPr>
              <a:t>Linieskift</a:t>
            </a:r>
            <a:endParaRPr lang="da-DK" altLang="en-DK" sz="2400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da-DK" altLang="en-DK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da-DK" altLang="en-DK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da-DK" altLang="en-DK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solidFill>
                  <a:srgbClr val="FF0000"/>
                </a:solidFill>
              </a:rPr>
              <a:t>Links</a:t>
            </a:r>
          </a:p>
          <a:p>
            <a:pPr eaLnBrk="1" hangingPunct="1">
              <a:lnSpc>
                <a:spcPct val="80000"/>
              </a:lnSpc>
            </a:pPr>
            <a:r>
              <a:rPr lang="da-DK" altLang="en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&lt;p&gt;her er en tekst med &lt;a </a:t>
            </a:r>
            <a:r>
              <a:rPr lang="da-DK" altLang="en-DK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da-DK" altLang="en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=”www.dr.dk”&gt;et link&lt;/a&gt; du kan trykke på&lt;/p&gt;</a:t>
            </a:r>
          </a:p>
          <a:p>
            <a:pPr eaLnBrk="1" hangingPunct="1">
              <a:lnSpc>
                <a:spcPct val="80000"/>
              </a:lnSpc>
            </a:pPr>
            <a:endParaRPr lang="da-DK" altLang="en-DK" sz="2400" dirty="0"/>
          </a:p>
          <a:p>
            <a:pPr eaLnBrk="1" hangingPunct="1">
              <a:lnSpc>
                <a:spcPct val="80000"/>
              </a:lnSpc>
            </a:pPr>
            <a:endParaRPr lang="da-DK" altLang="en-DK" sz="2400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D1AE78D-4729-4A2F-B496-DD9E8210EA00}"/>
              </a:ext>
            </a:extLst>
          </p:cNvPr>
          <p:cNvSpPr txBox="1"/>
          <p:nvPr/>
        </p:nvSpPr>
        <p:spPr>
          <a:xfrm>
            <a:off x="3530509" y="3463870"/>
            <a:ext cx="20496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&lt;ol&gt;</a:t>
            </a:r>
            <a:br>
              <a:rPr lang="it-IT" sz="11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&lt;li&gt;Coffee&lt;/li&gt;</a:t>
            </a:r>
            <a:br>
              <a:rPr lang="it-IT" sz="11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&lt;li&gt;Tea&lt;/li&gt;</a:t>
            </a:r>
            <a:br>
              <a:rPr lang="it-IT" sz="11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  &lt;li&gt;Milk&lt;/li&gt;</a:t>
            </a:r>
            <a:br>
              <a:rPr lang="it-IT" sz="11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it-IT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&lt;/ol&gt;</a:t>
            </a:r>
            <a:endParaRPr lang="da-DK" altLang="en-DK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D790CD3-14ED-43DF-86B1-B9F9EFA69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en-DK" dirty="0"/>
              <a:t>Eksempler på </a:t>
            </a:r>
            <a:r>
              <a:rPr lang="da-DK" altLang="en-DK" dirty="0" err="1"/>
              <a:t>markup</a:t>
            </a:r>
            <a:r>
              <a:rPr lang="da-DK" altLang="en-DK" dirty="0"/>
              <a:t> 2</a:t>
            </a:r>
            <a:endParaRPr lang="en-US" altLang="en-DK" dirty="0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057FD70-0769-4559-A829-11B0CB5C9D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096" y="1700808"/>
            <a:ext cx="8196392" cy="460855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da-DK" altLang="en-DK" sz="2400" dirty="0"/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solidFill>
                  <a:srgbClr val="FF0000"/>
                </a:solidFill>
              </a:rPr>
              <a:t>Billeder</a:t>
            </a:r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solidFill>
                  <a:srgbClr val="FF0000"/>
                </a:solidFill>
              </a:rPr>
              <a:t>Hvis billedet ligger i samme folder som html-filen</a:t>
            </a:r>
            <a:r>
              <a:rPr lang="da-DK" altLang="en-DK" sz="2400" dirty="0"/>
              <a:t>	</a:t>
            </a:r>
          </a:p>
          <a:p>
            <a:pPr eaLnBrk="1" hangingPunct="1">
              <a:lnSpc>
                <a:spcPct val="80000"/>
              </a:lnSpc>
            </a:pPr>
            <a:r>
              <a:rPr lang="da-DK" altLang="en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da-DK" altLang="en-DK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da-DK" altLang="en-DK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altLang="en-DK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a-DK" altLang="en-DK" dirty="0">
                <a:latin typeface="Courier New" panose="02070309020205020404" pitchFamily="49" charset="0"/>
                <a:cs typeface="Courier New" panose="02070309020205020404" pitchFamily="49" charset="0"/>
              </a:rPr>
              <a:t>=”</a:t>
            </a:r>
            <a:r>
              <a:rPr lang="da-DK" altLang="en-DK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mitbillede.jpg</a:t>
            </a:r>
            <a:r>
              <a:rPr lang="da-DK" altLang="en-DK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r>
              <a:rPr lang="da-DK" altLang="en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</a:pPr>
            <a:endParaRPr lang="da-DK" altLang="en-DK" sz="2400" dirty="0"/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solidFill>
                  <a:srgbClr val="FF0000"/>
                </a:solidFill>
              </a:rPr>
              <a:t>Hvis billedet ligger på nettet og ikke downloades</a:t>
            </a:r>
            <a:endParaRPr lang="da-DK" altLang="en-DK" sz="2400" dirty="0"/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da-DK" altLang="en-D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da-DK" altLang="en-D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altLang="en-D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a-DK" altLang="en-D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da-DK" altLang="en-D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https</a:t>
            </a:r>
            <a:r>
              <a:rPr lang="da-DK" altLang="en-D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da-DK" altLang="en-D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kunstonline.dk</a:t>
            </a:r>
            <a:r>
              <a:rPr lang="da-DK" altLang="en-D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/profil/</a:t>
            </a:r>
            <a:r>
              <a:rPr lang="da-DK" altLang="en-D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pics</a:t>
            </a:r>
            <a:r>
              <a:rPr lang="da-DK" altLang="en-D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/TAL_M_26.jpg" </a:t>
            </a:r>
            <a:r>
              <a:rPr lang="da-DK" altLang="en-D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da-DK" altLang="en-D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="300"&gt;</a:t>
            </a:r>
          </a:p>
          <a:p>
            <a:pPr eaLnBrk="1" hangingPunct="1">
              <a:lnSpc>
                <a:spcPct val="80000"/>
              </a:lnSpc>
            </a:pPr>
            <a:endParaRPr lang="da-DK" altLang="en-DK" sz="2400" dirty="0"/>
          </a:p>
          <a:p>
            <a:pPr eaLnBrk="1" hangingPunct="1">
              <a:lnSpc>
                <a:spcPct val="80000"/>
              </a:lnSpc>
            </a:pPr>
            <a:r>
              <a:rPr lang="da-DK" altLang="en-DK" sz="2400" dirty="0"/>
              <a:t>Obs på lovgivningen. Man må ikke stjæle andres billeder.</a:t>
            </a:r>
          </a:p>
        </p:txBody>
      </p:sp>
    </p:spTree>
    <p:extLst>
      <p:ext uri="{BB962C8B-B14F-4D97-AF65-F5344CB8AC3E}">
        <p14:creationId xmlns:p14="http://schemas.microsoft.com/office/powerpoint/2010/main" val="1179155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53C1D01-2448-4E1D-AE88-EDE061DC69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a-DK" altLang="en-DK" sz="2400" dirty="0"/>
              <a:t>Øvelse: Vi skal have lavet en liste med links,</a:t>
            </a:r>
            <a:br>
              <a:rPr lang="da-DK" altLang="en-DK" sz="2400" dirty="0"/>
            </a:br>
            <a:r>
              <a:rPr lang="da-DK" altLang="en-DK" sz="2400" dirty="0"/>
              <a:t>lav fx en af disse. Erstat med eget indhold</a:t>
            </a:r>
            <a:br>
              <a:rPr lang="da-DK" altLang="en-DK" sz="2400" dirty="0"/>
            </a:br>
            <a:endParaRPr lang="en-US" altLang="en-DK" sz="2400" dirty="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4E88B97-FB51-4391-B410-75FAFD7469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79712" y="2204864"/>
            <a:ext cx="2242592" cy="3001888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b="1" dirty="0"/>
              <a:t>HOT or NOT?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200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Film:(med link </a:t>
            </a:r>
            <a:r>
              <a:rPr lang="en-US" sz="1200" dirty="0" err="1"/>
              <a:t>til</a:t>
            </a:r>
            <a:r>
              <a:rPr lang="en-US" sz="1200" dirty="0"/>
              <a:t> http://www.imdb.com)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de </a:t>
            </a:r>
            <a:r>
              <a:rPr lang="en-US" sz="1200" dirty="0" err="1"/>
              <a:t>hotte</a:t>
            </a:r>
            <a:r>
              <a:rPr lang="en-US" sz="1200" dirty="0"/>
              <a:t> film: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1.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2.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3.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de </a:t>
            </a:r>
            <a:r>
              <a:rPr lang="en-US" sz="1200" dirty="0" err="1"/>
              <a:t>nedstemte</a:t>
            </a:r>
            <a:r>
              <a:rPr lang="en-US" sz="1200" dirty="0"/>
              <a:t> film: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1.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2.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dirty="0"/>
              <a:t>3.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9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94D546B-F137-40D8-BC71-7637F9280B38}"/>
              </a:ext>
            </a:extLst>
          </p:cNvPr>
          <p:cNvSpPr txBox="1"/>
          <p:nvPr/>
        </p:nvSpPr>
        <p:spPr>
          <a:xfrm>
            <a:off x="4716016" y="2204864"/>
            <a:ext cx="1664238" cy="2933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00" b="1" dirty="0"/>
              <a:t>HOT or NOT?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200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100" dirty="0" err="1"/>
              <a:t>Musik</a:t>
            </a:r>
            <a:r>
              <a:rPr lang="en-US" sz="1100" dirty="0"/>
              <a:t>: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100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100" dirty="0"/>
              <a:t>Den </a:t>
            </a:r>
            <a:r>
              <a:rPr lang="en-US" sz="1100" dirty="0" err="1"/>
              <a:t>gode</a:t>
            </a:r>
            <a:r>
              <a:rPr lang="en-US" sz="1100" dirty="0"/>
              <a:t> </a:t>
            </a:r>
            <a:r>
              <a:rPr lang="en-US" sz="1100" dirty="0" err="1"/>
              <a:t>lyd</a:t>
            </a:r>
            <a:r>
              <a:rPr lang="en-US" sz="1100" dirty="0"/>
              <a:t>: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100" dirty="0"/>
          </a:p>
          <a:p>
            <a:pPr marL="228600" indent="-22860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00" dirty="0"/>
              <a:t>band(med link)</a:t>
            </a:r>
          </a:p>
          <a:p>
            <a:pPr marL="228600" indent="-22860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00" dirty="0" err="1"/>
              <a:t>solist</a:t>
            </a:r>
            <a:r>
              <a:rPr lang="en-US" sz="1100" dirty="0"/>
              <a:t>(med link)</a:t>
            </a:r>
          </a:p>
          <a:p>
            <a:pPr marL="228600" indent="-22860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00" dirty="0"/>
              <a:t>band(med link)</a:t>
            </a: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en-US" sz="1100" dirty="0"/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1100" dirty="0" err="1"/>
              <a:t>Luk</a:t>
            </a:r>
            <a:r>
              <a:rPr lang="en-US" sz="1100" dirty="0"/>
              <a:t> </a:t>
            </a:r>
            <a:r>
              <a:rPr lang="en-US" sz="1100" dirty="0" err="1"/>
              <a:t>ørerne</a:t>
            </a:r>
            <a:r>
              <a:rPr lang="en-US" sz="1100" dirty="0"/>
              <a:t> jo </a:t>
            </a:r>
            <a:r>
              <a:rPr lang="en-US" sz="1100" dirty="0" err="1"/>
              <a:t>før</a:t>
            </a:r>
            <a:r>
              <a:rPr lang="en-US" sz="1100" dirty="0"/>
              <a:t> jo </a:t>
            </a:r>
            <a:r>
              <a:rPr lang="en-US" sz="1100" dirty="0" err="1"/>
              <a:t>bedre</a:t>
            </a:r>
            <a:r>
              <a:rPr lang="en-US" sz="1100" dirty="0"/>
              <a:t>:</a:t>
            </a:r>
          </a:p>
          <a:p>
            <a:pPr marL="228600" indent="-22860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00" dirty="0"/>
              <a:t>band</a:t>
            </a:r>
          </a:p>
          <a:p>
            <a:pPr marL="228600" indent="-22860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00" dirty="0" err="1"/>
              <a:t>solist</a:t>
            </a:r>
            <a:endParaRPr lang="en-US" sz="1100" dirty="0"/>
          </a:p>
          <a:p>
            <a:pPr marL="228600" indent="-22860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00" dirty="0" err="1"/>
              <a:t>solist</a:t>
            </a:r>
            <a:endParaRPr lang="en-DK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9CD2B-0774-BF41-8C1C-B18BEE0C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EditorER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02C77-1822-414E-9795-F42121617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 err="1"/>
              <a:t>Brackets</a:t>
            </a:r>
            <a:endParaRPr lang="da-DK" dirty="0"/>
          </a:p>
          <a:p>
            <a:r>
              <a:rPr lang="da-DK" dirty="0">
                <a:hlinkClick r:id="rId2"/>
              </a:rPr>
              <a:t>http://brackets.io/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sz="2100" i="1" dirty="0"/>
              <a:t>Eventuelle alternativer</a:t>
            </a:r>
          </a:p>
          <a:p>
            <a:r>
              <a:rPr lang="da-DK" dirty="0"/>
              <a:t>Sublime </a:t>
            </a:r>
            <a:r>
              <a:rPr lang="da-DK" dirty="0" err="1"/>
              <a:t>Text</a:t>
            </a:r>
            <a:endParaRPr lang="da-DK" dirty="0"/>
          </a:p>
          <a:p>
            <a:r>
              <a:rPr lang="da-DK" dirty="0">
                <a:hlinkClick r:id="rId3"/>
              </a:rPr>
              <a:t>https://www.sublimetext.com/</a:t>
            </a:r>
            <a:endParaRPr lang="da-DK" dirty="0"/>
          </a:p>
          <a:p>
            <a:r>
              <a:rPr lang="da-DK" dirty="0"/>
              <a:t>Kun Mac: </a:t>
            </a:r>
            <a:r>
              <a:rPr lang="da-DK" dirty="0" err="1"/>
              <a:t>TextWrangler</a:t>
            </a:r>
            <a:r>
              <a:rPr lang="da-DK" dirty="0"/>
              <a:t> (</a:t>
            </a:r>
            <a:r>
              <a:rPr lang="da-DK" dirty="0" err="1"/>
              <a:t>AppStore</a:t>
            </a:r>
            <a:r>
              <a:rPr lang="da-DK" dirty="0"/>
              <a:t>)</a:t>
            </a:r>
          </a:p>
          <a:p>
            <a:r>
              <a:rPr lang="da-DK" dirty="0">
                <a:hlinkClick r:id="rId4"/>
              </a:rPr>
              <a:t>https://apps.apple.com/us/app/textwrangler/id404010395?mt=12</a:t>
            </a:r>
            <a:endParaRPr lang="da-DK" dirty="0"/>
          </a:p>
          <a:p>
            <a:r>
              <a:rPr lang="da-DK" dirty="0"/>
              <a:t>Kun PC: Notepad ++</a:t>
            </a:r>
          </a:p>
          <a:p>
            <a:r>
              <a:rPr lang="da-DK" dirty="0">
                <a:hlinkClick r:id="rId5"/>
              </a:rPr>
              <a:t>https://notepad-plus-plus.org/downloads/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8140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ECD12-F7DA-4C1E-B5A9-FD76FF2F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 WEBSITE MED DET HELE?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F29784-E7F3-4433-9F0C-870F3B065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highlight>
                  <a:srgbClr val="FFFF00"/>
                </a:highlight>
              </a:rPr>
              <a:t>html</a:t>
            </a:r>
            <a:r>
              <a:rPr lang="en-US" b="1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i="1" dirty="0"/>
              <a:t>mark-up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indhold</a:t>
            </a:r>
            <a:endParaRPr lang="en-US" dirty="0"/>
          </a:p>
          <a:p>
            <a:r>
              <a:rPr lang="en-US" b="1" dirty="0" err="1">
                <a:highlight>
                  <a:srgbClr val="FFFF00"/>
                </a:highlight>
              </a:rPr>
              <a:t>css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i="1" dirty="0"/>
              <a:t>design</a:t>
            </a:r>
          </a:p>
          <a:p>
            <a:r>
              <a:rPr lang="en-US" b="1" dirty="0">
                <a:highlight>
                  <a:srgbClr val="FFFF00"/>
                </a:highlight>
              </a:rPr>
              <a:t>JavaScript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i="1" dirty="0" err="1"/>
              <a:t>programmering</a:t>
            </a:r>
            <a:r>
              <a:rPr lang="en-US" i="1" dirty="0"/>
              <a:t> </a:t>
            </a:r>
            <a:r>
              <a:rPr lang="en-US" i="1" dirty="0" err="1"/>
              <a:t>af</a:t>
            </a:r>
            <a:r>
              <a:rPr lang="en-US" i="1" dirty="0"/>
              <a:t> </a:t>
            </a:r>
            <a:r>
              <a:rPr lang="en-US" i="1" dirty="0" err="1"/>
              <a:t>interaktivitet</a:t>
            </a:r>
            <a:r>
              <a:rPr lang="en-US" i="1" dirty="0"/>
              <a:t> </a:t>
            </a:r>
            <a:r>
              <a:rPr lang="en-US" dirty="0"/>
              <a:t>(client-side)</a:t>
            </a:r>
          </a:p>
          <a:p>
            <a:r>
              <a:rPr lang="en-US" b="1" dirty="0"/>
              <a:t>PHP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programmering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tungere</a:t>
            </a:r>
            <a:r>
              <a:rPr lang="en-US" dirty="0"/>
              <a:t> </a:t>
            </a:r>
            <a:r>
              <a:rPr lang="en-US" dirty="0" err="1"/>
              <a:t>interaktivitet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kommunikation</a:t>
            </a:r>
            <a:r>
              <a:rPr lang="en-US" dirty="0"/>
              <a:t> med database (</a:t>
            </a:r>
            <a:r>
              <a:rPr lang="en-US" i="1" dirty="0"/>
              <a:t>server-side</a:t>
            </a:r>
            <a:r>
              <a:rPr lang="en-US" dirty="0"/>
              <a:t>) </a:t>
            </a:r>
            <a:r>
              <a:rPr lang="en-US" dirty="0">
                <a:sym typeface="Wingdings" pitchFamily="2" charset="2"/>
              </a:rPr>
              <a:t> B-</a:t>
            </a:r>
            <a:r>
              <a:rPr lang="en-US" dirty="0" err="1">
                <a:sym typeface="Wingdings" pitchFamily="2" charset="2"/>
              </a:rPr>
              <a:t>niveau</a:t>
            </a:r>
            <a:r>
              <a:rPr lang="en-US" dirty="0">
                <a:sym typeface="Wingdings" pitchFamily="2" charset="2"/>
              </a:rPr>
              <a:t> </a:t>
            </a:r>
            <a:endParaRPr lang="en-US" dirty="0"/>
          </a:p>
          <a:p>
            <a:r>
              <a:rPr lang="en-US" b="1" dirty="0">
                <a:highlight>
                  <a:srgbClr val="FFFF00"/>
                </a:highlight>
              </a:rPr>
              <a:t>SQL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databaser</a:t>
            </a:r>
            <a:endParaRPr lang="en-US" dirty="0"/>
          </a:p>
          <a:p>
            <a:endParaRPr lang="en-US" dirty="0"/>
          </a:p>
          <a:p>
            <a:endParaRPr lang="en-DK" dirty="0"/>
          </a:p>
        </p:txBody>
      </p:sp>
      <p:pic>
        <p:nvPicPr>
          <p:cNvPr id="5" name="Grafik 4" descr="Stjerneskud kontur">
            <a:extLst>
              <a:ext uri="{FF2B5EF4-FFF2-40B4-BE49-F238E27FC236}">
                <a16:creationId xmlns:a16="http://schemas.microsoft.com/office/drawing/2014/main" id="{E047D0C3-C3F4-8705-41E6-1F2734A66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004048" y="3933056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56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726E174-059B-42AE-AAAF-D194666FAB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Tutorials</a:t>
            </a:r>
            <a:endParaRPr lang="en-DK" dirty="0"/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F6883CD3-9E6F-4C78-9D78-559D31B65F2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339752" y="5373216"/>
            <a:ext cx="2400300" cy="1463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https://www.w3schools.com/html/default.asp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3412171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4765</TotalTime>
  <Words>1025</Words>
  <Application>Microsoft Office PowerPoint</Application>
  <PresentationFormat>Skærmshow (4:3)</PresentationFormat>
  <Paragraphs>151</Paragraphs>
  <Slides>15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4" baseType="lpstr">
      <vt:lpstr>Arial</vt:lpstr>
      <vt:lpstr>Calibri</vt:lpstr>
      <vt:lpstr>Courier New</vt:lpstr>
      <vt:lpstr>Gibson</vt:lpstr>
      <vt:lpstr>Tw Cen MT</vt:lpstr>
      <vt:lpstr>Tw Cen MT Condensed</vt:lpstr>
      <vt:lpstr>Wingdings</vt:lpstr>
      <vt:lpstr>Wingdings 3</vt:lpstr>
      <vt:lpstr>Integral</vt:lpstr>
      <vt:lpstr>HTML</vt:lpstr>
      <vt:lpstr>HTML</vt:lpstr>
      <vt:lpstr>At mærke op, at markere</vt:lpstr>
      <vt:lpstr>Internettet – historie</vt:lpstr>
      <vt:lpstr>CLIENT-SERVER ARKITEKTUR</vt:lpstr>
      <vt:lpstr>Eksempel – en helt tom side!</vt:lpstr>
      <vt:lpstr>Eksempel – en næsten tom side..</vt:lpstr>
      <vt:lpstr>HTML manden</vt:lpstr>
      <vt:lpstr>Se koden på en online side</vt:lpstr>
      <vt:lpstr>Eksempler på markup</vt:lpstr>
      <vt:lpstr>Eksempler på markup 2</vt:lpstr>
      <vt:lpstr>Øvelse: Vi skal have lavet en liste med links, lav fx en af disse. Erstat med eget indhold </vt:lpstr>
      <vt:lpstr>EditorER</vt:lpstr>
      <vt:lpstr>ET WEBSITE MED DET HELE?</vt:lpstr>
      <vt:lpstr>Tutorials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XHTML</dc:title>
  <dc:creator>Christel Bach</dc:creator>
  <cp:lastModifiedBy>Christel Bach</cp:lastModifiedBy>
  <cp:revision>50</cp:revision>
  <dcterms:created xsi:type="dcterms:W3CDTF">2005-03-08T21:27:15Z</dcterms:created>
  <dcterms:modified xsi:type="dcterms:W3CDTF">2024-10-21T20:31:12Z</dcterms:modified>
</cp:coreProperties>
</file>