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13"/>
  </p:notesMasterIdLst>
  <p:sldIdLst>
    <p:sldId id="307" r:id="rId2"/>
    <p:sldId id="282" r:id="rId3"/>
    <p:sldId id="283" r:id="rId4"/>
    <p:sldId id="284" r:id="rId5"/>
    <p:sldId id="286" r:id="rId6"/>
    <p:sldId id="287" r:id="rId7"/>
    <p:sldId id="296" r:id="rId8"/>
    <p:sldId id="288" r:id="rId9"/>
    <p:sldId id="289" r:id="rId10"/>
    <p:sldId id="304" r:id="rId11"/>
    <p:sldId id="30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1484" y="48"/>
      </p:cViewPr>
      <p:guideLst/>
    </p:cSldViewPr>
  </p:slideViewPr>
  <p:notesTextViewPr>
    <p:cViewPr>
      <p:scale>
        <a:sx n="1" d="1"/>
        <a:sy n="1" d="1"/>
      </p:scale>
      <p:origin x="0" y="-16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 Møldrup" userId="89d8fb38-a675-4478-8d50-c70e701abd2a" providerId="ADAL" clId="{A2B75C2C-FA15-4EF7-A436-8B53B06C4CCB}"/>
    <pc:docChg chg="modSld">
      <pc:chgData name="Britt Møldrup" userId="89d8fb38-a675-4478-8d50-c70e701abd2a" providerId="ADAL" clId="{A2B75C2C-FA15-4EF7-A436-8B53B06C4CCB}" dt="2024-11-26T10:08:42.101" v="34" actId="20577"/>
      <pc:docMkLst>
        <pc:docMk/>
      </pc:docMkLst>
      <pc:sldChg chg="modNotesTx">
        <pc:chgData name="Britt Møldrup" userId="89d8fb38-a675-4478-8d50-c70e701abd2a" providerId="ADAL" clId="{A2B75C2C-FA15-4EF7-A436-8B53B06C4CCB}" dt="2024-11-26T10:08:42.101" v="34" actId="20577"/>
        <pc:sldMkLst>
          <pc:docMk/>
          <pc:sldMk cId="3567944390"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205E42-CD80-428F-8F87-0515550DB1E8}" type="datetimeFigureOut">
              <a:rPr lang="da-DK" smtClean="0"/>
              <a:t>26-11-2024</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D4AF21-647C-437F-A585-AFC02530B84E}" type="slidenum">
              <a:rPr lang="da-DK" smtClean="0"/>
              <a:t>‹nr.›</a:t>
            </a:fld>
            <a:endParaRPr lang="da-DK"/>
          </a:p>
        </p:txBody>
      </p:sp>
    </p:spTree>
    <p:extLst>
      <p:ext uri="{BB962C8B-B14F-4D97-AF65-F5344CB8AC3E}">
        <p14:creationId xmlns:p14="http://schemas.microsoft.com/office/powerpoint/2010/main" val="113685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AA2D81-402B-4374-8169-A5D0E4D4C105}"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2185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185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lt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A7F0C-4B45-4777-90B9-2E1EB0ECAE3A}"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23905"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3906"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lt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D57207-5FB3-4302-B4F7-2F018C2CD1B4}"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24929"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4930"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lt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DA56C0-CA51-41B4-8F2D-4ABC6BE178B0}"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2595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595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da-DK" sz="1200" kern="1200" dirty="0">
                <a:solidFill>
                  <a:schemeClr val="tx1"/>
                </a:solidFill>
                <a:effectLst/>
                <a:latin typeface="+mn-lt"/>
                <a:ea typeface="+mn-ea"/>
                <a:cs typeface="+mn-cs"/>
              </a:rPr>
              <a:t>Enhver adfærd kan være et resultat af begge systemer – eksempelvis at trække vejret, ofte vil de ske ubevidst og automatisk, men vi kan også kontrollerer det ved bevidst at holde vejret under vand eller hvis det lugter dårligt.</a:t>
            </a:r>
          </a:p>
          <a:p>
            <a:r>
              <a:rPr lang="da-DK" sz="1200" kern="1200" dirty="0">
                <a:solidFill>
                  <a:schemeClr val="tx1"/>
                </a:solidFill>
                <a:effectLst/>
                <a:latin typeface="+mn-lt"/>
                <a:ea typeface="+mn-ea"/>
                <a:cs typeface="+mn-cs"/>
              </a:rPr>
              <a:t>Automatiske processer arbejder uafhængigt og egenhændigt, mens reflekteret tænkning </a:t>
            </a:r>
            <a:r>
              <a:rPr lang="da-DK" sz="1200" kern="1200">
                <a:solidFill>
                  <a:schemeClr val="tx1"/>
                </a:solidFill>
                <a:effectLst/>
                <a:latin typeface="+mn-lt"/>
                <a:ea typeface="+mn-ea"/>
                <a:cs typeface="+mn-cs"/>
              </a:rPr>
              <a:t>er bevidst </a:t>
            </a:r>
            <a:r>
              <a:rPr lang="da-DK" sz="1200" kern="1200" dirty="0">
                <a:solidFill>
                  <a:schemeClr val="tx1"/>
                </a:solidFill>
                <a:effectLst/>
                <a:latin typeface="+mn-lt"/>
                <a:ea typeface="+mn-ea"/>
                <a:cs typeface="+mn-cs"/>
              </a:rPr>
              <a:t>– det er automatiske processer, der registrerer den dårlige lugt som de reflekterede processer så bearbejder for at nå frem til beslutningen om at holde vejret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921F5C-E2FB-48A5-A1D9-AE10663D9F06}"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28001"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8002"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ltLang="da-DK" dirty="0"/>
              <a:t>Denne gren</a:t>
            </a:r>
            <a:r>
              <a:rPr lang="da-DK" altLang="da-DK" baseline="0" dirty="0"/>
              <a:t> kaldes </a:t>
            </a:r>
            <a:r>
              <a:rPr lang="da-DK" sz="1200" kern="1200" dirty="0">
                <a:solidFill>
                  <a:schemeClr val="tx1"/>
                </a:solidFill>
                <a:effectLst/>
                <a:latin typeface="+mn-lt"/>
                <a:ea typeface="+mn-ea"/>
                <a:cs typeface="+mn-cs"/>
              </a:rPr>
              <a:t>Adfærdsøkonomi og hviler på to grundtanker – dels at vi træffer beslutninger på baggrund af sociale præferencer og dels at vi kognitivt er styret af de to systemer</a:t>
            </a:r>
            <a:r>
              <a:rPr lang="da-DK" sz="1200" kern="1200" baseline="0" dirty="0">
                <a:solidFill>
                  <a:schemeClr val="tx1"/>
                </a:solidFill>
                <a:effectLst/>
                <a:latin typeface="+mn-lt"/>
                <a:ea typeface="+mn-ea"/>
                <a:cs typeface="+mn-cs"/>
              </a:rPr>
              <a:t> –</a:t>
            </a:r>
            <a:r>
              <a:rPr lang="da-DK" sz="1200" kern="1200" dirty="0">
                <a:solidFill>
                  <a:schemeClr val="tx1"/>
                </a:solidFill>
                <a:effectLst/>
                <a:latin typeface="+mn-lt"/>
                <a:ea typeface="+mn-ea"/>
                <a:cs typeface="+mn-cs"/>
              </a:rPr>
              <a:t> og altså dermed at vores beslutningsproces er underlagt </a:t>
            </a:r>
            <a:r>
              <a:rPr lang="da-DK" sz="1200" kern="1200" dirty="0" err="1">
                <a:solidFill>
                  <a:schemeClr val="tx1"/>
                </a:solidFill>
                <a:effectLst/>
                <a:latin typeface="+mn-lt"/>
                <a:ea typeface="+mn-ea"/>
                <a:cs typeface="+mn-cs"/>
              </a:rPr>
              <a:t>biases</a:t>
            </a:r>
            <a:r>
              <a:rPr lang="da-DK" sz="1200" kern="1200" dirty="0">
                <a:solidFill>
                  <a:schemeClr val="tx1"/>
                </a:solidFill>
                <a:effectLst/>
                <a:latin typeface="+mn-lt"/>
                <a:ea typeface="+mn-ea"/>
                <a:cs typeface="+mn-cs"/>
              </a:rPr>
              <a:t>. Det betyder, at hvis vi skal ændre folks beslutninger og adfærd, skal vi dels trække på viden om social påvirkning og udnytte folks medfødte vilje til altruisme og dels ændre på omgivelserne for at imødekomme eller arbejde uden om vores kognitive </a:t>
            </a:r>
            <a:r>
              <a:rPr lang="da-DK" sz="1200" kern="1200" dirty="0" err="1">
                <a:solidFill>
                  <a:schemeClr val="tx1"/>
                </a:solidFill>
                <a:effectLst/>
                <a:latin typeface="+mn-lt"/>
                <a:ea typeface="+mn-ea"/>
                <a:cs typeface="+mn-cs"/>
              </a:rPr>
              <a:t>biases</a:t>
            </a:r>
            <a:r>
              <a:rPr lang="da-DK" sz="1200" kern="1200" dirty="0">
                <a:solidFill>
                  <a:schemeClr val="tx1"/>
                </a:solidFill>
                <a:effectLst/>
                <a:latin typeface="+mn-lt"/>
                <a:ea typeface="+mn-ea"/>
                <a:cs typeface="+mn-cs"/>
              </a:rPr>
              <a:t> – det sidste er her, hvor </a:t>
            </a:r>
            <a:r>
              <a:rPr lang="da-DK" sz="1200" kern="1200" dirty="0" err="1">
                <a:solidFill>
                  <a:schemeClr val="tx1"/>
                </a:solidFill>
                <a:effectLst/>
                <a:latin typeface="+mn-lt"/>
                <a:ea typeface="+mn-ea"/>
                <a:cs typeface="+mn-cs"/>
              </a:rPr>
              <a:t>nudging</a:t>
            </a:r>
            <a:r>
              <a:rPr lang="da-DK" sz="1200" kern="1200" dirty="0">
                <a:solidFill>
                  <a:schemeClr val="tx1"/>
                </a:solidFill>
                <a:effectLst/>
                <a:latin typeface="+mn-lt"/>
                <a:ea typeface="+mn-ea"/>
                <a:cs typeface="+mn-cs"/>
              </a:rPr>
              <a:t> kommer ind i billedet – kaldes også </a:t>
            </a:r>
            <a:r>
              <a:rPr lang="da-DK" sz="1200" i="1" kern="1200" dirty="0">
                <a:solidFill>
                  <a:schemeClr val="tx1"/>
                </a:solidFill>
                <a:effectLst/>
                <a:latin typeface="+mn-lt"/>
                <a:ea typeface="+mn-ea"/>
                <a:cs typeface="+mn-cs"/>
              </a:rPr>
              <a:t>adfærdsarkitektur</a:t>
            </a:r>
            <a:r>
              <a:rPr lang="da-DK" sz="1200" kern="1200" dirty="0">
                <a:solidFill>
                  <a:schemeClr val="tx1"/>
                </a:solidFill>
                <a:effectLst/>
                <a:latin typeface="+mn-lt"/>
                <a:ea typeface="+mn-ea"/>
                <a:cs typeface="+mn-cs"/>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0B603D-27A2-4196-B3A1-C2E8DD809E97}"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29025"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9026"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ltLang="da-D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8771E7-B571-44EF-BF33-6FA38A29E66A}"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37217"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7218"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da-DK" altLang="da-DK" dirty="0" err="1"/>
              <a:t>Endowment</a:t>
            </a:r>
            <a:r>
              <a:rPr lang="da-DK" altLang="da-DK" dirty="0"/>
              <a:t> </a:t>
            </a:r>
            <a:r>
              <a:rPr lang="da-DK" altLang="da-DK" dirty="0" err="1"/>
              <a:t>effect</a:t>
            </a:r>
            <a:r>
              <a:rPr lang="da-DK" altLang="da-DK" dirty="0"/>
              <a:t> – diskrepans mellem hvad man er villig til at betale for en vare modsat hvad man er villig til at sælge samme vare til, hvis man først ejer den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7599C-88A9-4120-9B38-FA1F8DA2CAAF}"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38241"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8242"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ltLang="da-D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620F90-BC21-48C6-880F-972E55BF4EA4}"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6896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896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ltLang="da-DK"/>
          </a:p>
        </p:txBody>
      </p:sp>
    </p:spTree>
    <p:extLst>
      <p:ext uri="{BB962C8B-B14F-4D97-AF65-F5344CB8AC3E}">
        <p14:creationId xmlns:p14="http://schemas.microsoft.com/office/powerpoint/2010/main" val="3398501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66831-AA9B-4C97-8E74-7E121BECBF2B}" type="slidenum">
              <a:rPr kumimoji="0" lang="en-US" altLang="da-DK"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da-DK" sz="1200" b="0" i="0" u="none" strike="noStrike" kern="1200" cap="none" spc="0" normalizeH="0" baseline="0" noProof="0">
              <a:ln>
                <a:noFill/>
              </a:ln>
              <a:solidFill>
                <a:prstClr val="black"/>
              </a:solidFill>
              <a:effectLst/>
              <a:uLnTx/>
              <a:uFillTx/>
              <a:latin typeface="Calibri"/>
              <a:ea typeface="+mn-ea"/>
              <a:cs typeface="+mn-cs"/>
            </a:endParaRPr>
          </a:p>
        </p:txBody>
      </p:sp>
      <p:sp>
        <p:nvSpPr>
          <p:cNvPr id="16793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793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ltLang="da-DK"/>
          </a:p>
        </p:txBody>
      </p:sp>
    </p:spTree>
    <p:extLst>
      <p:ext uri="{BB962C8B-B14F-4D97-AF65-F5344CB8AC3E}">
        <p14:creationId xmlns:p14="http://schemas.microsoft.com/office/powerpoint/2010/main" val="2814199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‹nr.›</a:t>
            </a:fld>
            <a:endParaRPr lang="en-US" dirty="0"/>
          </a:p>
        </p:txBody>
      </p:sp>
    </p:spTree>
    <p:extLst>
      <p:ext uri="{BB962C8B-B14F-4D97-AF65-F5344CB8AC3E}">
        <p14:creationId xmlns:p14="http://schemas.microsoft.com/office/powerpoint/2010/main" val="116847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25A0C19-9DFF-42B3-BEA9-4C2ECEB5AED0}" type="datetimeFigureOut">
              <a:rPr lang="da-DK" smtClean="0"/>
              <a:t>26-11-2024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1848234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925A0C19-9DFF-42B3-BEA9-4C2ECEB5AED0}" type="datetimeFigureOut">
              <a:rPr lang="da-DK" smtClean="0"/>
              <a:t>26-11-2024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1780376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3214515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25A0C19-9DFF-42B3-BEA9-4C2ECEB5AED0}" type="datetimeFigureOut">
              <a:rPr lang="da-DK" smtClean="0"/>
              <a:t>26-11-2024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325227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925A0C19-9DFF-42B3-BEA9-4C2ECEB5AED0}" type="datetimeFigureOut">
              <a:rPr lang="da-DK" smtClean="0"/>
              <a:t>26-11-2024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1920843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A0C19-9DFF-42B3-BEA9-4C2ECEB5AED0}" type="datetimeFigureOut">
              <a:rPr lang="da-DK" smtClean="0"/>
              <a:t>26-11-2024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324435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121989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428996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216790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2686425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5036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1818242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da-DK"/>
              <a:t>Klik for at redigere titeltypografien i masteren</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925A0C19-9DFF-42B3-BEA9-4C2ECEB5AED0}" type="datetimeFigureOut">
              <a:rPr lang="da-DK" smtClean="0"/>
              <a:t>26-11-2024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3068981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da-DK"/>
              <a:t>Klik for at redigere titeltypografien i masteren</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925A0C19-9DFF-42B3-BEA9-4C2ECEB5AED0}" type="datetimeFigureOut">
              <a:rPr lang="da-DK" smtClean="0"/>
              <a:t>26-11-2024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4276021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25A0C19-9DFF-42B3-BEA9-4C2ECEB5AED0}" type="datetimeFigureOut">
              <a:rPr lang="da-DK" smtClean="0"/>
              <a:t>26-11-2024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150642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25A0C19-9DFF-42B3-BEA9-4C2ECEB5AED0}" type="datetimeFigureOut">
              <a:rPr lang="da-DK" smtClean="0"/>
              <a:t>26-11-2024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3F56BE-5C83-43C8-8F5A-CE57FB030F35}" type="slidenum">
              <a:rPr lang="da-DK" smtClean="0"/>
              <a:t>‹nr.›</a:t>
            </a:fld>
            <a:endParaRPr lang="da-DK"/>
          </a:p>
        </p:txBody>
      </p:sp>
    </p:spTree>
    <p:extLst>
      <p:ext uri="{BB962C8B-B14F-4D97-AF65-F5344CB8AC3E}">
        <p14:creationId xmlns:p14="http://schemas.microsoft.com/office/powerpoint/2010/main" val="264666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5" name="Date Placeholder 4"/>
          <p:cNvSpPr>
            <a:spLocks noGrp="1"/>
          </p:cNvSpPr>
          <p:nvPr>
            <p:ph type="dt" sz="half" idx="10"/>
          </p:nvPr>
        </p:nvSpPr>
        <p:spPr/>
        <p:txBody>
          <a:bodyPr/>
          <a:lstStyle/>
          <a:p>
            <a:fld id="{925A0C19-9DFF-42B3-BEA9-4C2ECEB5AED0}" type="datetimeFigureOut">
              <a:rPr lang="da-DK" smtClean="0"/>
              <a:t>26-11-2024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F3F56BE-5C83-43C8-8F5A-CE57FB030F35}" type="slidenum">
              <a:rPr lang="da-DK" smtClean="0"/>
              <a:t>‹nr.›</a:t>
            </a:fld>
            <a:endParaRPr lang="da-DK"/>
          </a:p>
        </p:txBody>
      </p:sp>
      <p:sp>
        <p:nvSpPr>
          <p:cNvPr id="9" name="Content Placeholder 8"/>
          <p:cNvSpPr>
            <a:spLocks noGrp="1"/>
          </p:cNvSpPr>
          <p:nvPr>
            <p:ph sz="quarter" idx="13"/>
          </p:nvPr>
        </p:nvSpPr>
        <p:spPr>
          <a:xfrm>
            <a:off x="841248" y="2039112"/>
            <a:ext cx="3657600" cy="395020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1704239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25A0C19-9DFF-42B3-BEA9-4C2ECEB5AED0}" type="datetimeFigureOut">
              <a:rPr lang="da-DK" smtClean="0"/>
              <a:t>26-11-2024</a:t>
            </a:fld>
            <a:endParaRPr lang="da-DK"/>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da-DK"/>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F3F56BE-5C83-43C8-8F5A-CE57FB030F35}" type="slidenum">
              <a:rPr lang="da-DK" smtClean="0"/>
              <a:t>‹nr.›</a:t>
            </a:fld>
            <a:endParaRPr lang="da-DK"/>
          </a:p>
        </p:txBody>
      </p:sp>
    </p:spTree>
    <p:extLst>
      <p:ext uri="{BB962C8B-B14F-4D97-AF65-F5344CB8AC3E}">
        <p14:creationId xmlns:p14="http://schemas.microsoft.com/office/powerpoint/2010/main" val="271091514"/>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ted.com/talks/dan_ariely_asks_are_we_in_control_of_our_own_decisions" TargetMode="External"/><Relationship Id="rId1" Type="http://schemas.openxmlformats.org/officeDocument/2006/relationships/slideLayout" Target="../slideLayouts/slideLayout18.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011096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22497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679443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199665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4889605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a-DK" b="1" dirty="0">
                <a:solidFill>
                  <a:srgbClr val="FF9900"/>
                </a:solidFill>
                <a:latin typeface="Bahnschrift SemiBold" panose="020B0502040204020203" pitchFamily="34" charset="0"/>
              </a:rPr>
              <a:t>KOGNITIVE BIASES</a:t>
            </a:r>
          </a:p>
        </p:txBody>
      </p:sp>
      <p:sp>
        <p:nvSpPr>
          <p:cNvPr id="3" name="Pladsholder til indhold 2"/>
          <p:cNvSpPr>
            <a:spLocks noGrp="1"/>
          </p:cNvSpPr>
          <p:nvPr>
            <p:ph sz="quarter" idx="13"/>
          </p:nvPr>
        </p:nvSpPr>
        <p:spPr/>
        <p:txBody>
          <a:bodyPr/>
          <a:lstStyle/>
          <a:p>
            <a:pPr>
              <a:buFont typeface="Wingdings" panose="05000000000000000000" pitchFamily="2" charset="2"/>
              <a:buChar char="Ø"/>
            </a:pPr>
            <a:r>
              <a:rPr lang="en-US" b="1" dirty="0">
                <a:solidFill>
                  <a:schemeClr val="tx1"/>
                </a:solidFill>
                <a:latin typeface="Bahnschrift SemiBold" panose="020B0502040204020203" pitchFamily="34" charset="0"/>
                <a:hlinkClick r:id="rId2"/>
              </a:rPr>
              <a:t>Are we in control of our own decisions?</a:t>
            </a:r>
            <a:endParaRPr lang="en-US" b="1" dirty="0">
              <a:solidFill>
                <a:schemeClr val="tx1"/>
              </a:solidFill>
              <a:latin typeface="Bahnschrift SemiBold" panose="020B0502040204020203" pitchFamily="34" charset="0"/>
            </a:endParaRPr>
          </a:p>
        </p:txBody>
      </p:sp>
      <p:pic>
        <p:nvPicPr>
          <p:cNvPr id="5" name="Picture 2" descr="Billedresultat for cognitive biases"/>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1484462"/>
            <a:ext cx="3444656" cy="492872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Relateret bille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66" y="2979474"/>
            <a:ext cx="4762500" cy="15335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lateret bille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266" y="4742531"/>
            <a:ext cx="4689564" cy="1670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713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9396821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053975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3131998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50012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kifergrå">
  <a:themeElements>
    <a:clrScheme name="Skifergrå">
      <a:dk1>
        <a:sysClr val="windowText" lastClr="000000"/>
      </a:dk1>
      <a:lt1>
        <a:sysClr val="window" lastClr="FFFFFF"/>
      </a:lt1>
      <a:dk2>
        <a:srgbClr val="212123"/>
      </a:dk2>
      <a:lt2>
        <a:srgbClr val="DADADA"/>
      </a:lt2>
      <a:accent1>
        <a:srgbClr val="E8B826"/>
      </a:accent1>
      <a:accent2>
        <a:srgbClr val="E2CA72"/>
      </a:accent2>
      <a:accent3>
        <a:srgbClr val="BD723B"/>
      </a:accent3>
      <a:accent4>
        <a:srgbClr val="AE9376"/>
      </a:accent4>
      <a:accent5>
        <a:srgbClr val="A77F41"/>
      </a:accent5>
      <a:accent6>
        <a:srgbClr val="A1AE79"/>
      </a:accent6>
      <a:hlink>
        <a:srgbClr val="F1D06A"/>
      </a:hlink>
      <a:folHlink>
        <a:srgbClr val="EDDCA8"/>
      </a:folHlink>
    </a:clrScheme>
    <a:fontScheme name="Skifergrå">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kifergrå">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D5CBAF11-69B7-47EA-BC01-41F77058C2A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TM04033929[[fn=Skifergrå]]</Template>
  <TotalTime>5</TotalTime>
  <Words>237</Words>
  <Application>Microsoft Office PowerPoint</Application>
  <PresentationFormat>Skærmshow (4:3)</PresentationFormat>
  <Paragraphs>16</Paragraphs>
  <Slides>11</Slides>
  <Notes>10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11</vt:i4>
      </vt:variant>
    </vt:vector>
  </HeadingPairs>
  <TitlesOfParts>
    <vt:vector size="19" baseType="lpstr">
      <vt:lpstr>Aptos</vt:lpstr>
      <vt:lpstr>Arial</vt:lpstr>
      <vt:lpstr>Bahnschrift SemiBold</vt:lpstr>
      <vt:lpstr>Calibri</vt:lpstr>
      <vt:lpstr>Calisto MT</vt:lpstr>
      <vt:lpstr>Wingdings</vt:lpstr>
      <vt:lpstr>Wingdings 2</vt:lpstr>
      <vt:lpstr>Skifergrå</vt:lpstr>
      <vt:lpstr>PowerPoint-præsentation</vt:lpstr>
      <vt:lpstr>PowerPoint-præsentation</vt:lpstr>
      <vt:lpstr>PowerPoint-præsentation</vt:lpstr>
      <vt:lpstr>PowerPoint-præsentation</vt:lpstr>
      <vt:lpstr>PowerPoint-præsentation</vt:lpstr>
      <vt:lpstr>PowerPoint-præsentation</vt:lpstr>
      <vt:lpstr>KOGNITIVE BIASES</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Britt Møldrup</dc:creator>
  <cp:lastModifiedBy>Britt Møldrup</cp:lastModifiedBy>
  <cp:revision>1</cp:revision>
  <dcterms:created xsi:type="dcterms:W3CDTF">2024-11-26T10:03:42Z</dcterms:created>
  <dcterms:modified xsi:type="dcterms:W3CDTF">2024-11-26T10:08:43Z</dcterms:modified>
</cp:coreProperties>
</file>