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1" r:id="rId3"/>
    <p:sldId id="268" r:id="rId4"/>
    <p:sldId id="269" r:id="rId5"/>
    <p:sldId id="271" r:id="rId6"/>
    <p:sldId id="262" r:id="rId7"/>
    <p:sldId id="272" r:id="rId8"/>
    <p:sldId id="288" r:id="rId9"/>
    <p:sldId id="293" r:id="rId10"/>
    <p:sldId id="304" r:id="rId11"/>
    <p:sldId id="296" r:id="rId12"/>
    <p:sldId id="297" r:id="rId13"/>
    <p:sldId id="298" r:id="rId14"/>
    <p:sldId id="301" r:id="rId15"/>
    <p:sldId id="303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sel Rosager Johansen" userId="ec9036ec-061c-4c3a-ba7b-f3793f7e160d" providerId="ADAL" clId="{3E562053-7EFD-44D3-8D99-3D3178FF1F8F}"/>
    <pc:docChg chg="undo custSel modSld">
      <pc:chgData name="Aksel Rosager Johansen" userId="ec9036ec-061c-4c3a-ba7b-f3793f7e160d" providerId="ADAL" clId="{3E562053-7EFD-44D3-8D99-3D3178FF1F8F}" dt="2024-12-05T08:08:08.375" v="774" actId="20577"/>
      <pc:docMkLst>
        <pc:docMk/>
      </pc:docMkLst>
      <pc:sldChg chg="modSp mod">
        <pc:chgData name="Aksel Rosager Johansen" userId="ec9036ec-061c-4c3a-ba7b-f3793f7e160d" providerId="ADAL" clId="{3E562053-7EFD-44D3-8D99-3D3178FF1F8F}" dt="2024-12-05T08:08:08.375" v="774" actId="20577"/>
        <pc:sldMkLst>
          <pc:docMk/>
          <pc:sldMk cId="2107371973" sldId="256"/>
        </pc:sldMkLst>
        <pc:spChg chg="mod">
          <ac:chgData name="Aksel Rosager Johansen" userId="ec9036ec-061c-4c3a-ba7b-f3793f7e160d" providerId="ADAL" clId="{3E562053-7EFD-44D3-8D99-3D3178FF1F8F}" dt="2024-12-05T08:08:08.375" v="774" actId="20577"/>
          <ac:spMkLst>
            <pc:docMk/>
            <pc:sldMk cId="2107371973" sldId="256"/>
            <ac:spMk id="3" creationId="{FC3AF556-0292-9A7A-1493-BB0BAE473FBC}"/>
          </ac:spMkLst>
        </pc:spChg>
      </pc:sldChg>
      <pc:sldChg chg="modNotesTx">
        <pc:chgData name="Aksel Rosager Johansen" userId="ec9036ec-061c-4c3a-ba7b-f3793f7e160d" providerId="ADAL" clId="{3E562053-7EFD-44D3-8D99-3D3178FF1F8F}" dt="2024-12-05T08:01:21.186" v="501" actId="20577"/>
        <pc:sldMkLst>
          <pc:docMk/>
          <pc:sldMk cId="0" sldId="262"/>
        </pc:sldMkLst>
      </pc:sldChg>
      <pc:sldChg chg="modNotesTx">
        <pc:chgData name="Aksel Rosager Johansen" userId="ec9036ec-061c-4c3a-ba7b-f3793f7e160d" providerId="ADAL" clId="{3E562053-7EFD-44D3-8D99-3D3178FF1F8F}" dt="2024-12-05T07:57:38.533" v="254"/>
        <pc:sldMkLst>
          <pc:docMk/>
          <pc:sldMk cId="0" sldId="268"/>
        </pc:sldMkLst>
      </pc:sldChg>
      <pc:sldChg chg="modNotesTx">
        <pc:chgData name="Aksel Rosager Johansen" userId="ec9036ec-061c-4c3a-ba7b-f3793f7e160d" providerId="ADAL" clId="{3E562053-7EFD-44D3-8D99-3D3178FF1F8F}" dt="2024-12-05T07:58:53.053" v="346" actId="20577"/>
        <pc:sldMkLst>
          <pc:docMk/>
          <pc:sldMk cId="0" sldId="269"/>
        </pc:sldMkLst>
      </pc:sldChg>
      <pc:sldChg chg="modNotesTx">
        <pc:chgData name="Aksel Rosager Johansen" userId="ec9036ec-061c-4c3a-ba7b-f3793f7e160d" providerId="ADAL" clId="{3E562053-7EFD-44D3-8D99-3D3178FF1F8F}" dt="2024-12-05T08:00:26.627" v="429" actId="20577"/>
        <pc:sldMkLst>
          <pc:docMk/>
          <pc:sldMk cId="0" sldId="271"/>
        </pc:sldMkLst>
      </pc:sldChg>
      <pc:sldChg chg="modNotesTx">
        <pc:chgData name="Aksel Rosager Johansen" userId="ec9036ec-061c-4c3a-ba7b-f3793f7e160d" providerId="ADAL" clId="{3E562053-7EFD-44D3-8D99-3D3178FF1F8F}" dt="2024-12-05T08:04:59.132" v="703" actId="20577"/>
        <pc:sldMkLst>
          <pc:docMk/>
          <pc:sldMk cId="2115227593" sldId="272"/>
        </pc:sldMkLst>
      </pc:sldChg>
      <pc:sldChg chg="modSp mod">
        <pc:chgData name="Aksel Rosager Johansen" userId="ec9036ec-061c-4c3a-ba7b-f3793f7e160d" providerId="ADAL" clId="{3E562053-7EFD-44D3-8D99-3D3178FF1F8F}" dt="2024-12-04T16:09:15.211" v="253" actId="20577"/>
        <pc:sldMkLst>
          <pc:docMk/>
          <pc:sldMk cId="0" sldId="303"/>
        </pc:sldMkLst>
        <pc:spChg chg="mod">
          <ac:chgData name="Aksel Rosager Johansen" userId="ec9036ec-061c-4c3a-ba7b-f3793f7e160d" providerId="ADAL" clId="{3E562053-7EFD-44D3-8D99-3D3178FF1F8F}" dt="2024-12-04T16:09:15.211" v="253" actId="20577"/>
          <ac:spMkLst>
            <pc:docMk/>
            <pc:sldMk cId="0" sldId="30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2927A-0C9C-4FEE-ADB3-1EA8E011B563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7318F-CDAB-4628-9066-CDB25C10599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0273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600" dirty="0"/>
              <a:t>Tilbedes af unge kvinder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600" dirty="0"/>
              <a:t>Gaver til børnene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600" dirty="0"/>
              <a:t>Har en straffende ledsager</a:t>
            </a:r>
          </a:p>
          <a:p>
            <a:pPr lvl="1"/>
            <a:r>
              <a:rPr lang="da-DK" sz="2600" dirty="0"/>
              <a:t>(</a:t>
            </a:r>
            <a:r>
              <a:rPr lang="da-DK" sz="2600" dirty="0" err="1"/>
              <a:t>Knect</a:t>
            </a:r>
            <a:r>
              <a:rPr lang="da-DK" sz="2600" dirty="0"/>
              <a:t> </a:t>
            </a:r>
            <a:r>
              <a:rPr lang="da-DK" sz="2600" dirty="0" err="1"/>
              <a:t>Ruprecht</a:t>
            </a:r>
            <a:r>
              <a:rPr lang="da-DK" sz="2600" dirty="0"/>
              <a:t>)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B6744-E5F8-484F-9EE2-FF8A440AF53A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Ris til at straffe. Sæk med gaver. Engel med juletræ (kristent islæt). Kommer 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B6744-E5F8-484F-9EE2-FF8A440AF53A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Katolsk bispekåbe og fokus på straf. Den straffende hjælper </a:t>
            </a:r>
            <a:r>
              <a:rPr lang="da-DK" dirty="0" err="1"/>
              <a:t>Svarte</a:t>
            </a:r>
            <a:r>
              <a:rPr lang="da-DK" dirty="0"/>
              <a:t> Piet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B6744-E5F8-484F-9EE2-FF8A440AF53A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Spreder glæde og fest </a:t>
            </a:r>
            <a:r>
              <a:rPr lang="da-DK" u="sng" dirty="0"/>
              <a:t>for voksne.</a:t>
            </a:r>
            <a:r>
              <a:rPr lang="da-DK" u="none" dirty="0"/>
              <a:t> Bemærk kristtjørn om hovedet og rider på en buk.</a:t>
            </a:r>
            <a:endParaRPr lang="da-DK" u="sng" dirty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B6744-E5F8-484F-9EE2-FF8A440AF53A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Bringer frost og kulde. En vinterkonge fra nord. Findes også som ”</a:t>
            </a:r>
            <a:r>
              <a:rPr lang="da-DK" dirty="0" err="1"/>
              <a:t>Herr</a:t>
            </a:r>
            <a:r>
              <a:rPr lang="da-DK" dirty="0"/>
              <a:t> Winther” i Tyskland. Får mere og mere karakter af en julemand i Sovjetunionen fra år 1900.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7318F-CDAB-4628-9066-CDB25C10599D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5699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FB6744-E5F8-484F-9EE2-FF8A440AF53A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9825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B6744-E5F8-484F-9EE2-FF8A440AF53A}" type="slidenum">
              <a:rPr lang="da-DK" smtClean="0"/>
              <a:pPr/>
              <a:t>11</a:t>
            </a:fld>
            <a:endParaRPr lang="da-D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B6744-E5F8-484F-9EE2-FF8A440AF53A}" type="slidenum">
              <a:rPr lang="da-DK" smtClean="0"/>
              <a:pPr/>
              <a:t>12</a:t>
            </a:fld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B6744-E5F8-484F-9EE2-FF8A440AF53A}" type="slidenum">
              <a:rPr lang="da-DK" smtClean="0"/>
              <a:pPr/>
              <a:t>13</a:t>
            </a:fld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B6744-E5F8-484F-9EE2-FF8A440AF53A}" type="slidenum">
              <a:rPr lang="da-DK" smtClean="0"/>
              <a:pPr/>
              <a:t>14</a:t>
            </a:fld>
            <a:endParaRPr 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B6744-E5F8-484F-9EE2-FF8A440AF53A}" type="slidenum">
              <a:rPr lang="da-DK" smtClean="0"/>
              <a:pPr/>
              <a:t>15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116F4D-DE37-5829-19B0-262C4B9BF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FCE42AB-2479-8053-5D97-24E4FEA75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523377-4CCB-CA19-B432-553364B4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EB11DE3-BF9A-65B6-5A2E-A1E6B260A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260BD4-6D9D-CF75-799E-D879EC63C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5258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63E9DD-E4CE-BA64-37DC-4763FF4F5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DCD078-3E36-EA79-FF13-3525B5DAA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7F6C9E-8705-28DF-79B8-08A1C4555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8EB9123-0670-7E3C-3DD7-F547DF6A1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C88342-629B-3A89-D78E-F297AA81E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490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BC9B3F-F4C7-3162-E2C0-024ECB7D1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F534CD6-CB30-5F96-21AC-74FE2531F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283B14-53E8-BF59-8D02-B56A5F37C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9F185B-D9ED-A63B-7ED7-7B3BF3C4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5C16F1-8BA1-E9DC-CD86-A2D725BD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1617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D207ED-AD13-5D8D-F786-67F5BBADB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F64BCA-BAAD-9995-12C1-4C9C02E477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283E946-1727-ABAA-CE8A-3ECE4F8A8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64DF53A-2AFA-DFE2-7EEB-D6EF2715C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5EC61EF-368E-902C-F30B-231F05E1D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51155C0-3BD1-0519-C6CC-51D8B27CE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1662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4539B6-24C0-3074-88D4-2DEEF561B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D38B14E-9F56-17D5-A178-5FE027655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94C152E-AEA4-2965-F563-B7D71C93D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97EC392-0C4D-6F71-C1E2-920B3EAB29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04A35CF-3C6E-51BA-A73F-F39A27A6B4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CC03BC8-497C-8E14-7D5B-C60914799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17F562C-69B9-C493-C31D-C33CD692E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587772D-80F0-DE6A-33D9-301B91AE1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542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16431B-4B60-D6C1-EC0C-49E6B658D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4C38F44-C7EF-7568-E02E-1F2C553CD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9585B47-7694-4E30-BC3B-E0B00EB9A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05D0E2B-DF79-E4BB-7C66-1692D559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11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C6AE0B9-01F5-E395-8590-713B3684A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ABF7DDB-1B00-98B7-9C85-A0602DDAE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E18997D-CE54-91DB-3514-791E7853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7613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4AFA4D-54BE-D3E3-FE03-C40B343A6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00DD1F-54C1-4581-F784-A9881CC57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91BB1DE-986D-740A-E415-BCEBD8ADC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A7F6C40-AA8F-3D24-BDC0-9CC99AA4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EC336B1-B11A-BB0E-9FED-889C4EC69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A541F93-2441-384C-05B0-89E612927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4254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D6F2ED-269A-59C1-EF37-6A5F3AF13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C6CC4E2-8CD9-C3D8-C3DF-451EA26F7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8048DAF-EC52-8687-DA84-E48A6E1C3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95DDACE-D90F-869A-486D-5F0959362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012C2AF-FCB6-914E-7DBE-583D31524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32F68B7-4174-CEE9-7CE8-1EE724460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954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3C6D16-CEE4-C62F-79DB-60A5915EE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A64DDFE-1531-4F55-CC31-8B6AAF5C8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48A2F0-36E5-5129-2C8F-A6DD8F8F9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E5386D-E16F-2D41-482A-5CFA99F18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7CC04F-F781-17A9-E30D-CB134E0D2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617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2D8C142-282B-2B80-2BC6-2633D10D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34F030F-5B94-2A95-2AC7-DE79E8779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65DCD5-5D7B-F7C5-737C-3C22BFC14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7AB96D8-FEE6-7214-DAFC-20057A227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B28EEE2-3D4B-5897-24CD-F855D535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527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2CB4E0E-8EA0-3ED2-650D-6702B697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210F64E-8806-F03F-FF27-CA1DA3936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689BDFD-BDEE-A8CA-DDD1-F4C5DBD1D3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B5821-F965-4955-BC58-2A3C9DF38391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EFAA00-E4B1-A709-9467-A095ED91E6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0ABF3E-8CCB-DBA3-C53C-3FDC64F26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64974E-C6D8-412E-9D7E-66E20DB25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445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4252E3-F361-0A53-522F-D20D63CD0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Julemanden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C3AF556-0292-9A7A-1493-BB0BAE473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9695935" cy="1655762"/>
          </a:xfrm>
        </p:spPr>
        <p:txBody>
          <a:bodyPr/>
          <a:lstStyle/>
          <a:p>
            <a:r>
              <a:rPr lang="da-DK" dirty="0"/>
              <a:t>Besvar problemstillingen med følgende kildemateriale: </a:t>
            </a:r>
          </a:p>
          <a:p>
            <a:r>
              <a:rPr lang="da-DK" dirty="0"/>
              <a:t>Hvordan kan udviklingen af den amerikanske julemand forklares ved hjælp af smeltedigelteorien?</a:t>
            </a:r>
          </a:p>
        </p:txBody>
      </p:sp>
    </p:spTree>
    <p:extLst>
      <p:ext uri="{BB962C8B-B14F-4D97-AF65-F5344CB8AC3E}">
        <p14:creationId xmlns:p14="http://schemas.microsoft.com/office/powerpoint/2010/main" val="2107371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1128D1-0135-4258-14F0-49BB766B0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 fontScale="90000"/>
          </a:bodyPr>
          <a:lstStyle/>
          <a:p>
            <a:r>
              <a:rPr lang="da-DK" sz="5600" dirty="0"/>
              <a:t>Julemanden i Hofstedes løgmodel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 descr="Et billede, der indeholder diagram, design&#10;&#10;Automatisk genereret beskrivelse">
            <a:extLst>
              <a:ext uri="{FF2B5EF4-FFF2-40B4-BE49-F238E27FC236}">
                <a16:creationId xmlns:a16="http://schemas.microsoft.com/office/drawing/2014/main" id="{ADE5BA94-C961-E2F1-62B9-71CDBD4CAC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65" r="18334" b="-2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3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70DA9B-FA73-AC97-CC6A-080EE8857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/>
          </a:bodyPr>
          <a:lstStyle/>
          <a:p>
            <a:r>
              <a:rPr lang="da-DK" sz="2000" dirty="0">
                <a:solidFill>
                  <a:schemeClr val="tx1">
                    <a:alpha val="80000"/>
                  </a:schemeClr>
                </a:solidFill>
              </a:rPr>
              <a:t>Familien som værdi</a:t>
            </a:r>
          </a:p>
          <a:p>
            <a:r>
              <a:rPr lang="da-DK" sz="2000" dirty="0">
                <a:solidFill>
                  <a:schemeClr val="tx1">
                    <a:alpha val="80000"/>
                  </a:schemeClr>
                </a:solidFill>
              </a:rPr>
              <a:t>Julen som ritual</a:t>
            </a:r>
          </a:p>
          <a:p>
            <a:r>
              <a:rPr lang="da-DK" sz="2000" dirty="0">
                <a:solidFill>
                  <a:schemeClr val="tx1">
                    <a:alpha val="80000"/>
                  </a:schemeClr>
                </a:solidFill>
              </a:rPr>
              <a:t>Julemanden som helt</a:t>
            </a:r>
          </a:p>
          <a:p>
            <a:r>
              <a:rPr lang="da-DK" sz="2000" dirty="0">
                <a:solidFill>
                  <a:schemeClr val="tx1">
                    <a:alpha val="80000"/>
                  </a:schemeClr>
                </a:solidFill>
              </a:rPr>
              <a:t>Symboler knyttet til julemanden</a:t>
            </a:r>
          </a:p>
        </p:txBody>
      </p:sp>
      <p:sp>
        <p:nvSpPr>
          <p:cNvPr id="17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08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000" i="1" dirty="0"/>
              <a:t>Skt. Nicolaus ca. 1800, </a:t>
            </a:r>
            <a:r>
              <a:rPr lang="en-US" sz="2000" i="1" dirty="0" err="1"/>
              <a:t>Tyskland</a:t>
            </a:r>
            <a:endParaRPr lang="en-US" sz="2000" i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469"/>
          <a:stretch/>
        </p:blipFill>
        <p:spPr bwMode="auto">
          <a:xfrm>
            <a:off x="7196391" y="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FFA8F3B-EACC-6190-1620-970A9CEA354B}"/>
              </a:ext>
            </a:extLst>
          </p:cNvPr>
          <p:cNvSpPr txBox="1"/>
          <p:nvPr/>
        </p:nvSpPr>
        <p:spPr>
          <a:xfrm>
            <a:off x="836680" y="441273"/>
            <a:ext cx="282091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/>
              <a:t>Europæiske julemandsfigurer i 1800-tallet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2" r="-2" b="8188"/>
          <a:stretch/>
        </p:blipFill>
        <p:spPr bwMode="auto"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Lorenz </a:t>
            </a:r>
            <a:r>
              <a:rPr lang="en-US" sz="25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Frøhlich</a:t>
            </a:r>
            <a:r>
              <a:rPr lang="en-US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Der </a:t>
            </a:r>
            <a:r>
              <a:rPr lang="en-US" sz="25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Weihnachtsmann</a:t>
            </a:r>
            <a:r>
              <a:rPr lang="en-US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1840, Danmark</a:t>
            </a:r>
            <a:br>
              <a:rPr lang="en-US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sz="25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første</a:t>
            </a:r>
            <a:r>
              <a:rPr lang="en-US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5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danske</a:t>
            </a:r>
            <a:r>
              <a:rPr lang="en-US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5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julemandsfremstilling</a:t>
            </a:r>
            <a:r>
              <a:rPr lang="en-US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en-US" sz="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000" i="1" dirty="0"/>
              <a:t>Sinter </a:t>
            </a:r>
            <a:r>
              <a:rPr lang="en-US" sz="2000" i="1" dirty="0" err="1"/>
              <a:t>klaas</a:t>
            </a:r>
            <a:r>
              <a:rPr lang="en-US" sz="2000" i="1" dirty="0"/>
              <a:t> med </a:t>
            </a:r>
            <a:r>
              <a:rPr lang="en-US" sz="2000" i="1" dirty="0" err="1"/>
              <a:t>Svarte</a:t>
            </a:r>
            <a:r>
              <a:rPr lang="en-US" sz="2000" i="1" dirty="0"/>
              <a:t> Piet ca 1885, Holland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631504" y="5661248"/>
            <a:ext cx="4388296" cy="864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i="1" dirty="0"/>
              <a:t>Old “Father” Christmas 1836,</a:t>
            </a:r>
          </a:p>
          <a:p>
            <a:pPr marL="0" indent="0">
              <a:buNone/>
            </a:pPr>
            <a:r>
              <a:rPr lang="en-US" sz="2200" i="1" dirty="0"/>
              <a:t>England</a:t>
            </a:r>
          </a:p>
        </p:txBody>
      </p:sp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5039E9EB-9BC1-47CD-8FF1-75DA9C446A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16319B6-2D7C-4103-B392-A26434E0A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007" y="0"/>
            <a:ext cx="5614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Santa Survived the Soviet Era - Atlas Obscura">
            <a:extLst>
              <a:ext uri="{FF2B5EF4-FFF2-40B4-BE49-F238E27FC236}">
                <a16:creationId xmlns:a16="http://schemas.microsoft.com/office/drawing/2014/main" id="{75D124CE-1951-5BA5-B8ED-B8A99A8AD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521" y="1758346"/>
            <a:ext cx="7355542" cy="509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658AF2E0-60E4-A562-B491-BE92FE320D3C}"/>
              </a:ext>
            </a:extLst>
          </p:cNvPr>
          <p:cNvSpPr txBox="1"/>
          <p:nvPr/>
        </p:nvSpPr>
        <p:spPr>
          <a:xfrm>
            <a:off x="202424" y="5380671"/>
            <a:ext cx="34830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Ded</a:t>
            </a:r>
            <a:r>
              <a:rPr lang="da-DK" dirty="0"/>
              <a:t> </a:t>
            </a:r>
            <a:r>
              <a:rPr lang="da-DK" dirty="0" err="1"/>
              <a:t>moroz</a:t>
            </a:r>
            <a:r>
              <a:rPr lang="da-DK" dirty="0"/>
              <a:t> – fader frost (Rusland)</a:t>
            </a:r>
            <a:endParaRPr lang="da-DK" b="0" i="1" dirty="0">
              <a:solidFill>
                <a:srgbClr val="382C14"/>
              </a:solidFill>
              <a:effectLst/>
              <a:latin typeface="Platform Web"/>
            </a:endParaRPr>
          </a:p>
          <a:p>
            <a:r>
              <a:rPr lang="da-DK" b="0" i="1" dirty="0">
                <a:solidFill>
                  <a:srgbClr val="382C14"/>
                </a:solidFill>
                <a:effectLst/>
                <a:latin typeface="Platform Web"/>
              </a:rPr>
              <a:t>1873 Alexander </a:t>
            </a:r>
            <a:r>
              <a:rPr lang="da-DK" b="0" i="1" dirty="0" err="1">
                <a:solidFill>
                  <a:srgbClr val="382C14"/>
                </a:solidFill>
                <a:effectLst/>
                <a:latin typeface="Platform Web"/>
              </a:rPr>
              <a:t>Ostrovsky’s</a:t>
            </a:r>
            <a:r>
              <a:rPr lang="da-DK" b="0" i="1" dirty="0">
                <a:solidFill>
                  <a:srgbClr val="382C14"/>
                </a:solidFill>
                <a:effectLst/>
                <a:latin typeface="Platform Web"/>
              </a:rPr>
              <a:t> The Snow </a:t>
            </a:r>
            <a:r>
              <a:rPr lang="da-DK" b="0" i="1" dirty="0" err="1">
                <a:solidFill>
                  <a:srgbClr val="382C14"/>
                </a:solidFill>
                <a:effectLst/>
                <a:latin typeface="Platform Web"/>
              </a:rPr>
              <a:t>Maiden</a:t>
            </a:r>
            <a:r>
              <a:rPr lang="da-DK" b="0" i="1" dirty="0">
                <a:solidFill>
                  <a:srgbClr val="382C14"/>
                </a:solidFill>
                <a:effectLst/>
                <a:latin typeface="Platform Web"/>
              </a:rPr>
              <a:t> (</a:t>
            </a:r>
            <a:r>
              <a:rPr lang="da-DK" b="0" i="1" dirty="0" err="1">
                <a:solidFill>
                  <a:srgbClr val="382C14"/>
                </a:solidFill>
                <a:effectLst/>
                <a:latin typeface="Platform Web"/>
              </a:rPr>
              <a:t>left</a:t>
            </a:r>
            <a:r>
              <a:rPr lang="da-DK" b="0" i="1" dirty="0">
                <a:solidFill>
                  <a:srgbClr val="382C14"/>
                </a:solidFill>
                <a:effectLst/>
                <a:latin typeface="Platform Web"/>
              </a:rPr>
              <a:t>) and the 1881 Nikolai </a:t>
            </a:r>
            <a:r>
              <a:rPr lang="da-DK" b="0" i="1" dirty="0" err="1">
                <a:solidFill>
                  <a:srgbClr val="382C14"/>
                </a:solidFill>
                <a:effectLst/>
                <a:latin typeface="Platform Web"/>
              </a:rPr>
              <a:t>Rimsky</a:t>
            </a:r>
            <a:r>
              <a:rPr lang="da-DK" b="0" i="1" dirty="0">
                <a:solidFill>
                  <a:srgbClr val="382C14"/>
                </a:solidFill>
                <a:effectLst/>
                <a:latin typeface="Platform Web"/>
              </a:rPr>
              <a:t>-Korsakov opera </a:t>
            </a:r>
            <a:r>
              <a:rPr lang="da-DK" b="0" i="1" dirty="0" err="1">
                <a:solidFill>
                  <a:srgbClr val="382C14"/>
                </a:solidFill>
                <a:effectLst/>
                <a:latin typeface="Platform Web"/>
              </a:rPr>
              <a:t>based</a:t>
            </a:r>
            <a:r>
              <a:rPr lang="da-DK" b="0" i="1" dirty="0">
                <a:solidFill>
                  <a:srgbClr val="382C14"/>
                </a:solidFill>
                <a:effectLst/>
                <a:latin typeface="Platform Web"/>
              </a:rPr>
              <a:t> on it (right)</a:t>
            </a:r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211522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09800" y="285730"/>
            <a:ext cx="7772400" cy="857255"/>
          </a:xfrm>
        </p:spPr>
        <p:txBody>
          <a:bodyPr>
            <a:normAutofit/>
          </a:bodyPr>
          <a:lstStyle/>
          <a:p>
            <a:r>
              <a:rPr lang="da-DK" sz="3600" b="1" dirty="0"/>
              <a:t>American Santa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775520" y="1268760"/>
            <a:ext cx="8712968" cy="5589240"/>
          </a:xfrm>
        </p:spPr>
        <p:txBody>
          <a:bodyPr>
            <a:noAutofit/>
          </a:bodyPr>
          <a:lstStyle/>
          <a:p>
            <a:pPr algn="l"/>
            <a:r>
              <a:rPr lang="da-DK" sz="2600" dirty="0"/>
              <a:t>De forskellige europæiske juleskikke kommer til USA fra 1600-tallet</a:t>
            </a:r>
          </a:p>
          <a:p>
            <a:pPr algn="l"/>
            <a:endParaRPr lang="da-DK" sz="2600" dirty="0"/>
          </a:p>
          <a:p>
            <a:pPr algn="l"/>
            <a:r>
              <a:rPr lang="da-DK" sz="2600" dirty="0"/>
              <a:t>Uafhængighedskrigen gør Sinter </a:t>
            </a:r>
            <a:r>
              <a:rPr lang="da-DK" sz="2600" dirty="0" err="1"/>
              <a:t>Klaas</a:t>
            </a:r>
            <a:r>
              <a:rPr lang="da-DK" sz="2600" dirty="0"/>
              <a:t> til værnehelgen (helt) i New York</a:t>
            </a:r>
          </a:p>
          <a:p>
            <a:pPr algn="l"/>
            <a:endParaRPr lang="da-DK" sz="2600" dirty="0"/>
          </a:p>
          <a:p>
            <a:pPr algn="l"/>
            <a:r>
              <a:rPr lang="da-DK" sz="2600" dirty="0"/>
              <a:t>En ny nation skal opbygge nye fortællinger</a:t>
            </a:r>
          </a:p>
          <a:p>
            <a:pPr algn="l"/>
            <a:endParaRPr lang="da-DK" sz="2600" dirty="0"/>
          </a:p>
          <a:p>
            <a:pPr algn="l"/>
            <a:r>
              <a:rPr lang="da-DK" sz="2600" dirty="0"/>
              <a:t>Nedskreven julemandsfiktion fra begyndelsen af 1800-tallet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AB0F03-6D5C-5995-8ED1-F5D403CDB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Den </a:t>
            </a:r>
            <a:r>
              <a:rPr lang="en-US" dirty="0" err="1"/>
              <a:t>amerikanske</a:t>
            </a:r>
            <a:r>
              <a:rPr lang="en-US" dirty="0"/>
              <a:t> Santa Claus </a:t>
            </a:r>
            <a:r>
              <a:rPr lang="en-US" dirty="0" err="1"/>
              <a:t>skabes</a:t>
            </a:r>
            <a:endParaRPr lang="en-US" dirty="0"/>
          </a:p>
        </p:txBody>
      </p:sp>
      <p:sp>
        <p:nvSpPr>
          <p:cNvPr id="2" name="Rektangel 1"/>
          <p:cNvSpPr/>
          <p:nvPr/>
        </p:nvSpPr>
        <p:spPr>
          <a:xfrm>
            <a:off x="1981200" y="1600201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pitchFamily="34" charset="0"/>
            </a:pPr>
            <a:r>
              <a:rPr lang="da-DK" sz="1500" dirty="0"/>
              <a:t>1809: Washington Irving skriver i </a:t>
            </a:r>
            <a:r>
              <a:rPr lang="da-DK" sz="1500" i="1" dirty="0" err="1"/>
              <a:t>Knickerbocker's</a:t>
            </a:r>
            <a:r>
              <a:rPr lang="da-DK" sz="1500" i="1" dirty="0"/>
              <a:t> </a:t>
            </a:r>
            <a:r>
              <a:rPr lang="da-DK" sz="1500" i="1" dirty="0" err="1"/>
              <a:t>History</a:t>
            </a:r>
            <a:r>
              <a:rPr lang="da-DK" sz="1500" i="1" dirty="0"/>
              <a:t> of New York</a:t>
            </a:r>
            <a:r>
              <a:rPr lang="da-DK" sz="1500" dirty="0"/>
              <a:t> om Skt. Nikolaus (billedet)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itchFamily="34" charset="0"/>
            </a:pPr>
            <a:endParaRPr lang="da-DK" sz="1500" dirty="0"/>
          </a:p>
          <a:p>
            <a:pPr>
              <a:lnSpc>
                <a:spcPct val="90000"/>
              </a:lnSpc>
              <a:spcBef>
                <a:spcPct val="20000"/>
              </a:spcBef>
              <a:buFont typeface="Arial" pitchFamily="34" charset="0"/>
            </a:pPr>
            <a:endParaRPr lang="da-DK" sz="1500" dirty="0"/>
          </a:p>
        </p:txBody>
      </p:sp>
      <p:pic>
        <p:nvPicPr>
          <p:cNvPr id="3" name="Pladsholder til indhold 5">
            <a:extLst>
              <a:ext uri="{FF2B5EF4-FFF2-40B4-BE49-F238E27FC236}">
                <a16:creationId xmlns:a16="http://schemas.microsoft.com/office/drawing/2014/main" id="{D7C59256-DC52-97CF-73FC-08BF7F9D9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70805"/>
            <a:ext cx="4038600" cy="3984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ED0027-92A0-01DB-E288-F3AE103642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"Old </a:t>
            </a:r>
            <a:r>
              <a:rPr lang="en-US" sz="240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Santeclaus</a:t>
            </a:r>
            <a:r>
              <a:rPr lang="en-US" sz="240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with Much Delight“ New York, 1821</a:t>
            </a:r>
            <a:endParaRPr lang="da-DK" sz="2400" dirty="0"/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10F95CB6-D34B-A355-63AB-1CAFD177B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552" y="1628798"/>
            <a:ext cx="4310448" cy="431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655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631504" y="5733256"/>
            <a:ext cx="3960440" cy="936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i="1" dirty="0"/>
              <a:t>Thomas </a:t>
            </a:r>
            <a:r>
              <a:rPr lang="da-DK" sz="2200" i="1" dirty="0" err="1"/>
              <a:t>Nast</a:t>
            </a:r>
            <a:r>
              <a:rPr lang="da-DK" sz="2200" i="1" dirty="0"/>
              <a:t> i </a:t>
            </a:r>
            <a:r>
              <a:rPr lang="da-DK" sz="2200" i="1" dirty="0" err="1"/>
              <a:t>Harper’s</a:t>
            </a:r>
            <a:r>
              <a:rPr lang="da-DK" sz="2200" i="1" dirty="0"/>
              <a:t> </a:t>
            </a:r>
            <a:r>
              <a:rPr lang="da-DK" sz="2200" i="1" dirty="0" err="1"/>
              <a:t>Weekly</a:t>
            </a:r>
            <a:r>
              <a:rPr lang="da-DK" sz="2200" i="1" dirty="0"/>
              <a:t>, 1869: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892" y="980728"/>
            <a:ext cx="4733724" cy="550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732E149-39D9-8CCB-9DDB-0A28F4BB3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056" y="764704"/>
            <a:ext cx="3358494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B386D65-65C0-D8E8-C078-ACA3A84CE80C}"/>
              </a:ext>
            </a:extLst>
          </p:cNvPr>
          <p:cNvSpPr txBox="1"/>
          <p:nvPr/>
        </p:nvSpPr>
        <p:spPr>
          <a:xfrm>
            <a:off x="1775520" y="2802994"/>
            <a:ext cx="1264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USA, 1869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631504" y="4725144"/>
            <a:ext cx="3672408" cy="1944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i="1" dirty="0"/>
              <a:t>Thomas </a:t>
            </a:r>
            <a:r>
              <a:rPr lang="da-DK" sz="2200" i="1" dirty="0" err="1"/>
              <a:t>Nast</a:t>
            </a:r>
            <a:r>
              <a:rPr lang="da-DK" sz="2200" i="1" dirty="0"/>
              <a:t> 1881 i </a:t>
            </a:r>
            <a:r>
              <a:rPr lang="da-DK" sz="2200" i="1" dirty="0" err="1"/>
              <a:t>Harper’s</a:t>
            </a:r>
            <a:r>
              <a:rPr lang="da-DK" sz="2200" i="1" dirty="0"/>
              <a:t> </a:t>
            </a:r>
            <a:r>
              <a:rPr lang="da-DK" sz="2200" i="1" dirty="0" err="1"/>
              <a:t>Weekly</a:t>
            </a:r>
            <a:r>
              <a:rPr lang="da-DK" sz="2200" i="1" dirty="0"/>
              <a:t>. 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45" y="1479836"/>
            <a:ext cx="4808269" cy="497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703512" y="5301208"/>
            <a:ext cx="4316288" cy="12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i="1" dirty="0"/>
              <a:t>Reginald Birch 1906 i ”St. Nicholas for Young Folks” Vol. XXXIV, No. 2. </a:t>
            </a:r>
          </a:p>
        </p:txBody>
      </p:sp>
      <p:pic>
        <p:nvPicPr>
          <p:cNvPr id="2" name="Picture 2" descr="[]">
            <a:extLst>
              <a:ext uri="{FF2B5EF4-FFF2-40B4-BE49-F238E27FC236}">
                <a16:creationId xmlns:a16="http://schemas.microsoft.com/office/drawing/2014/main" id="{BF0F7EC7-99CA-5B0E-C96E-5E2C25F4D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6" y="1285875"/>
            <a:ext cx="4608512" cy="634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703512" y="5805264"/>
            <a:ext cx="3744416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i="1" dirty="0"/>
              <a:t>N. C. Wyeth 1925: Old Kris, i The Country Gentleman. </a:t>
            </a:r>
            <a:endParaRPr lang="da-DK" sz="2200" i="1" dirty="0"/>
          </a:p>
        </p:txBody>
      </p:sp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5597272F-EA36-754F-488A-E1110026FE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pic>
        <p:nvPicPr>
          <p:cNvPr id="4" name="Picture 4" descr="Old Kris Kringle Tapestry">
            <a:extLst>
              <a:ext uri="{FF2B5EF4-FFF2-40B4-BE49-F238E27FC236}">
                <a16:creationId xmlns:a16="http://schemas.microsoft.com/office/drawing/2014/main" id="{889167FE-CEBC-5EBB-CBD1-1BAC8B42B3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0" t="8346" r="13188" b="17456"/>
          <a:stretch/>
        </p:blipFill>
        <p:spPr bwMode="auto">
          <a:xfrm>
            <a:off x="6096001" y="1412776"/>
            <a:ext cx="4865167" cy="508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631504" y="5157192"/>
            <a:ext cx="3816424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i="1" dirty="0" err="1"/>
              <a:t>Haddon</a:t>
            </a:r>
            <a:r>
              <a:rPr lang="da-DK" sz="2200" i="1" dirty="0"/>
              <a:t> </a:t>
            </a:r>
            <a:r>
              <a:rPr lang="da-DK" sz="2200" i="1" dirty="0" err="1"/>
              <a:t>Sundblom</a:t>
            </a:r>
            <a:r>
              <a:rPr lang="da-DK" sz="2200" i="1" dirty="0"/>
              <a:t> 1931: Coca-Cola Santa</a:t>
            </a: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29" y="912664"/>
            <a:ext cx="4912286" cy="554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Widescreen</PresentationFormat>
  <Paragraphs>54</Paragraphs>
  <Slides>15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Platform Web</vt:lpstr>
      <vt:lpstr>Office-tema</vt:lpstr>
      <vt:lpstr>Julemanden</vt:lpstr>
      <vt:lpstr>Julemanden i Hofstedes løgmodel</vt:lpstr>
      <vt:lpstr>PowerPoint-præsentation</vt:lpstr>
      <vt:lpstr>Lorenz Frøhlich: Der Weihnachtsmann 1840, Danmark (første danske julemandsfremstilling)</vt:lpstr>
      <vt:lpstr>PowerPoint-præsentation</vt:lpstr>
      <vt:lpstr>PowerPoint-præsentation</vt:lpstr>
      <vt:lpstr>PowerPoint-præsentation</vt:lpstr>
      <vt:lpstr>American Santa</vt:lpstr>
      <vt:lpstr>Den amerikanske Santa Claus skabes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Aksel Rosager Johansen</dc:creator>
  <cp:lastModifiedBy>Aksel Rosager Johansen</cp:lastModifiedBy>
  <cp:revision>1</cp:revision>
  <dcterms:created xsi:type="dcterms:W3CDTF">2024-12-04T12:15:30Z</dcterms:created>
  <dcterms:modified xsi:type="dcterms:W3CDTF">2024-12-05T08:08:15Z</dcterms:modified>
</cp:coreProperties>
</file>