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161E03-94AA-2447-9CED-A80E9D899BC4}" v="5" dt="2024-12-31T08:59:16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79"/>
  </p:normalViewPr>
  <p:slideViewPr>
    <p:cSldViewPr snapToGrid="0">
      <p:cViewPr varScale="1">
        <p:scale>
          <a:sx n="104" d="100"/>
          <a:sy n="104" d="100"/>
        </p:scale>
        <p:origin x="6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ke Møl Bramming" userId="7425a2e9-326d-41bc-a12e-2ed3dbb32c06" providerId="ADAL" clId="{94161E03-94AA-2447-9CED-A80E9D899BC4}"/>
    <pc:docChg chg="custSel addSld modSld">
      <pc:chgData name="Rikke Møl Bramming" userId="7425a2e9-326d-41bc-a12e-2ed3dbb32c06" providerId="ADAL" clId="{94161E03-94AA-2447-9CED-A80E9D899BC4}" dt="2024-12-31T09:57:33.641" v="1189" actId="27636"/>
      <pc:docMkLst>
        <pc:docMk/>
      </pc:docMkLst>
      <pc:sldChg chg="modSp mod">
        <pc:chgData name="Rikke Møl Bramming" userId="7425a2e9-326d-41bc-a12e-2ed3dbb32c06" providerId="ADAL" clId="{94161E03-94AA-2447-9CED-A80E9D899BC4}" dt="2024-12-31T09:57:33.641" v="1189" actId="27636"/>
        <pc:sldMkLst>
          <pc:docMk/>
          <pc:sldMk cId="1656950816" sldId="259"/>
        </pc:sldMkLst>
        <pc:spChg chg="mod">
          <ac:chgData name="Rikke Møl Bramming" userId="7425a2e9-326d-41bc-a12e-2ed3dbb32c06" providerId="ADAL" clId="{94161E03-94AA-2447-9CED-A80E9D899BC4}" dt="2024-12-31T09:57:29.643" v="1187" actId="14100"/>
          <ac:spMkLst>
            <pc:docMk/>
            <pc:sldMk cId="1656950816" sldId="259"/>
            <ac:spMk id="2" creationId="{72EFF1D5-DEED-BBB7-C48B-CAE43F4F8350}"/>
          </ac:spMkLst>
        </pc:spChg>
        <pc:spChg chg="mod">
          <ac:chgData name="Rikke Møl Bramming" userId="7425a2e9-326d-41bc-a12e-2ed3dbb32c06" providerId="ADAL" clId="{94161E03-94AA-2447-9CED-A80E9D899BC4}" dt="2024-12-31T09:57:33.641" v="1189" actId="27636"/>
          <ac:spMkLst>
            <pc:docMk/>
            <pc:sldMk cId="1656950816" sldId="259"/>
            <ac:spMk id="1030" creationId="{85017CBA-C52F-FC16-4D48-CAA25B4AEA24}"/>
          </ac:spMkLst>
        </pc:spChg>
      </pc:sldChg>
      <pc:sldChg chg="modSp new mod">
        <pc:chgData name="Rikke Møl Bramming" userId="7425a2e9-326d-41bc-a12e-2ed3dbb32c06" providerId="ADAL" clId="{94161E03-94AA-2447-9CED-A80E9D899BC4}" dt="2024-12-31T09:21:52.772" v="975" actId="114"/>
        <pc:sldMkLst>
          <pc:docMk/>
          <pc:sldMk cId="1035662943" sldId="262"/>
        </pc:sldMkLst>
        <pc:spChg chg="mod">
          <ac:chgData name="Rikke Møl Bramming" userId="7425a2e9-326d-41bc-a12e-2ed3dbb32c06" providerId="ADAL" clId="{94161E03-94AA-2447-9CED-A80E9D899BC4}" dt="2024-12-31T08:58:07.625" v="41" actId="20577"/>
          <ac:spMkLst>
            <pc:docMk/>
            <pc:sldMk cId="1035662943" sldId="262"/>
            <ac:spMk id="2" creationId="{776FE5E4-693C-78B6-6295-D2A27EB18021}"/>
          </ac:spMkLst>
        </pc:spChg>
        <pc:spChg chg="mod">
          <ac:chgData name="Rikke Møl Bramming" userId="7425a2e9-326d-41bc-a12e-2ed3dbb32c06" providerId="ADAL" clId="{94161E03-94AA-2447-9CED-A80E9D899BC4}" dt="2024-12-31T09:21:52.772" v="975" actId="114"/>
          <ac:spMkLst>
            <pc:docMk/>
            <pc:sldMk cId="1035662943" sldId="262"/>
            <ac:spMk id="3" creationId="{53A6D80C-D9B9-59D2-D351-2D75373A941E}"/>
          </ac:spMkLst>
        </pc:spChg>
      </pc:sldChg>
      <pc:sldChg chg="modSp new mod">
        <pc:chgData name="Rikke Møl Bramming" userId="7425a2e9-326d-41bc-a12e-2ed3dbb32c06" providerId="ADAL" clId="{94161E03-94AA-2447-9CED-A80E9D899BC4}" dt="2024-12-31T09:19:46.036" v="971" actId="20577"/>
        <pc:sldMkLst>
          <pc:docMk/>
          <pc:sldMk cId="188946180" sldId="263"/>
        </pc:sldMkLst>
        <pc:spChg chg="mod">
          <ac:chgData name="Rikke Møl Bramming" userId="7425a2e9-326d-41bc-a12e-2ed3dbb32c06" providerId="ADAL" clId="{94161E03-94AA-2447-9CED-A80E9D899BC4}" dt="2024-12-31T09:08:57.480" v="485" actId="20577"/>
          <ac:spMkLst>
            <pc:docMk/>
            <pc:sldMk cId="188946180" sldId="263"/>
            <ac:spMk id="2" creationId="{1563E35A-6407-E7A0-A35B-0A556E50A49B}"/>
          </ac:spMkLst>
        </pc:spChg>
        <pc:spChg chg="mod">
          <ac:chgData name="Rikke Møl Bramming" userId="7425a2e9-326d-41bc-a12e-2ed3dbb32c06" providerId="ADAL" clId="{94161E03-94AA-2447-9CED-A80E9D899BC4}" dt="2024-12-31T09:19:46.036" v="971" actId="20577"/>
          <ac:spMkLst>
            <pc:docMk/>
            <pc:sldMk cId="188946180" sldId="263"/>
            <ac:spMk id="3" creationId="{90CBFF16-4CF3-94F1-C18E-66F108DAAD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kespeare-online.com/plays/juliuscaesar/juliushudso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883BB-118F-5565-655C-62C97A7AA9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renaissance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2D54ABB-2B0F-94DF-4781-DF23FDA4B0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1485-1649 </a:t>
            </a:r>
          </a:p>
        </p:txBody>
      </p:sp>
    </p:spTree>
    <p:extLst>
      <p:ext uri="{BB962C8B-B14F-4D97-AF65-F5344CB8AC3E}">
        <p14:creationId xmlns:p14="http://schemas.microsoft.com/office/powerpoint/2010/main" val="235818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23FA8-F131-B2D1-54F7-08F7EA49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Historical</a:t>
            </a:r>
            <a:r>
              <a:rPr lang="da-DK" dirty="0"/>
              <a:t> and </a:t>
            </a:r>
            <a:r>
              <a:rPr lang="da-DK" dirty="0" err="1"/>
              <a:t>societal</a:t>
            </a:r>
            <a:r>
              <a:rPr lang="da-DK" dirty="0"/>
              <a:t> </a:t>
            </a:r>
            <a:r>
              <a:rPr lang="da-DK" dirty="0" err="1"/>
              <a:t>context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BAC56D-8FEC-04F4-FC89-98F4CB8CE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Renaissance: ‘rebirth’, great changes in Europe </a:t>
            </a:r>
          </a:p>
          <a:p>
            <a:r>
              <a:rPr lang="en-GB" dirty="0"/>
              <a:t>Reformation 1536: Removes power from the church (land, schools, pope)</a:t>
            </a:r>
          </a:p>
          <a:p>
            <a:r>
              <a:rPr lang="en-GB" dirty="0"/>
              <a:t>King James’ Bible 1611 (English, not Latin)</a:t>
            </a:r>
          </a:p>
          <a:p>
            <a:r>
              <a:rPr lang="en-GB" dirty="0"/>
              <a:t>Church services in English</a:t>
            </a:r>
          </a:p>
          <a:p>
            <a:r>
              <a:rPr lang="en-GB" dirty="0"/>
              <a:t>Science: </a:t>
            </a:r>
          </a:p>
          <a:p>
            <a:pPr lvl="1"/>
            <a:r>
              <a:rPr lang="en-GB" dirty="0"/>
              <a:t>Copernicus’ heliocentric world picture 1543 (the sun at the centre) – but not widely accepted</a:t>
            </a:r>
          </a:p>
          <a:p>
            <a:pPr lvl="1"/>
            <a:r>
              <a:rPr lang="en-GB" dirty="0"/>
              <a:t>Navigation -&gt; explorers</a:t>
            </a:r>
          </a:p>
          <a:p>
            <a:pPr lvl="1"/>
            <a:r>
              <a:rPr lang="en-GB" dirty="0"/>
              <a:t>America was ‘discovered’ (late15th century) </a:t>
            </a:r>
          </a:p>
          <a:p>
            <a:pPr lvl="1"/>
            <a:r>
              <a:rPr lang="en-GB" dirty="0"/>
              <a:t>1584: the first British colony in America –Virginia – was established. </a:t>
            </a:r>
          </a:p>
          <a:p>
            <a:r>
              <a:rPr lang="en-GB" dirty="0"/>
              <a:t>Humanism: restore universally human values from classical antiquity by reintroducing the philosophies, languages and literature of ancient Greece and Rome.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223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CC4DD-85B1-910C-A8B5-990CD1A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Elizabethan world picture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DE700F-160E-B10E-B467-EE0BDF450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Queen Elizabeth 1 ruled 1558-1603 </a:t>
            </a:r>
          </a:p>
          <a:p>
            <a:r>
              <a:rPr lang="en-GB" dirty="0"/>
              <a:t>Theocentric world view (god at the centre)</a:t>
            </a:r>
          </a:p>
          <a:p>
            <a:r>
              <a:rPr lang="en-GB" dirty="0"/>
              <a:t>Macrocosm: Geocentric physical world ( stationary earth is the centre and is surrounded by spheres)</a:t>
            </a:r>
          </a:p>
          <a:p>
            <a:r>
              <a:rPr lang="en-GB" dirty="0"/>
              <a:t>The music of the spheres indicated the order and harmony considered ideal</a:t>
            </a:r>
          </a:p>
          <a:p>
            <a:r>
              <a:rPr lang="en-GB" dirty="0"/>
              <a:t>Microcosm: Man, whose thoughts, feelings and health are influenced by four humours (determined by liquids in the blood)</a:t>
            </a:r>
          </a:p>
          <a:p>
            <a:pPr lvl="1"/>
            <a:r>
              <a:rPr lang="en-GB" dirty="0"/>
              <a:t>phlegmatic (indifferent, relaxed), </a:t>
            </a:r>
          </a:p>
          <a:p>
            <a:pPr lvl="1"/>
            <a:r>
              <a:rPr lang="en-GB" dirty="0"/>
              <a:t>melancholic (depressive)</a:t>
            </a:r>
          </a:p>
          <a:p>
            <a:pPr lvl="1"/>
            <a:r>
              <a:rPr lang="en-GB" dirty="0"/>
              <a:t>choleric (angry) </a:t>
            </a:r>
          </a:p>
          <a:p>
            <a:pPr lvl="1"/>
            <a:r>
              <a:rPr lang="en-GB" dirty="0"/>
              <a:t>sanguine (sociable) Superstition (witches, spirits, sorcerers, etc)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23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EFF1D5-DEED-BBB7-C48B-CAE43F4F8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18" y="727627"/>
            <a:ext cx="5851796" cy="1274168"/>
          </a:xfrm>
        </p:spPr>
        <p:txBody>
          <a:bodyPr>
            <a:normAutofit/>
          </a:bodyPr>
          <a:lstStyle/>
          <a:p>
            <a:r>
              <a:rPr lang="en-GB" dirty="0"/>
              <a:t>The chain of being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D000060-D06D-4A48-BD8E-978966CC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GB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E4E5113-B3D0-40F8-9F39-B2C2BF92A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1026" name="Picture 2" descr="Elizabethan world view and the Great Chain of Being - ppt download">
            <a:extLst>
              <a:ext uri="{FF2B5EF4-FFF2-40B4-BE49-F238E27FC236}">
                <a16:creationId xmlns:a16="http://schemas.microsoft.com/office/drawing/2014/main" id="{52988309-5473-2328-6780-EE57F8AAC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4017" y="1779990"/>
            <a:ext cx="4414438" cy="331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85017CBA-C52F-FC16-4D48-CAA25B4AE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1878227"/>
            <a:ext cx="4957554" cy="429273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Hierarchical structure reflected in society</a:t>
            </a:r>
          </a:p>
          <a:p>
            <a:r>
              <a:rPr lang="en-GB" dirty="0"/>
              <a:t>Created by laws of nature </a:t>
            </a:r>
          </a:p>
          <a:p>
            <a:r>
              <a:rPr lang="en-GB" dirty="0"/>
              <a:t>Clear view of the functioning of God’s creation and of man’s position within this creation </a:t>
            </a:r>
          </a:p>
          <a:p>
            <a:r>
              <a:rPr lang="en-GB" dirty="0"/>
              <a:t>A way of retaining order, fear of chaos</a:t>
            </a:r>
          </a:p>
          <a:p>
            <a:r>
              <a:rPr lang="en-GB" dirty="0"/>
              <a:t>The position of a king was compared to an eagle among birds and a lion among animals</a:t>
            </a:r>
          </a:p>
          <a:p>
            <a:r>
              <a:rPr lang="en-GB" dirty="0"/>
              <a:t>Change and development were seen very negatively; people were conservative and wanted harmony (accept one’s place, no upward mobility)</a:t>
            </a:r>
          </a:p>
          <a:p>
            <a:r>
              <a:rPr lang="en-GB" dirty="0"/>
              <a:t>Civil law very important: man must obey civil law to establish order, based on the law of nature which is by God → if man obeys the civil law, he creates harmony in society</a:t>
            </a:r>
          </a:p>
          <a:p>
            <a:r>
              <a:rPr lang="en-GB" dirty="0"/>
              <a:t>Women considered weak and unable of conflict-solving, were dependent on the men in their life (father, brothers, husband, sons) and were supposed to be obedient to men </a:t>
            </a:r>
          </a:p>
          <a:p>
            <a:r>
              <a:rPr lang="en-GB" dirty="0"/>
              <a:t>Shakespeare’s plays reflect this order</a:t>
            </a:r>
          </a:p>
        </p:txBody>
      </p:sp>
    </p:spTree>
    <p:extLst>
      <p:ext uri="{BB962C8B-B14F-4D97-AF65-F5344CB8AC3E}">
        <p14:creationId xmlns:p14="http://schemas.microsoft.com/office/powerpoint/2010/main" val="1656950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EB29C-0D98-E23D-C016-CA205ACC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en-GB" dirty="0"/>
              <a:t>Literary context</a:t>
            </a:r>
          </a:p>
        </p:txBody>
      </p:sp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GB"/>
          </a:p>
        </p:txBody>
      </p:sp>
      <p:pic>
        <p:nvPicPr>
          <p:cNvPr id="2050" name="Picture 2" descr="The Globe Theatre by Shakespeare">
            <a:extLst>
              <a:ext uri="{FF2B5EF4-FFF2-40B4-BE49-F238E27FC236}">
                <a16:creationId xmlns:a16="http://schemas.microsoft.com/office/drawing/2014/main" id="{F3901D22-2D44-34CE-7D99-6C6C9EE2A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2" r="14350" b="1"/>
          <a:stretch/>
        </p:blipFill>
        <p:spPr bwMode="auto">
          <a:xfrm>
            <a:off x="407432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1B5B70-8C23-6FA0-2506-E2AD51DBB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/>
          </a:bodyPr>
          <a:lstStyle/>
          <a:p>
            <a:r>
              <a:rPr lang="en-GB" dirty="0"/>
              <a:t>Primary genres: poetry and drama</a:t>
            </a:r>
          </a:p>
          <a:p>
            <a:r>
              <a:rPr lang="en-GB" dirty="0"/>
              <a:t>First fixed stage 1576</a:t>
            </a:r>
          </a:p>
          <a:p>
            <a:r>
              <a:rPr lang="en-GB" dirty="0"/>
              <a:t>The Lord Chamberlain’s Men theatre company (all men)</a:t>
            </a:r>
          </a:p>
          <a:p>
            <a:r>
              <a:rPr lang="en-GB" dirty="0"/>
              <a:t>Playwrights: William Shakespeare, Ben Johnson, Christopher Marlowe</a:t>
            </a:r>
          </a:p>
          <a:p>
            <a:r>
              <a:rPr lang="en-GB" dirty="0"/>
              <a:t>The Globe (1599) and similar theatres made drama popular among poor audiences (props, equipment)</a:t>
            </a:r>
          </a:p>
        </p:txBody>
      </p:sp>
    </p:spTree>
    <p:extLst>
      <p:ext uri="{BB962C8B-B14F-4D97-AF65-F5344CB8AC3E}">
        <p14:creationId xmlns:p14="http://schemas.microsoft.com/office/powerpoint/2010/main" val="312081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BCBCAB-F077-9A04-AFEC-02A839362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en-GB" dirty="0"/>
              <a:t>The Globe</a:t>
            </a: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GB"/>
          </a:p>
        </p:txBody>
      </p:sp>
      <p:pic>
        <p:nvPicPr>
          <p:cNvPr id="3074" name="Picture 2" descr="Fish Report: Globe Theatre - Dave's Midwestern Ohio Memories">
            <a:extLst>
              <a:ext uri="{FF2B5EF4-FFF2-40B4-BE49-F238E27FC236}">
                <a16:creationId xmlns:a16="http://schemas.microsoft.com/office/drawing/2014/main" id="{ABB1E5B2-F9F4-8673-EC5A-DF0B133A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" r="9838" b="-1"/>
          <a:stretch/>
        </p:blipFill>
        <p:spPr bwMode="auto">
          <a:xfrm>
            <a:off x="407432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850D7966-519C-15D7-7BFB-0347BF0D6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/>
          </a:bodyPr>
          <a:lstStyle/>
          <a:p>
            <a:r>
              <a:rPr lang="en-US" dirty="0"/>
              <a:t>Southwark, London</a:t>
            </a:r>
          </a:p>
          <a:p>
            <a:r>
              <a:rPr lang="en-US" dirty="0"/>
              <a:t>Cheap tickets: 1 penny for groundlings</a:t>
            </a:r>
          </a:p>
          <a:p>
            <a:r>
              <a:rPr lang="en-US" dirty="0"/>
              <a:t>Burned own in 1613 </a:t>
            </a:r>
          </a:p>
          <a:p>
            <a:r>
              <a:rPr lang="en-US" dirty="0"/>
              <a:t>Second Globe Theatre 1614-1642</a:t>
            </a:r>
          </a:p>
          <a:p>
            <a:r>
              <a:rPr lang="en-US" dirty="0"/>
              <a:t>All theatres closed 1642-1660 (civil war)</a:t>
            </a:r>
          </a:p>
          <a:p>
            <a:r>
              <a:rPr lang="en-US" dirty="0"/>
              <a:t>When theatres re-opened, actresses were permitted on stage</a:t>
            </a:r>
          </a:p>
          <a:p>
            <a:r>
              <a:rPr lang="en-US" dirty="0"/>
              <a:t>Shakespeare’s Globe opened in 1997</a:t>
            </a:r>
          </a:p>
        </p:txBody>
      </p:sp>
    </p:spTree>
    <p:extLst>
      <p:ext uri="{BB962C8B-B14F-4D97-AF65-F5344CB8AC3E}">
        <p14:creationId xmlns:p14="http://schemas.microsoft.com/office/powerpoint/2010/main" val="211481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FE5E4-693C-78B6-6295-D2A27EB1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William Shakespeare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A6D80C-D9B9-59D2-D351-2D75373A9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1564-1616</a:t>
            </a:r>
          </a:p>
          <a:p>
            <a:r>
              <a:rPr lang="en-GB" dirty="0"/>
              <a:t>Born in Stratford-on-Avon</a:t>
            </a:r>
          </a:p>
          <a:p>
            <a:r>
              <a:rPr lang="en-GB" dirty="0"/>
              <a:t>Actor and playwright for the Lord Chamberlain’s Men, later The King’s Men</a:t>
            </a:r>
          </a:p>
          <a:p>
            <a:r>
              <a:rPr lang="en-GB" dirty="0"/>
              <a:t>38 plays (tragedies, comedies, history plays)</a:t>
            </a:r>
          </a:p>
          <a:p>
            <a:r>
              <a:rPr lang="en-GB" dirty="0"/>
              <a:t>154 sonnets published in 1599</a:t>
            </a:r>
          </a:p>
          <a:p>
            <a:r>
              <a:rPr lang="en-GB" i="1" dirty="0"/>
              <a:t>The Tragedy of Romeo and Juliet </a:t>
            </a:r>
            <a:r>
              <a:rPr lang="en-GB" dirty="0"/>
              <a:t>written around 1591-1595 (one of Shakespeare’s early plays)</a:t>
            </a:r>
          </a:p>
          <a:p>
            <a:r>
              <a:rPr lang="en-GB" dirty="0"/>
              <a:t>Shakespeare was influenced by classical Greek and Roman culture (the setting is Verona, the use of sonnets) – just like his fellow Renaissance men. </a:t>
            </a:r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035662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3E35A-6407-E7A0-A35B-0A556E50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Verse and prose in Romeo and Juliet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CBFF16-4CF3-94F1-C18E-66F108DAA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Primarily blank verse (unrhymed iambic pentameter): A vehicle for dramatic poetry and passion</a:t>
            </a:r>
          </a:p>
          <a:p>
            <a:r>
              <a:rPr lang="en-GB" dirty="0"/>
              <a:t>Sonnets within the play: A vehicle for particularly important and lyric content (</a:t>
            </a:r>
            <a:r>
              <a:rPr lang="en-GB"/>
              <a:t>e.g., prologues </a:t>
            </a:r>
            <a:r>
              <a:rPr lang="en-GB" dirty="0"/>
              <a:t>to acts 1 and 2, Romeo and Juliet’s first meeting, closing scene)</a:t>
            </a:r>
          </a:p>
          <a:p>
            <a:r>
              <a:rPr lang="en-GB" dirty="0"/>
              <a:t>Prose: In Shakespeare’s early plays, prose is spoken only by low-life and comic characters (nurse, Mercutio) and in formal documents (letters)</a:t>
            </a:r>
          </a:p>
          <a:p>
            <a:r>
              <a:rPr lang="en-GB" dirty="0"/>
              <a:t>Shakespeare, William. Romeo and Juliet. Ed. Henry Norman Hudson. New York: Ginn and Co., 1916. Shakespeare Online. 20 Aug. 2009. </a:t>
            </a:r>
            <a:r>
              <a:rPr lang="en-GB" dirty="0">
                <a:hlinkClick r:id="rId2"/>
              </a:rPr>
              <a:t>http://www.shakespeare-online.com/plays/juliuscaesar/juliushudson.html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46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870</TotalTime>
  <Words>667</Words>
  <Application>Microsoft Macintosh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Century Gothic</vt:lpstr>
      <vt:lpstr>Garamond</vt:lpstr>
      <vt:lpstr>Savon</vt:lpstr>
      <vt:lpstr>The renaissance</vt:lpstr>
      <vt:lpstr>Historical and societal context</vt:lpstr>
      <vt:lpstr>The Elizabethan world picture</vt:lpstr>
      <vt:lpstr>The chain of being</vt:lpstr>
      <vt:lpstr>Literary context</vt:lpstr>
      <vt:lpstr>The Globe</vt:lpstr>
      <vt:lpstr>William Shakespeare</vt:lpstr>
      <vt:lpstr>Verse and prose in Romeo and Juliet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Møl Bramming</dc:creator>
  <cp:lastModifiedBy>Rikke Møl Bramming</cp:lastModifiedBy>
  <cp:revision>1</cp:revision>
  <dcterms:created xsi:type="dcterms:W3CDTF">2024-12-30T18:52:45Z</dcterms:created>
  <dcterms:modified xsi:type="dcterms:W3CDTF">2024-12-31T09:57:45Z</dcterms:modified>
</cp:coreProperties>
</file>