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75" r:id="rId5"/>
    <p:sldId id="259" r:id="rId6"/>
    <p:sldId id="268" r:id="rId7"/>
    <p:sldId id="269" r:id="rId8"/>
    <p:sldId id="270" r:id="rId9"/>
    <p:sldId id="271" r:id="rId10"/>
    <p:sldId id="272" r:id="rId11"/>
    <p:sldId id="274" r:id="rId12"/>
    <p:sldId id="273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5775"/>
  </p:normalViewPr>
  <p:slideViewPr>
    <p:cSldViewPr snapToGrid="0">
      <p:cViewPr varScale="1">
        <p:scale>
          <a:sx n="105" d="100"/>
          <a:sy n="105" d="100"/>
        </p:scale>
        <p:origin x="8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C96CEDB3-6AC7-5A4F-BAC1-0322B3F97220}"/>
    <pc:docChg chg="custSel addSld delSld modSld">
      <pc:chgData name="Klara Jensen" userId="5e70cf2d-534e-4b57-be02-6afb43ed7e61" providerId="ADAL" clId="{C96CEDB3-6AC7-5A4F-BAC1-0322B3F97220}" dt="2025-01-06T14:36:30.066" v="212" actId="20577"/>
      <pc:docMkLst>
        <pc:docMk/>
      </pc:docMkLst>
      <pc:sldChg chg="modSp mod">
        <pc:chgData name="Klara Jensen" userId="5e70cf2d-534e-4b57-be02-6afb43ed7e61" providerId="ADAL" clId="{C96CEDB3-6AC7-5A4F-BAC1-0322B3F97220}" dt="2025-01-06T14:36:30.066" v="212" actId="20577"/>
        <pc:sldMkLst>
          <pc:docMk/>
          <pc:sldMk cId="3566273887" sldId="257"/>
        </pc:sldMkLst>
        <pc:spChg chg="mod">
          <ac:chgData name="Klara Jensen" userId="5e70cf2d-534e-4b57-be02-6afb43ed7e61" providerId="ADAL" clId="{C96CEDB3-6AC7-5A4F-BAC1-0322B3F97220}" dt="2025-01-06T14:36:30.066" v="212" actId="20577"/>
          <ac:spMkLst>
            <pc:docMk/>
            <pc:sldMk cId="3566273887" sldId="257"/>
            <ac:spMk id="3" creationId="{882CAFEC-8276-7A05-E4D9-7B96FDFD1C12}"/>
          </ac:spMkLst>
        </pc:spChg>
      </pc:sldChg>
      <pc:sldChg chg="modSp mod">
        <pc:chgData name="Klara Jensen" userId="5e70cf2d-534e-4b57-be02-6afb43ed7e61" providerId="ADAL" clId="{C96CEDB3-6AC7-5A4F-BAC1-0322B3F97220}" dt="2025-01-06T09:35:08.249" v="37" actId="20577"/>
        <pc:sldMkLst>
          <pc:docMk/>
          <pc:sldMk cId="1477896893" sldId="258"/>
        </pc:sldMkLst>
        <pc:spChg chg="mod">
          <ac:chgData name="Klara Jensen" userId="5e70cf2d-534e-4b57-be02-6afb43ed7e61" providerId="ADAL" clId="{C96CEDB3-6AC7-5A4F-BAC1-0322B3F97220}" dt="2025-01-06T09:35:08.249" v="37" actId="20577"/>
          <ac:spMkLst>
            <pc:docMk/>
            <pc:sldMk cId="1477896893" sldId="258"/>
            <ac:spMk id="2" creationId="{8DE95455-73A0-2AB8-922A-0337BA8B335E}"/>
          </ac:spMkLst>
        </pc:spChg>
      </pc:sldChg>
      <pc:sldChg chg="del">
        <pc:chgData name="Klara Jensen" userId="5e70cf2d-534e-4b57-be02-6afb43ed7e61" providerId="ADAL" clId="{C96CEDB3-6AC7-5A4F-BAC1-0322B3F97220}" dt="2025-01-06T11:47:59.809" v="167" actId="2696"/>
        <pc:sldMkLst>
          <pc:docMk/>
          <pc:sldMk cId="3557974389" sldId="266"/>
        </pc:sldMkLst>
      </pc:sldChg>
      <pc:sldChg chg="modSp new mod">
        <pc:chgData name="Klara Jensen" userId="5e70cf2d-534e-4b57-be02-6afb43ed7e61" providerId="ADAL" clId="{C96CEDB3-6AC7-5A4F-BAC1-0322B3F97220}" dt="2025-01-06T09:35:46.734" v="166" actId="20577"/>
        <pc:sldMkLst>
          <pc:docMk/>
          <pc:sldMk cId="3165868051" sldId="275"/>
        </pc:sldMkLst>
        <pc:spChg chg="mod">
          <ac:chgData name="Klara Jensen" userId="5e70cf2d-534e-4b57-be02-6afb43ed7e61" providerId="ADAL" clId="{C96CEDB3-6AC7-5A4F-BAC1-0322B3F97220}" dt="2025-01-06T09:35:13.037" v="51" actId="20577"/>
          <ac:spMkLst>
            <pc:docMk/>
            <pc:sldMk cId="3165868051" sldId="275"/>
            <ac:spMk id="2" creationId="{3B9E4B08-3F71-0D0C-34F5-0E743726A581}"/>
          </ac:spMkLst>
        </pc:spChg>
        <pc:spChg chg="mod">
          <ac:chgData name="Klara Jensen" userId="5e70cf2d-534e-4b57-be02-6afb43ed7e61" providerId="ADAL" clId="{C96CEDB3-6AC7-5A4F-BAC1-0322B3F97220}" dt="2025-01-06T09:35:46.734" v="166" actId="20577"/>
          <ac:spMkLst>
            <pc:docMk/>
            <pc:sldMk cId="3165868051" sldId="275"/>
            <ac:spMk id="3" creationId="{0D66FF25-876E-F0E1-10AC-7AB4ECCD5E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F8EB11-8DFA-C7A2-8F30-D9BBFE79AC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306EA28-BC24-82B5-8CA7-BE900ADBA5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A71D4BF-EA85-4C0C-F34F-4894EC767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96B8-A760-134C-885C-11FFC0C916D6}" type="datetimeFigureOut">
              <a:rPr lang="da-DK" smtClean="0"/>
              <a:t>06.01.2025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5A9C47A-069D-1947-937C-FCF76973F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BD97D20-1518-0018-0180-DF5408799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79687-92AC-AA4C-9E77-B020569FDD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2761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52FC41-BEF3-66F7-BE96-DCE7BBC58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C460F3-D7DB-DFB3-F199-6E7D0E390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A0B51D-0BB6-B7D8-BCAB-242ACCB92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96B8-A760-134C-885C-11FFC0C916D6}" type="datetimeFigureOut">
              <a:rPr lang="da-DK" smtClean="0"/>
              <a:t>06.01.2025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2F04B35-5FD1-45C0-7FFE-3625E1AAC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807D6A4-1B92-D844-96F9-B4AA50948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79687-92AC-AA4C-9E77-B020569FDD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959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01D394-6832-28A8-ADF0-0E61BB587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3DB679B-8284-DA71-AB84-3ED346700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5550576-6369-742F-5E7D-5023D9D47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96B8-A760-134C-885C-11FFC0C916D6}" type="datetimeFigureOut">
              <a:rPr lang="da-DK" smtClean="0"/>
              <a:t>06.01.2025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A40393E-30E3-252C-3A31-8A386310D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29F1009-4EE2-3A3C-0D8B-DC0193D9B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79687-92AC-AA4C-9E77-B020569FDD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7663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4BB9DF-F333-9801-9905-DEF733C17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B09E61B-B621-D9C4-6ECD-62875731DF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EBB1059-A171-DDD4-D436-91B3F02023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849F7DC-BCBA-7D50-7287-42BB44413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96B8-A760-134C-885C-11FFC0C916D6}" type="datetimeFigureOut">
              <a:rPr lang="da-DK" smtClean="0"/>
              <a:t>06.01.2025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024386A-1702-D3C5-3B0B-5B3700AA0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3214251-D31E-FB6F-7062-C464E30E3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79687-92AC-AA4C-9E77-B020569FDD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8661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A1AD08-AE21-8753-154B-2A28861D5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93ADAB0-26BD-2247-D4D9-682158983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6FB0F12-282A-D786-CADA-8A4D6B11CE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222E618-180E-3B79-8709-79A4C10A8C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AE00AE2-FA81-9B20-3757-1055D395A0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F212E42D-EEA9-548A-A67F-BA1955FFE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96B8-A760-134C-885C-11FFC0C916D6}" type="datetimeFigureOut">
              <a:rPr lang="da-DK" smtClean="0"/>
              <a:t>06.01.2025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1E8A180-CA69-EFD6-894C-22D2E1E99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3AB7225-2199-7B19-2D60-63082E44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79687-92AC-AA4C-9E77-B020569FDD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1723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B43CA5-B26F-DE4C-68B8-EF67EC4DC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7AD5F75-CCFC-C561-920B-7C812A458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96B8-A760-134C-885C-11FFC0C916D6}" type="datetimeFigureOut">
              <a:rPr lang="da-DK" smtClean="0"/>
              <a:t>06.01.2025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2D16F6C-7DD6-B509-8273-500424D1C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C1F9869-677F-542A-4CEE-54CA9570B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79687-92AC-AA4C-9E77-B020569FDD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251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7415F3C-14F8-493A-2315-1C4D51C9E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96B8-A760-134C-885C-11FFC0C916D6}" type="datetimeFigureOut">
              <a:rPr lang="da-DK" smtClean="0"/>
              <a:t>06.01.2025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F22F016-879A-9883-4F59-BE096FF7F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3ADD3D1-5924-DAA3-B7FA-169D1DAAF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79687-92AC-AA4C-9E77-B020569FDD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0314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DD6977-0AC8-284D-4819-F48DD061B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789EE5D-375F-1F81-3ADA-0D7D3EBA7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E57C35E-6BE7-2125-4EF5-BD8393E95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5BC8498-9BEE-4829-60A3-F51928722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96B8-A760-134C-885C-11FFC0C916D6}" type="datetimeFigureOut">
              <a:rPr lang="da-DK" smtClean="0"/>
              <a:t>06.01.2025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257DA16-11B2-CA1A-74D8-49256DC93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52F097A-33CE-9CA7-FEBA-370F2A9C5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79687-92AC-AA4C-9E77-B020569FDD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4618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A769B2-0F0A-0613-63AC-FADDCBE85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8265E4B-58FB-3F67-874E-8DEF1C52E7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629CCC0-9C8F-0E63-F1D4-9A0286DF57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CEA7B05-4994-A873-D7BE-945B60CE6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96B8-A760-134C-885C-11FFC0C916D6}" type="datetimeFigureOut">
              <a:rPr lang="da-DK" smtClean="0"/>
              <a:t>06.01.2025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6C546AD-8894-804C-EE50-E0233F8E1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1BC230F-A208-AAB7-D784-CEC8986DE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79687-92AC-AA4C-9E77-B020569FDD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769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0CE0FD-31A9-45FA-7C77-16DB2D422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406805B-C666-7DEA-67FD-601B72897D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4650834-3EFA-3C87-4542-7E1E52D1D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96B8-A760-134C-885C-11FFC0C916D6}" type="datetimeFigureOut">
              <a:rPr lang="da-DK" smtClean="0"/>
              <a:t>06.01.2025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5DEA743-4E3F-47DE-600B-A3C67EE9F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706C7D8-26D3-86F1-E841-146374501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79687-92AC-AA4C-9E77-B020569FDD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8111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8197CC3-50E9-E942-E77D-5686D86DAA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6E9F061-DE03-8F27-EC03-3CA18712C7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9BCCFEA-B262-5C1C-438F-7CB87619E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96B8-A760-134C-885C-11FFC0C916D6}" type="datetimeFigureOut">
              <a:rPr lang="da-DK" smtClean="0"/>
              <a:t>06.01.2025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BE7B0A6-9FC7-9951-4324-6F7D7F9DA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C5A15D4-7AA7-C610-F0AE-46803DF49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79687-92AC-AA4C-9E77-B020569FDD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4277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425C8B4-9775-DA0A-2453-6BCE955DA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2A2EBF8-97CD-DA87-8DCB-CAD77F83D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771FF10-EC9B-9969-7982-9BED625307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D96B8-A760-134C-885C-11FFC0C916D6}" type="datetimeFigureOut">
              <a:rPr lang="da-DK" smtClean="0"/>
              <a:t>06.01.2025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76878D6-73C4-127F-009E-9A2F7163A5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1BD7ECD-D8D2-8F07-CB4D-21E0502E63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79687-92AC-AA4C-9E77-B020569FDD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0742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biu.dk/IA/BIU/KAP8/TranslationV2/TranslationV2.html" TargetMode="External"/><Relationship Id="rId2" Type="http://schemas.openxmlformats.org/officeDocument/2006/relationships/hyperlink" Target="http://biu.dk/IA/BIU/KAP8/Transskription/Transskription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43378F-3D92-2F0F-FF8C-5168A33111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Det centrale dogme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FCC10CB-92A4-D9BE-BD28-1CCF80EFA0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7529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0D2019-C4E7-20D9-1B8C-0E837BBF6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82CAFEC-8276-7A05-E4D9-7B96FDFD1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2x Dagens figur</a:t>
            </a:r>
          </a:p>
          <a:p>
            <a:r>
              <a:rPr lang="da-DK"/>
              <a:t>Prøve tilbage</a:t>
            </a:r>
            <a:endParaRPr lang="da-DK" dirty="0"/>
          </a:p>
          <a:p>
            <a:r>
              <a:rPr lang="da-DK" dirty="0"/>
              <a:t>Det centrale dogme: Overblik over proteinsyntese (arbejdsark)</a:t>
            </a:r>
          </a:p>
          <a:p>
            <a:r>
              <a:rPr lang="da-DK" dirty="0"/>
              <a:t>Detaljer i proteinsyntesen</a:t>
            </a:r>
          </a:p>
        </p:txBody>
      </p:sp>
    </p:spTree>
    <p:extLst>
      <p:ext uri="{BB962C8B-B14F-4D97-AF65-F5344CB8AC3E}">
        <p14:creationId xmlns:p14="http://schemas.microsoft.com/office/powerpoint/2010/main" val="3566273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E95455-73A0-2AB8-922A-0337BA8B3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 1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72102CF-FF70-66DC-56D6-1325FC345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05325" cy="4351338"/>
          </a:xfrm>
        </p:spPr>
        <p:txBody>
          <a:bodyPr/>
          <a:lstStyle/>
          <a:p>
            <a:r>
              <a:rPr lang="da-DK" dirty="0"/>
              <a:t>Hvad viser figuren?</a:t>
            </a:r>
          </a:p>
          <a:p>
            <a:r>
              <a:rPr lang="da-DK" dirty="0"/>
              <a:t>Hvad har figuren med dagens emne at gøre?</a:t>
            </a:r>
          </a:p>
          <a:p>
            <a:endParaRPr lang="da-DK" dirty="0"/>
          </a:p>
        </p:txBody>
      </p:sp>
      <p:pic>
        <p:nvPicPr>
          <p:cNvPr id="4" name="Picture 2" descr="undefined">
            <a:extLst>
              <a:ext uri="{FF2B5EF4-FFF2-40B4-BE49-F238E27FC236}">
                <a16:creationId xmlns:a16="http://schemas.microsoft.com/office/drawing/2014/main" id="{7888C958-6891-812D-EA86-C996C2411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630" y="1843105"/>
            <a:ext cx="7291308" cy="484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896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9E4B08-3F71-0D0C-34F5-0E743726A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 2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D66FF25-876E-F0E1-10AC-7AB4ECCD5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Lav selv en figur, som illustrerer DNA’s opbygning. </a:t>
            </a:r>
          </a:p>
          <a:p>
            <a:r>
              <a:rPr lang="da-DK" dirty="0"/>
              <a:t>Figuren skal indeholde en symbolforklaring.</a:t>
            </a:r>
          </a:p>
        </p:txBody>
      </p:sp>
    </p:spTree>
    <p:extLst>
      <p:ext uri="{BB962C8B-B14F-4D97-AF65-F5344CB8AC3E}">
        <p14:creationId xmlns:p14="http://schemas.microsoft.com/office/powerpoint/2010/main" val="3165868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57930E-DDB3-6E79-F4FA-CDAACE260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Opgaver på arbejdsark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2EDE040-8213-5372-0BD5-F5CA26EE5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Løs alle opgaverne på arbejdsarket.</a:t>
            </a:r>
          </a:p>
          <a:p>
            <a:r>
              <a:rPr lang="da-DK" dirty="0"/>
              <a:t>Hver gruppe skal fremlægge deres svar på en delopgave.</a:t>
            </a:r>
          </a:p>
        </p:txBody>
      </p:sp>
    </p:spTree>
    <p:extLst>
      <p:ext uri="{BB962C8B-B14F-4D97-AF65-F5344CB8AC3E}">
        <p14:creationId xmlns:p14="http://schemas.microsoft.com/office/powerpoint/2010/main" val="16424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8CF4C0-2405-DE53-A00E-A5A9B8F87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Transskription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6E7FBB6-3CF9-AE0C-5CF6-770AFBF38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43086" cy="4351338"/>
          </a:xfrm>
        </p:spPr>
        <p:txBody>
          <a:bodyPr/>
          <a:lstStyle/>
          <a:p>
            <a:r>
              <a:rPr lang="da-DK" dirty="0"/>
              <a:t>Foregår i cellekernen</a:t>
            </a:r>
          </a:p>
          <a:p>
            <a:r>
              <a:rPr lang="da-DK" dirty="0"/>
              <a:t>DNA’et aflæses og en RNA-kopi af genet laves.</a:t>
            </a:r>
          </a:p>
        </p:txBody>
      </p:sp>
      <p:pic>
        <p:nvPicPr>
          <p:cNvPr id="4" name="Picture 2" descr="undefined">
            <a:extLst>
              <a:ext uri="{FF2B5EF4-FFF2-40B4-BE49-F238E27FC236}">
                <a16:creationId xmlns:a16="http://schemas.microsoft.com/office/drawing/2014/main" id="{360EADEF-0E29-BC38-96B2-E0CE26247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486" y="1328953"/>
            <a:ext cx="8150225" cy="552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008B72B-000D-38FE-4B79-157CE2A11620}"/>
              </a:ext>
            </a:extLst>
          </p:cNvPr>
          <p:cNvSpPr/>
          <p:nvPr/>
        </p:nvSpPr>
        <p:spPr>
          <a:xfrm>
            <a:off x="5717894" y="2974694"/>
            <a:ext cx="2448644" cy="265060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4230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8FE680-6176-3A3F-586B-89F8B0427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86"/>
            <a:ext cx="10515600" cy="1325563"/>
          </a:xfrm>
        </p:spPr>
        <p:txBody>
          <a:bodyPr/>
          <a:lstStyle/>
          <a:p>
            <a:r>
              <a:rPr lang="da-DK" dirty="0"/>
              <a:t>Transskription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B1D8CFD-5F4E-F142-9D58-13821D35C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52862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u="sng" dirty="0"/>
              <a:t>DNA:</a:t>
            </a:r>
          </a:p>
          <a:p>
            <a:pPr marL="0" indent="0">
              <a:buNone/>
            </a:pPr>
            <a:r>
              <a:rPr lang="da-DK" dirty="0">
                <a:solidFill>
                  <a:schemeClr val="accent6"/>
                </a:solidFill>
              </a:rPr>
              <a:t>Adenin (A)</a:t>
            </a:r>
          </a:p>
          <a:p>
            <a:pPr marL="0" indent="0">
              <a:buNone/>
            </a:pPr>
            <a:r>
              <a:rPr lang="da-DK" dirty="0">
                <a:solidFill>
                  <a:srgbClr val="FF0000"/>
                </a:solidFill>
              </a:rPr>
              <a:t>Thymin (T)</a:t>
            </a:r>
          </a:p>
          <a:p>
            <a:pPr marL="0" indent="0">
              <a:buNone/>
            </a:pPr>
            <a:r>
              <a:rPr lang="da-DK" dirty="0">
                <a:solidFill>
                  <a:schemeClr val="accent5"/>
                </a:solidFill>
              </a:rPr>
              <a:t>Guanin (G)</a:t>
            </a:r>
          </a:p>
          <a:p>
            <a:pPr marL="0" indent="0">
              <a:buNone/>
            </a:pPr>
            <a:r>
              <a:rPr lang="da-DK" dirty="0">
                <a:solidFill>
                  <a:schemeClr val="accent4"/>
                </a:solidFill>
              </a:rPr>
              <a:t>Cytosin (C)</a:t>
            </a:r>
          </a:p>
          <a:p>
            <a:pPr marL="0" indent="0">
              <a:buNone/>
            </a:pPr>
            <a:r>
              <a:rPr lang="da-DK" u="sng" dirty="0"/>
              <a:t>RNA:</a:t>
            </a:r>
          </a:p>
          <a:p>
            <a:pPr marL="0" indent="0">
              <a:buNone/>
            </a:pPr>
            <a:r>
              <a:rPr lang="da-DK" dirty="0">
                <a:solidFill>
                  <a:schemeClr val="accent6"/>
                </a:solidFill>
              </a:rPr>
              <a:t>Adenin (A)</a:t>
            </a:r>
          </a:p>
          <a:p>
            <a:pPr marL="0" indent="0">
              <a:buNone/>
            </a:pPr>
            <a:r>
              <a:rPr lang="da-DK" dirty="0" err="1">
                <a:solidFill>
                  <a:srgbClr val="FF85FF"/>
                </a:solidFill>
              </a:rPr>
              <a:t>Uracil</a:t>
            </a:r>
            <a:r>
              <a:rPr lang="da-DK" dirty="0">
                <a:solidFill>
                  <a:srgbClr val="FF85FF"/>
                </a:solidFill>
              </a:rPr>
              <a:t> (U)</a:t>
            </a:r>
          </a:p>
          <a:p>
            <a:pPr marL="0" indent="0">
              <a:buNone/>
            </a:pPr>
            <a:r>
              <a:rPr lang="da-DK" dirty="0">
                <a:solidFill>
                  <a:schemeClr val="accent5"/>
                </a:solidFill>
              </a:rPr>
              <a:t>Guanin (G)</a:t>
            </a:r>
          </a:p>
          <a:p>
            <a:pPr marL="0" indent="0">
              <a:buNone/>
            </a:pPr>
            <a:r>
              <a:rPr lang="da-DK" dirty="0">
                <a:solidFill>
                  <a:schemeClr val="accent4"/>
                </a:solidFill>
              </a:rPr>
              <a:t>Cytosin (C)</a:t>
            </a:r>
          </a:p>
          <a:p>
            <a:pPr marL="0" indent="0">
              <a:buNone/>
            </a:pPr>
            <a:endParaRPr lang="da-DK" dirty="0">
              <a:solidFill>
                <a:srgbClr val="FF85FF"/>
              </a:solidFill>
            </a:endParaRP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BB774AA2-4C4A-0AD4-5D5B-DD3FB58CB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481" y="961128"/>
            <a:ext cx="9302519" cy="606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708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8CF4C0-2405-DE53-A00E-A5A9B8F87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Translation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6E7FBB6-3CF9-AE0C-5CF6-770AFBF38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046316" cy="4351338"/>
          </a:xfrm>
        </p:spPr>
        <p:txBody>
          <a:bodyPr/>
          <a:lstStyle/>
          <a:p>
            <a:r>
              <a:rPr lang="da-DK" dirty="0"/>
              <a:t>Foregår i cytoplasma</a:t>
            </a:r>
          </a:p>
          <a:p>
            <a:r>
              <a:rPr lang="da-DK" dirty="0"/>
              <a:t>Ribosomerne ‘’oversætter’’ gen-opskriften (mRNA) til protein.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Picture 2" descr="undefined">
            <a:extLst>
              <a:ext uri="{FF2B5EF4-FFF2-40B4-BE49-F238E27FC236}">
                <a16:creationId xmlns:a16="http://schemas.microsoft.com/office/drawing/2014/main" id="{360EADEF-0E29-BC38-96B2-E0CE26247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486" y="1328953"/>
            <a:ext cx="8150225" cy="552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008B72B-000D-38FE-4B79-157CE2A11620}"/>
              </a:ext>
            </a:extLst>
          </p:cNvPr>
          <p:cNvSpPr/>
          <p:nvPr/>
        </p:nvSpPr>
        <p:spPr>
          <a:xfrm>
            <a:off x="8322198" y="2768175"/>
            <a:ext cx="3321934" cy="265060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9885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D9CABF-A3C2-DF17-9DC4-C7944257D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Translation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AC66FA-E427-2151-5D20-CCD695242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91088" cy="4351338"/>
          </a:xfrm>
        </p:spPr>
        <p:txBody>
          <a:bodyPr/>
          <a:lstStyle/>
          <a:p>
            <a:r>
              <a:rPr lang="da-DK" dirty="0" err="1"/>
              <a:t>Codon</a:t>
            </a:r>
            <a:r>
              <a:rPr lang="da-DK" dirty="0"/>
              <a:t>: Tre baser i mRNA’et, som koder for en aminosyre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8A540D82-3BD9-A109-9AF6-CDAEC8599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170" y="365125"/>
            <a:ext cx="6618767" cy="6209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81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86303D-A37B-F12A-DDFF-228619B2E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genetiske kode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0D1A74D-ADB4-52D6-EB64-911790D82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584641" cy="4351338"/>
          </a:xfrm>
        </p:spPr>
        <p:txBody>
          <a:bodyPr/>
          <a:lstStyle/>
          <a:p>
            <a:r>
              <a:rPr lang="da-DK" dirty="0" err="1"/>
              <a:t>Codon</a:t>
            </a:r>
            <a:r>
              <a:rPr lang="da-DK" dirty="0"/>
              <a:t>: Tre baser i mRNA’et, som koder for en aminosyre</a:t>
            </a:r>
          </a:p>
          <a:p>
            <a:r>
              <a:rPr lang="da-DK" dirty="0"/>
              <a:t>F.eks. koder CUG for aminosyren Leucin.</a:t>
            </a:r>
          </a:p>
          <a:p>
            <a:r>
              <a:rPr lang="da-DK" dirty="0" err="1"/>
              <a:t>Startcodon</a:t>
            </a:r>
            <a:r>
              <a:rPr lang="da-DK" dirty="0"/>
              <a:t>: AUG</a:t>
            </a:r>
          </a:p>
          <a:p>
            <a:r>
              <a:rPr lang="da-DK" dirty="0" err="1"/>
              <a:t>Stopcodon</a:t>
            </a:r>
            <a:r>
              <a:rPr lang="da-DK" dirty="0"/>
              <a:t>: UAA, UAG og UGA</a:t>
            </a:r>
          </a:p>
          <a:p>
            <a:endParaRPr lang="da-DK" dirty="0"/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4935CEFE-2E69-412C-5EF4-7E74ACC75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882" y="1200944"/>
            <a:ext cx="7461118" cy="560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D9CABF-A3C2-DF17-9DC4-C7944257D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Translation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AC66FA-E427-2151-5D20-CCD695242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88970" cy="4351338"/>
          </a:xfrm>
        </p:spPr>
        <p:txBody>
          <a:bodyPr/>
          <a:lstStyle/>
          <a:p>
            <a:r>
              <a:rPr lang="da-DK" dirty="0"/>
              <a:t>tRNA (transport RNA) kan oversætte et bestemt </a:t>
            </a:r>
            <a:r>
              <a:rPr lang="da-DK" dirty="0" err="1"/>
              <a:t>codon</a:t>
            </a:r>
            <a:r>
              <a:rPr lang="da-DK" dirty="0"/>
              <a:t> til en </a:t>
            </a:r>
            <a:r>
              <a:rPr lang="da-DK"/>
              <a:t>bestemt aminosyrer.</a:t>
            </a:r>
            <a:endParaRPr lang="da-DK" dirty="0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8A540D82-3BD9-A109-9AF6-CDAEC8599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170" y="365125"/>
            <a:ext cx="6618767" cy="6209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3449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D1192E-B878-2680-4F23-78D8680E9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Øvelser om transskription og translation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854C2A-177A-4FCA-6BC1-DCE8E3411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Transskription: </a:t>
            </a:r>
            <a:r>
              <a:rPr lang="da-DK" dirty="0">
                <a:hlinkClick r:id="rId2"/>
              </a:rPr>
              <a:t>http://biu.dk/IA/BIU/KAP8/Transskription/Transskription.html</a:t>
            </a:r>
            <a:endParaRPr lang="da-DK" dirty="0"/>
          </a:p>
          <a:p>
            <a:r>
              <a:rPr lang="da-DK" dirty="0"/>
              <a:t>Translation:</a:t>
            </a:r>
            <a:br>
              <a:rPr lang="da-DK" dirty="0"/>
            </a:br>
            <a:r>
              <a:rPr lang="da-DK" dirty="0">
                <a:hlinkClick r:id="rId3"/>
              </a:rPr>
              <a:t>http://biu.dk/IA/BIU/KAP8/TranslationV2/TranslationV2.html</a:t>
            </a:r>
            <a:r>
              <a:rPr lang="da-DK" dirty="0"/>
              <a:t>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70847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249</Words>
  <Application>Microsoft Macintosh PowerPoint</Application>
  <PresentationFormat>Widescreen</PresentationFormat>
  <Paragraphs>44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Det centrale dogme</vt:lpstr>
      <vt:lpstr>Plan</vt:lpstr>
      <vt:lpstr>Dagens figur 1</vt:lpstr>
      <vt:lpstr>Dagens figur 2</vt:lpstr>
      <vt:lpstr>Opgaver på arbejdsark</vt:lpstr>
      <vt:lpstr>Transskription</vt:lpstr>
      <vt:lpstr>Transskription</vt:lpstr>
      <vt:lpstr>Translation</vt:lpstr>
      <vt:lpstr>Translation</vt:lpstr>
      <vt:lpstr>Det genetiske kode</vt:lpstr>
      <vt:lpstr>Translation</vt:lpstr>
      <vt:lpstr>Øvelser om transskription og translation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 centrale dogme</dc:title>
  <dc:creator>Klara Jensen</dc:creator>
  <cp:lastModifiedBy>Klara Jensen</cp:lastModifiedBy>
  <cp:revision>1</cp:revision>
  <dcterms:created xsi:type="dcterms:W3CDTF">2024-01-03T16:07:52Z</dcterms:created>
  <dcterms:modified xsi:type="dcterms:W3CDTF">2025-01-06T14:36:39Z</dcterms:modified>
</cp:coreProperties>
</file>