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6" r:id="rId4"/>
    <p:sldId id="257" r:id="rId5"/>
    <p:sldId id="262" r:id="rId6"/>
    <p:sldId id="263" r:id="rId7"/>
    <p:sldId id="261" r:id="rId8"/>
    <p:sldId id="260" r:id="rId9"/>
    <p:sldId id="265" r:id="rId10"/>
    <p:sldId id="25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47BA61-CE93-5443-B505-35CBE8C09025}" v="12" dt="2025-01-16T08:29:40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45"/>
  </p:normalViewPr>
  <p:slideViewPr>
    <p:cSldViewPr snapToGrid="0">
      <p:cViewPr>
        <p:scale>
          <a:sx n="98" d="100"/>
          <a:sy n="98" d="100"/>
        </p:scale>
        <p:origin x="144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DEE7F-75A4-6566-9F7D-77DC61C72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E522750-B040-C654-44AD-C29C85F4E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2A4A68-1649-2548-023C-B102CD25E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26ADE5-9FD4-48A8-8DEA-7A882CF6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664414-3D66-6C03-6DF2-4971AB344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411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D59EC-C759-D706-2DCF-39094A58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1448F3-5D68-EB11-9AF4-70F6D3608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BE96EA-5A97-826F-0FBD-34DA52F5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420A2E-F169-67CE-DABA-2E4535BC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B32AA2-E3C7-EC0E-9A44-B55D723F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868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D5CAC-783F-5E3F-D885-B3EDAAB0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E27E84-0262-568B-DF1B-D53412A32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1F275F-7D1B-F055-261D-FD85294B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879F64-FCFC-D6C3-FD2A-E694B86F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A16666-9CD8-0FC9-6A1C-DA4C5D042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289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4BC81-41AC-B198-8020-2CBC802C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DB5EC2-314F-9112-DB76-7A2DB58F0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253DF80-D274-F8E1-8334-BE4B5F5CE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EEC2C7-847D-74DB-33C8-819DFC53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95BCDED-8D8B-4638-2B76-DF6623DD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B75435E-45C8-C680-35A4-8E996EAA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74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8817F6-6346-2C72-F1E8-1CFFE2D5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C0AEF2-A053-01E5-BFBB-5718D9AB8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3C11F4D-9D5B-4A5E-7A6C-2DCEE4171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1026EA-DA08-232F-5682-91549023B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37DC27B-2543-EB0E-806F-F287D3365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6314B32-2B72-091E-988E-789F38D2B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73EC905-F36C-0EBE-9DCB-F36DB523A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3BF93C-597E-ED55-9484-8C36D920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963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589AB-FEB3-37BB-8C29-4E703B1C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E123DD2-DA6E-5D7C-5F8D-1FD987427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EA1DF6D-3585-8639-970C-8FEEE9C79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0B50DA7-9AE1-B414-4EBA-A8173E84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25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20316B-B08B-8DC3-DD49-80564203D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E43949-1A08-773B-DD9A-0E55DF624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928CA4-AD20-DF28-5DC5-B31275FE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783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7B117-E0B3-918D-984D-FBE9F5351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D26E2C-4F25-9921-3E5C-F1C2D4BCE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0D1F49-AA2F-E692-87D9-438BDEEA4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149AAC-D1CE-0E1F-E471-321F35B77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3A1B12-027C-F2B5-61C9-4F6632FC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7F1F01-D040-B7AE-C8FE-771EA9F9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092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130A4-90DE-3716-4599-25F226A0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1284F6D-4943-1941-3AF9-A9A48251E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EB36C93-D201-E23A-8F7F-55C936555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9A325A6-8A9A-53FA-A3BB-D15461A1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2E2847E-4E4B-D93C-BEA3-651572475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FADBF6-8B31-BB61-0F00-5E751850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48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334FA-0135-D19D-08BC-69FB844B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CDD052-810E-A952-51E5-A2CDF5EEC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2AB1E6-539B-60D9-4EBA-7B212524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400614-C997-2A4D-5E98-DC264DE47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C6CBE6-E461-C946-6AF1-A89D9D16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083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68A0C03-1120-54D5-6479-E0A8EAD500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5DB5F02-F051-CCF8-AC2D-DC6E8E9BF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CEDA19-2898-AE48-79D1-3E540E367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F899A7-D0A3-DCE3-84E6-ADDC4F84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E19061-E43E-7912-5C85-CFF5E60F4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428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418DBF5-6F84-B0FD-8901-658F5B7A1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6BD29C-F468-E0A5-6759-ABA490117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44F0B3-72DF-11BC-FC12-73DDDC912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F6EAB5-FAB1-6A4B-8C7D-B86185CFB268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C96449-8E50-73F8-47E5-26567F4DA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F839DA-A8E3-5743-C66F-45D590A11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777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135320-CB3F-92A2-9411-26EEB030C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5300" y="1562669"/>
            <a:ext cx="3389515" cy="2380681"/>
          </a:xfrm>
        </p:spPr>
        <p:txBody>
          <a:bodyPr anchor="b">
            <a:normAutofit/>
          </a:bodyPr>
          <a:lstStyle/>
          <a:p>
            <a:r>
              <a:rPr lang="da-DK" sz="2800">
                <a:solidFill>
                  <a:schemeClr val="tx1">
                    <a:lumMod val="85000"/>
                    <a:lumOff val="15000"/>
                  </a:schemeClr>
                </a:solidFill>
              </a:rPr>
              <a:t>Grundlov, andelsbevægelse og højskolebevægelsen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8B16AB5-27B4-CD5B-4D0F-67F30FCD9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951" y="4216344"/>
            <a:ext cx="2895600" cy="1289676"/>
          </a:xfrm>
        </p:spPr>
        <p:txBody>
          <a:bodyPr anchor="t">
            <a:normAutofit/>
          </a:bodyPr>
          <a:lstStyle/>
          <a:p>
            <a:endParaRPr lang="da-DK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622216A-6609-8F9D-E11D-F91C5C650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"/>
          <a:stretch/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5806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D5D19B-3E98-DEAF-CD55-141E5956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</a:rPr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5E7620-3ADA-7AA8-8596-07C5B4947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Opsamling på grundlovens indførelse</a:t>
            </a:r>
          </a:p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umiddelbare følger af grundloven</a:t>
            </a:r>
          </a:p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Andelsbevægelsen</a:t>
            </a:r>
          </a:p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Højskolebevægelsen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8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A9696D-ADAB-6263-12A3-12780F2AF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endParaRPr lang="da-DK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EC3FD3-4E7D-779F-DA4B-563466ED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981201"/>
            <a:ext cx="8595713" cy="37705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1: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Peter, Sara, Christian, Marie Louise, Sofie Stoklund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2: Matilde Raunholt, Savannah, Andrea, Freja 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3: Anneline, Sofie </a:t>
            </a:r>
            <a:r>
              <a:rPr lang="da-DK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Skyldahl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Johanne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Marcus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4: Noah, Thea, Sebastian, Sofie Pind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5: Frederikke, Amalie, Malthe, Maria </a:t>
            </a:r>
            <a:r>
              <a:rPr lang="da-DK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Voetmand</a:t>
            </a:r>
            <a:endParaRPr lang="da-DK" sz="16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 6: Mathias, Lærke, </a:t>
            </a:r>
            <a:r>
              <a:rPr lang="da-DK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Mayoora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Maria Hansen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7: Emilie, Gustav, Dicte, Lasse, Mathilde Handberg</a:t>
            </a:r>
          </a:p>
          <a:p>
            <a:pPr marL="0" indent="0">
              <a:buNone/>
            </a:pPr>
            <a:endParaRPr lang="da-DK" sz="16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  <a:p>
            <a:pPr marL="0" indent="0">
              <a:buNone/>
            </a:pPr>
            <a:endParaRPr lang="da-DK" sz="11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da-DK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79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8B67A89-1BCF-C4AC-CFB4-17E80DCF3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19" r="542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250A2B-4727-04B1-9545-3FF3E8BDA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Grundloven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1849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8A107BC-4105-4025-C5D6-E4F8CC358C1A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Se </a:t>
            </a:r>
            <a:r>
              <a:rPr lang="en-US" sz="2000" dirty="0" err="1"/>
              <a:t>tilbage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sidste</a:t>
            </a:r>
            <a:r>
              <a:rPr lang="en-US" sz="2000" dirty="0"/>
              <a:t> time </a:t>
            </a:r>
            <a:r>
              <a:rPr lang="en-US" sz="2000" dirty="0" err="1"/>
              <a:t>og</a:t>
            </a:r>
            <a:r>
              <a:rPr lang="en-US" sz="2000" dirty="0"/>
              <a:t> find</a:t>
            </a:r>
            <a:r>
              <a:rPr lang="en-US" sz="2000" dirty="0">
                <a:effectLst/>
              </a:rPr>
              <a:t> 3-4 </a:t>
            </a:r>
            <a:r>
              <a:rPr lang="en-US" sz="2000" dirty="0" err="1">
                <a:effectLst/>
              </a:rPr>
              <a:t>kendetegn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ved</a:t>
            </a:r>
            <a:r>
              <a:rPr lang="en-US" sz="2000" dirty="0">
                <a:effectLst/>
              </a:rPr>
              <a:t> </a:t>
            </a:r>
            <a:r>
              <a:rPr lang="en-US" sz="2000" dirty="0" err="1"/>
              <a:t>G</a:t>
            </a:r>
            <a:r>
              <a:rPr lang="en-US" sz="2000" dirty="0" err="1">
                <a:effectLst/>
              </a:rPr>
              <a:t>rundloven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af</a:t>
            </a:r>
            <a:r>
              <a:rPr lang="en-US" sz="2000" dirty="0">
                <a:effectLst/>
              </a:rPr>
              <a:t> 1848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Vær</a:t>
            </a:r>
            <a:r>
              <a:rPr lang="en-US" sz="2000" dirty="0"/>
              <a:t> </a:t>
            </a:r>
            <a:r>
              <a:rPr lang="en-US" sz="2000" dirty="0" err="1"/>
              <a:t>klar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eventuelt</a:t>
            </a:r>
            <a:r>
              <a:rPr lang="en-US" sz="2000" dirty="0"/>
              <a:t> at </a:t>
            </a:r>
            <a:r>
              <a:rPr lang="en-US" sz="2000" dirty="0" err="1"/>
              <a:t>følge</a:t>
            </a:r>
            <a:r>
              <a:rPr lang="en-US" sz="2000" dirty="0"/>
              <a:t> den op </a:t>
            </a:r>
            <a:r>
              <a:rPr lang="en-US" sz="2000" dirty="0">
                <a:effectLst/>
              </a:rPr>
              <a:t>med </a:t>
            </a:r>
            <a:r>
              <a:rPr lang="en-US" sz="2000" dirty="0" err="1">
                <a:effectLst/>
              </a:rPr>
              <a:t>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kommentar</a:t>
            </a:r>
            <a:r>
              <a:rPr lang="en-US" sz="2000" dirty="0">
                <a:effectLst/>
              </a:rPr>
              <a:t> om, </a:t>
            </a:r>
            <a:r>
              <a:rPr lang="en-US" sz="2000" dirty="0" err="1">
                <a:effectLst/>
              </a:rPr>
              <a:t>hvorfor</a:t>
            </a:r>
            <a:r>
              <a:rPr lang="en-US" sz="2000" dirty="0">
                <a:effectLst/>
              </a:rPr>
              <a:t> det er relevant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048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750B1F-A5BF-C568-0876-D114631F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da-DK" dirty="0"/>
              <a:t>Hvad grundloven igangsatte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A98158-C660-FE4C-B0C8-D8F94634B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3" y="1940440"/>
            <a:ext cx="5407458" cy="49175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2000" dirty="0"/>
              <a:t>Den nationale afdeling:</a:t>
            </a:r>
          </a:p>
          <a:p>
            <a:r>
              <a:rPr lang="da-DK" sz="2000" dirty="0"/>
              <a:t>Junigrundloven gælder kun for Danmark og Slesvig, hvilket igangsætter 3-årskrigen  fra 1848-51. </a:t>
            </a:r>
          </a:p>
          <a:p>
            <a:pPr lvl="1"/>
            <a:r>
              <a:rPr lang="da-DK" sz="1600" dirty="0"/>
              <a:t>Startede som en borgerkrig, men internationaliseredes da Preussen træder ind og støtter op om Holsten</a:t>
            </a:r>
          </a:p>
          <a:p>
            <a:pPr lvl="1"/>
            <a:r>
              <a:rPr lang="da-DK" sz="1600" dirty="0"/>
              <a:t>England, Frankrig og Rusland pressede Preussen til at trække sig og pressede Danmarks til at genoplive helstaten med Holsten, Lauenborg og Slesvig, og Junigrundloven indskrænkedes til kun at gælde i Kongeriget Danmark</a:t>
            </a:r>
          </a:p>
          <a:p>
            <a:pPr lvl="1"/>
            <a:r>
              <a:rPr lang="da-DK" sz="1600" dirty="0"/>
              <a:t>Danmark opfatter det som en sejr!</a:t>
            </a:r>
          </a:p>
          <a:p>
            <a:pPr lvl="1"/>
            <a:r>
              <a:rPr lang="da-DK" sz="1600" dirty="0"/>
              <a:t>Konflikten blev dermed aldrig løst men nærmere forværret af Danmarks heftige fordanskningspolitik i det sydlige Slesvig</a:t>
            </a:r>
          </a:p>
          <a:p>
            <a:r>
              <a:rPr lang="da-DK" sz="2000" dirty="0"/>
              <a:t>Anden del af krigen udspillede sig i 1864</a:t>
            </a:r>
          </a:p>
          <a:p>
            <a:pPr lvl="1"/>
            <a:r>
              <a:rPr lang="da-DK" sz="1600" dirty="0"/>
              <a:t>De næste 13 år brugte man på at skændes om hertugdømmernes stilling og formuleringen af en grundlov, der kunne gælde for både hertugdømmer og kongerige</a:t>
            </a:r>
          </a:p>
          <a:p>
            <a:pPr lvl="1"/>
            <a:r>
              <a:rPr lang="da-DK" sz="1600" dirty="0"/>
              <a:t>I 1863 kastede man sig igen ud i den samme løsning – en grundlov der gælder for DK og Slesvig </a:t>
            </a:r>
          </a:p>
          <a:p>
            <a:pPr lvl="1"/>
            <a:r>
              <a:rPr lang="da-DK" sz="1600" dirty="0"/>
              <a:t>Dermed mistede man stormagternes opbakning og Bismarck fra Preussen øjnede chancen for at samle Tyskland med en sejr over en fælles fjende, var nederlaget nærmest uundgåelig</a:t>
            </a:r>
          </a:p>
          <a:p>
            <a:pPr lvl="1"/>
            <a:r>
              <a:rPr lang="da-DK" sz="1600" dirty="0"/>
              <a:t>I 1864 mistede Danmark derfor de tre tyske hertugdømmer</a:t>
            </a:r>
          </a:p>
          <a:p>
            <a:pPr lvl="1"/>
            <a:endParaRPr lang="da-DK" sz="1600" dirty="0"/>
          </a:p>
          <a:p>
            <a:endParaRPr lang="da-DK" sz="2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79A68D6-842C-D859-7605-2668A73B2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420" y="717012"/>
            <a:ext cx="4602029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8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34FAE5-E07F-96CF-C86A-854F0B33F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a-DK" dirty="0"/>
              <a:t>Hvad grundloven igangsatte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21A863-EEEC-FEE6-6B42-D196B403A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35427"/>
            <a:ext cx="6168081" cy="4374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/>
              <a:t>Den politiske afdeling</a:t>
            </a:r>
          </a:p>
          <a:p>
            <a:r>
              <a:rPr lang="da-DK" sz="1800" dirty="0"/>
              <a:t>1848 Grundloven blev ekstremt demokratisk (70% af mændene over 30år fik valgret!) efter pres fra de nationalliberale, og det gik igennem pga. krigen</a:t>
            </a:r>
          </a:p>
          <a:p>
            <a:r>
              <a:rPr lang="da-DK" sz="1800" dirty="0"/>
              <a:t>Pga. tabet af hertugdømmerne skulle grundloven revideres, og det blev til Grundloven af 1866</a:t>
            </a:r>
          </a:p>
          <a:p>
            <a:pPr lvl="1"/>
            <a:r>
              <a:rPr lang="da-DK" sz="1800" dirty="0"/>
              <a:t>Landstinget styrkedes i forhold til Folketinget og den rige overklasses magt over Landstinget blev stadfæstet</a:t>
            </a:r>
          </a:p>
          <a:p>
            <a:pPr lvl="1"/>
            <a:r>
              <a:rPr lang="da-DK" sz="1800" dirty="0"/>
              <a:t>Mandatfordelingen mellem by og land blev fastfrosset</a:t>
            </a:r>
          </a:p>
          <a:p>
            <a:pPr marL="457200" lvl="1" indent="0">
              <a:buNone/>
            </a:pPr>
            <a:r>
              <a:rPr lang="da-DK" sz="1800" dirty="0">
                <a:sym typeface="Wingdings" pitchFamily="2" charset="2"/>
              </a:rPr>
              <a:t>	opskriften på en forfatningskamp og en magtkamp mellem by og land, bønder og godsejerne</a:t>
            </a:r>
          </a:p>
          <a:p>
            <a:r>
              <a:rPr lang="da-DK" sz="1800" dirty="0">
                <a:sym typeface="Wingdings" pitchFamily="2" charset="2"/>
              </a:rPr>
              <a:t>Forfatningskampen – vi vender stærkt tilbage til den</a:t>
            </a:r>
          </a:p>
          <a:p>
            <a:pPr marL="457200" lvl="1" indent="0">
              <a:buNone/>
            </a:pPr>
            <a:endParaRPr lang="da-DK" sz="1400" dirty="0"/>
          </a:p>
          <a:p>
            <a:endParaRPr lang="da-DK" sz="14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8FC3433-1634-165F-74CF-3DC549D084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86"/>
          <a:stretch/>
        </p:blipFill>
        <p:spPr>
          <a:xfrm>
            <a:off x="6766395" y="617838"/>
            <a:ext cx="5425605" cy="6240162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30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0C0622-02D6-9A90-65F5-ECA06D2724B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-244549"/>
            <a:ext cx="12192000" cy="7102549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sz="3200" dirty="0"/>
          </a:p>
          <a:p>
            <a:pPr marL="0" indent="0" algn="ctr">
              <a:buNone/>
            </a:pPr>
            <a:r>
              <a:rPr lang="da-DK" sz="3200" dirty="0"/>
              <a:t>Der var dermed rigeligt, der kunne true den demokratiske revolution!</a:t>
            </a:r>
          </a:p>
          <a:p>
            <a:pPr marL="0" indent="0" algn="ctr">
              <a:buNone/>
            </a:pPr>
            <a:r>
              <a:rPr lang="da-DK" sz="3200" dirty="0"/>
              <a:t>Men hvordan sikredes det danske demokrati på lang sigt?</a:t>
            </a:r>
          </a:p>
        </p:txBody>
      </p:sp>
    </p:spTree>
    <p:extLst>
      <p:ext uri="{BB962C8B-B14F-4D97-AF65-F5344CB8AC3E}">
        <p14:creationId xmlns:p14="http://schemas.microsoft.com/office/powerpoint/2010/main" val="287219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501ACE-E4EE-65F4-1266-ED8CBA4C5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2800">
                <a:solidFill>
                  <a:srgbClr val="FFFFFF"/>
                </a:solidFill>
              </a:rPr>
              <a:t>Andelsbevægelsen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0879B0-67F7-A48A-E2CC-3C62B4E36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000" dirty="0"/>
              <a:t>1+2 læser om kornsalgsperioden fra 135-137</a:t>
            </a:r>
          </a:p>
          <a:p>
            <a:pPr marL="0" indent="0">
              <a:buNone/>
            </a:pPr>
            <a:r>
              <a:rPr lang="da-DK" sz="2000" dirty="0"/>
              <a:t>3+4 læser om andelsperioden fra 137-139</a:t>
            </a:r>
          </a:p>
          <a:p>
            <a:pPr marL="0" indent="0">
              <a:buNone/>
            </a:pPr>
            <a:r>
              <a:rPr lang="da-DK" sz="2000" dirty="0"/>
              <a:t>Fremlæg hovedpointer for hinanden og tal jer gennem figuren side 135 og tabellerne side 137 og 138</a:t>
            </a:r>
          </a:p>
          <a:p>
            <a:r>
              <a:rPr lang="da-DK" sz="2000" dirty="0"/>
              <a:t>Lav en fælles liste med argumenter for, at bønderne gik styrket ud af det 19. århundrede</a:t>
            </a:r>
          </a:p>
          <a:p>
            <a:r>
              <a:rPr lang="da-DK" sz="2000" dirty="0"/>
              <a:t>Find mindst to billeder der viser spor fra andelsbevægelsen i dagens Danmark og sæt dem i jeres noter</a:t>
            </a:r>
          </a:p>
          <a:p>
            <a:r>
              <a:rPr lang="da-DK" sz="2000" dirty="0"/>
              <a:t>Forklar hvorfor dette har noget som helst med demokrati at gøre</a:t>
            </a:r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>
                <a:solidFill>
                  <a:schemeClr val="accent1"/>
                </a:solidFill>
              </a:rPr>
              <a:t>Tillægsspørgsmål til dem med god tid: hvad betyder det, når man i andelsbevægelsen ” stemmer efter hoveder og ikke høveder”</a:t>
            </a:r>
          </a:p>
        </p:txBody>
      </p:sp>
    </p:spTree>
    <p:extLst>
      <p:ext uri="{BB962C8B-B14F-4D97-AF65-F5344CB8AC3E}">
        <p14:creationId xmlns:p14="http://schemas.microsoft.com/office/powerpoint/2010/main" val="110203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637FEF-D47D-B197-9DFB-01DEBF55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da-DK" dirty="0"/>
              <a:t>Højskolebevægelsen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537BF4-CE24-3ECB-3B74-FBB4AB14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da-DK" sz="1600"/>
              <a:t>Hvad går højskolebevægelsen ud på?</a:t>
            </a:r>
          </a:p>
          <a:p>
            <a:pPr lvl="1"/>
            <a:r>
              <a:rPr lang="da-DK" sz="1600"/>
              <a:t>Hvorfor understreger Grundtvig netop disse 6 punkter?</a:t>
            </a:r>
          </a:p>
          <a:p>
            <a:r>
              <a:rPr lang="da-DK" sz="1600"/>
              <a:t>Hvad kom det til at betyde for bondestanden?</a:t>
            </a:r>
          </a:p>
          <a:p>
            <a:pPr lvl="1"/>
            <a:r>
              <a:rPr lang="da-DK" sz="1600"/>
              <a:t>Kan I genkende det fra jeres egen familiehistorie?</a:t>
            </a:r>
          </a:p>
          <a:p>
            <a:r>
              <a:rPr lang="da-DK" sz="1600"/>
              <a:t>Forklar hvorfor dette har noget som helst med demokrati at gøre</a:t>
            </a:r>
          </a:p>
          <a:p>
            <a:pPr marL="0" indent="0">
              <a:buNone/>
            </a:pPr>
            <a:endParaRPr lang="da-DK" sz="1600"/>
          </a:p>
          <a:p>
            <a:pPr marL="0" indent="0">
              <a:buNone/>
            </a:pPr>
            <a:endParaRPr lang="da-DK" sz="1600"/>
          </a:p>
          <a:p>
            <a:pPr marL="0" indent="0">
              <a:buNone/>
            </a:pPr>
            <a:endParaRPr lang="da-DK" sz="1600"/>
          </a:p>
          <a:p>
            <a:pPr marL="0" indent="0">
              <a:buNone/>
            </a:pPr>
            <a:r>
              <a:rPr lang="da-DK" sz="1600"/>
              <a:t>Skriv en konklusion: Hvordan forandredes bøndernes levevilkår sig i løbet af 1800-tallet?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9A47749-9402-3CC7-2CB3-37E410C5B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476680"/>
            <a:ext cx="4788505" cy="317238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66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76DB496-5575-D0C5-79AC-7DFBC78B8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313" b="104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D748F3-5B6A-8C5C-5103-683E9D75D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spøjse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detalje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113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592</Words>
  <Application>Microsoft Macintosh PowerPoint</Application>
  <PresentationFormat>Widescreen</PresentationFormat>
  <Paragraphs>67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Helvetica</vt:lpstr>
      <vt:lpstr>Wingdings</vt:lpstr>
      <vt:lpstr>Office-tema</vt:lpstr>
      <vt:lpstr>Grundlov, andelsbevægelse og højskolebevægelsen</vt:lpstr>
      <vt:lpstr>Dagens program</vt:lpstr>
      <vt:lpstr>PowerPoint-præsentation</vt:lpstr>
      <vt:lpstr>Grundloven af 1849</vt:lpstr>
      <vt:lpstr>Hvad grundloven igangsatte</vt:lpstr>
      <vt:lpstr>Hvad grundloven igangsatte</vt:lpstr>
      <vt:lpstr>PowerPoint-præsentation</vt:lpstr>
      <vt:lpstr>Andelsbevægelsen</vt:lpstr>
      <vt:lpstr>Højskolebevægelsen</vt:lpstr>
      <vt:lpstr>Den spøjse detalje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Tanja Høgh Mouritsen</dc:creator>
  <cp:lastModifiedBy>Tanja Høgh Mouritsen</cp:lastModifiedBy>
  <cp:revision>1</cp:revision>
  <dcterms:created xsi:type="dcterms:W3CDTF">2025-01-15T13:46:59Z</dcterms:created>
  <dcterms:modified xsi:type="dcterms:W3CDTF">2025-01-16T08:29:50Z</dcterms:modified>
</cp:coreProperties>
</file>