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18" r:id="rId3"/>
    <p:sldId id="316" r:id="rId4"/>
    <p:sldId id="257" r:id="rId5"/>
    <p:sldId id="259" r:id="rId6"/>
    <p:sldId id="267" r:id="rId7"/>
    <p:sldId id="260" r:id="rId8"/>
    <p:sldId id="264" r:id="rId9"/>
    <p:sldId id="268" r:id="rId10"/>
    <p:sldId id="266" r:id="rId11"/>
    <p:sldId id="265" r:id="rId12"/>
    <p:sldId id="317" r:id="rId13"/>
    <p:sldId id="261" r:id="rId14"/>
    <p:sldId id="262" r:id="rId15"/>
    <p:sldId id="263" r:id="rId16"/>
    <p:sldId id="258" r:id="rId17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56227-F53B-EC47-85DD-2505D6517BD7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56C6E-2297-BE42-8711-A721B573CEF5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865754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DB6D0-DEB8-4980-BFE3-AB312AF3C7F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1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6075C0-7702-4EB3-BB4C-C349580BC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4EAD8FD-3EFF-4A17-854A-7D7C82534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1ECD05-4D4A-4045-9882-4AAFDB149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064946-D073-4027-A25C-6D7D47695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FE83F7C-8800-4810-8540-D3D13C791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17710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4B9E3-FCE4-43C9-B182-A7F4E1C91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A8FE59-04A2-4484-8AAA-0A7E196A1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8F911FB-15C9-4491-84CB-730F27C9C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902B7E-4928-4F74-ADD3-0629120EE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BC1E95-FBB6-4300-BB07-C665491AB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64572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1409C5-B9FB-47F2-AE30-DABECF492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B378B40-5CF8-494A-BDC6-BFEC8F1FF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7CF66B6-1C32-4108-9E45-6BF2FDA9B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825F0B-99D7-42BD-BB09-4F75B542C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B9CAC6-08A4-4F54-A632-0A565C2D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10230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ECDB4-DD7B-434E-AED7-D96B81A63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30236A-8E1F-4B32-9541-3A4836AAD8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919B645-7778-49EE-9AA0-8E9FF269D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9B28050-F103-4BB5-9FAC-41FFEC16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810B300-9DE7-440A-86EB-0C82A4814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F0B51E7-9A9F-48DC-AC1D-B0BDA5EFD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84071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CA1D7-9438-4E72-9725-688425EB8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6DDEB4D-D0EC-49D9-97A9-7C9191B2E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21B898A-51C5-41F5-A2E2-710DDC407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50EEFE4-AE8E-4156-9434-D847074581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D42FE0C-C073-4EE2-8BC4-A737348B22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6FB2757-F89A-4556-B920-AAA0D2274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94BB231-819F-4459-AD18-8EEF6591A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5B1EE57-7616-4F29-9AC9-0ACEF9425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35200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5E5D34-10F4-439C-978C-675D6B466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01A57F1-E697-4FF1-A647-AE81A304F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F2F2A3B-26A6-4D63-AF79-C8F064256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CD22E0A-A653-4B31-A8ED-6212EFB5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878724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93DE947-030D-404D-9E33-9D173BB68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D0782EF-59D8-403D-8EAF-120996B07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FBCF720-0BDE-499C-8F81-C148AD5AB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7308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AF3610-98B6-4A82-9F27-B4C4A28E4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BBC1E7-3AAE-479E-9E12-7F2FD45BA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D4253E9-04AF-43CC-9976-02DA0A0D47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8BBB021-A0C2-486A-B06E-0882666E7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50600CE-8573-4E97-8D5B-B8AB2B428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04D66B2-8FFB-49D9-8B9C-7DC37E8F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31561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0C4F68-983A-4281-A8A2-A12586FA4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DBC580F-CE1B-4BF4-B5C4-DEF4AD539F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9D1953E-82B0-4068-BC34-D23D1831D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F6ECD9-6931-4856-AD5B-7B3B041B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C6540AB-00FF-4626-8C76-96BB77359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B3C2DF4-012C-40C9-8517-A8C3E0EC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29596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ABD4A9-7FFF-44E7-98DE-6E049AABE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8D7790-3082-43A5-B444-4DB548EA2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8BCD0A7-569C-4350-A3BE-B6FD5453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95286A2-44F4-4B5D-AEB2-9777B398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9970B8-DC8D-4C0A-B4F5-EFBAF92F8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397461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F19F1DF-5109-4F2E-AE95-5697DF2059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F973383-7154-4E86-B913-F98CBB301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9334FC0-480D-452D-A203-69BF590C5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512C51E-FFC9-48CF-AED5-E8EC947D1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A51DB9-80FB-4240-A6A4-B105A6AA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27259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8077BF4-83AB-41E1-A1EA-2F7E9483E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6E5F045-E0B9-4672-91CA-FCD9724AF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C0BCEDB-17FA-4C59-9DFB-C0A49B16E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F6BDF-411D-41EA-A3EA-0F3CE55081BC}" type="datetimeFigureOut">
              <a:rPr lang="en-DK" smtClean="0"/>
              <a:t>27/01/2025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ABF7541-2276-46DF-9A09-909E2D2B6E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4B2F934-D349-4131-A208-AAEB7555A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08AC8-9937-4047-ACE2-B0CCF73CF846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9871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.dk/nyheder/indland/kommune-ville-fuppe-folkeskole-gik-undercover-loej-om-datalaek-og-lavede-skjulte" TargetMode="External"/><Relationship Id="rId2" Type="http://schemas.openxmlformats.org/officeDocument/2006/relationships/hyperlink" Target="https://politiken.dk/indland/art7022296/Kommune-hyrede-agent-med-skjult-kamera-til-at-tjekke-folkeskoles-it-sikkerhe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lframalpha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passwordsgenerator.net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xkcd.com/792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asswordsgenerator.net/md5-hash-generator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encyclopedia.kaspersky.com/knowledge/a-brief-history-of-hackin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>
            <a:extLst>
              <a:ext uri="{FF2B5EF4-FFF2-40B4-BE49-F238E27FC236}">
                <a16:creationId xmlns:a16="http://schemas.microsoft.com/office/drawing/2014/main" id="{E7456A80-1E78-4E52-82C1-52C06C011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53294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Passwords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og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adgangskontrol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Klassifikation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af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fortrolighed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Hashing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af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passwords</a:t>
            </a:r>
            <a:endParaRPr lang="en-D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DA2930A-A667-466A-9426-BB5B1682AED3}"/>
              </a:ext>
            </a:extLst>
          </p:cNvPr>
          <p:cNvSpPr/>
          <p:nvPr/>
        </p:nvSpPr>
        <p:spPr>
          <a:xfrm>
            <a:off x="3514748" y="1982450"/>
            <a:ext cx="516250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Sikkerhed</a:t>
            </a:r>
            <a:r>
              <a:rPr lang="en-US" sz="88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 </a:t>
            </a:r>
            <a:endParaRPr lang="en-DK" sz="8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1322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A78988-499F-4995-A03E-FDCD16293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3399"/>
                </a:solidFill>
              </a:rPr>
              <a:t>Adgangskontrol</a:t>
            </a:r>
            <a:br>
              <a:rPr lang="en-US" b="1" dirty="0">
                <a:solidFill>
                  <a:srgbClr val="FF3399"/>
                </a:solidFill>
              </a:rPr>
            </a:br>
            <a:endParaRPr lang="en-DK" b="1" dirty="0">
              <a:solidFill>
                <a:srgbClr val="FF3399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CD5942-D4A3-4838-8E16-CE426540A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4800" dirty="0"/>
              <a:t>“</a:t>
            </a:r>
            <a:r>
              <a:rPr lang="en-US" sz="4800" dirty="0" err="1"/>
              <a:t>Noget</a:t>
            </a:r>
            <a:r>
              <a:rPr lang="en-US" sz="4800" dirty="0"/>
              <a:t> du </a:t>
            </a:r>
            <a:r>
              <a:rPr lang="en-US" sz="4800" dirty="0" err="1"/>
              <a:t>ved</a:t>
            </a:r>
            <a:r>
              <a:rPr lang="en-US" sz="4800" dirty="0"/>
              <a:t>” </a:t>
            </a:r>
          </a:p>
          <a:p>
            <a:pPr marL="914400" lvl="2" indent="0">
              <a:buNone/>
            </a:pPr>
            <a:r>
              <a:rPr lang="en-US" sz="4400" dirty="0"/>
              <a:t>	</a:t>
            </a:r>
            <a:r>
              <a:rPr lang="en-US" sz="3600" dirty="0"/>
              <a:t>information, passwords</a:t>
            </a:r>
            <a:endParaRPr lang="en-US" sz="4000" dirty="0"/>
          </a:p>
          <a:p>
            <a:pPr lvl="1"/>
            <a:r>
              <a:rPr lang="en-US" sz="4800" dirty="0"/>
              <a:t>“</a:t>
            </a:r>
            <a:r>
              <a:rPr lang="en-US" sz="4800" dirty="0" err="1"/>
              <a:t>Noget</a:t>
            </a:r>
            <a:r>
              <a:rPr lang="en-US" sz="4800" dirty="0"/>
              <a:t> du </a:t>
            </a:r>
            <a:r>
              <a:rPr lang="en-US" sz="4800" dirty="0" err="1"/>
              <a:t>har</a:t>
            </a:r>
            <a:r>
              <a:rPr lang="en-US" sz="4800" dirty="0"/>
              <a:t>”</a:t>
            </a:r>
          </a:p>
          <a:p>
            <a:pPr marL="1371600" lvl="3" indent="0">
              <a:buNone/>
            </a:pPr>
            <a:r>
              <a:rPr lang="en-US" sz="4000" dirty="0"/>
              <a:t>	</a:t>
            </a:r>
            <a:r>
              <a:rPr lang="en-US" sz="3600" dirty="0"/>
              <a:t>token, </a:t>
            </a:r>
            <a:r>
              <a:rPr lang="en-US" sz="3600" dirty="0" err="1"/>
              <a:t>nøglegenerator</a:t>
            </a:r>
            <a:r>
              <a:rPr lang="en-US" sz="3600" dirty="0"/>
              <a:t>, </a:t>
            </a:r>
            <a:r>
              <a:rPr lang="en-US" sz="3600" dirty="0" err="1"/>
              <a:t>papkort</a:t>
            </a:r>
            <a:r>
              <a:rPr lang="en-US" sz="3600" dirty="0"/>
              <a:t> </a:t>
            </a:r>
            <a:r>
              <a:rPr lang="en-US" sz="3600" dirty="0" err="1"/>
              <a:t>ol</a:t>
            </a:r>
            <a:r>
              <a:rPr lang="en-US" sz="3600" dirty="0"/>
              <a:t>. </a:t>
            </a:r>
            <a:r>
              <a:rPr lang="en-US" sz="3600" dirty="0" err="1"/>
              <a:t>Tofaktor</a:t>
            </a:r>
            <a:r>
              <a:rPr lang="en-US" sz="3600" dirty="0"/>
              <a:t> med </a:t>
            </a:r>
            <a:r>
              <a:rPr lang="en-US" sz="3600" dirty="0" err="1"/>
              <a:t>telefonen</a:t>
            </a:r>
            <a:r>
              <a:rPr lang="en-US" sz="3600" dirty="0"/>
              <a:t> (</a:t>
            </a:r>
            <a:r>
              <a:rPr lang="en-US" sz="3600" dirty="0" err="1"/>
              <a:t>mobilnummer</a:t>
            </a:r>
            <a:r>
              <a:rPr lang="en-US" sz="3600" dirty="0"/>
              <a:t>), </a:t>
            </a:r>
            <a:r>
              <a:rPr lang="en-US" sz="3600" dirty="0" err="1"/>
              <a:t>nøgle</a:t>
            </a:r>
            <a:r>
              <a:rPr lang="en-US" sz="3600" dirty="0"/>
              <a:t>, </a:t>
            </a:r>
            <a:r>
              <a:rPr lang="en-US" sz="3600" dirty="0" err="1"/>
              <a:t>brik</a:t>
            </a:r>
            <a:r>
              <a:rPr lang="en-US" sz="3600" dirty="0"/>
              <a:t>,…</a:t>
            </a:r>
          </a:p>
          <a:p>
            <a:pPr lvl="1"/>
            <a:r>
              <a:rPr lang="en-US" sz="4800" dirty="0"/>
              <a:t>“</a:t>
            </a:r>
            <a:r>
              <a:rPr lang="en-US" sz="4800" dirty="0" err="1"/>
              <a:t>Noget</a:t>
            </a:r>
            <a:r>
              <a:rPr lang="en-US" sz="4800" dirty="0"/>
              <a:t> du er”</a:t>
            </a:r>
          </a:p>
          <a:p>
            <a:pPr marL="1371600" lvl="3" indent="0">
              <a:buNone/>
            </a:pPr>
            <a:r>
              <a:rPr lang="en-US" sz="4200" dirty="0"/>
              <a:t>	</a:t>
            </a:r>
            <a:r>
              <a:rPr lang="en-US" sz="3600" dirty="0" err="1"/>
              <a:t>biometriske</a:t>
            </a:r>
            <a:r>
              <a:rPr lang="en-US" sz="3600" dirty="0"/>
              <a:t> data (</a:t>
            </a:r>
            <a:r>
              <a:rPr lang="en-US" sz="3600" dirty="0" err="1"/>
              <a:t>fingeraftryk</a:t>
            </a:r>
            <a:r>
              <a:rPr lang="en-US" sz="3600" dirty="0"/>
              <a:t>, </a:t>
            </a:r>
            <a:r>
              <a:rPr lang="en-US" sz="3600" dirty="0" err="1"/>
              <a:t>ansigt</a:t>
            </a:r>
            <a:r>
              <a:rPr lang="en-US" sz="3600" dirty="0"/>
              <a:t> mm)</a:t>
            </a:r>
          </a:p>
          <a:p>
            <a:pPr marL="1371600" lvl="3" indent="0">
              <a:buNone/>
            </a:pPr>
            <a:endParaRPr lang="en-US" sz="3600" dirty="0"/>
          </a:p>
          <a:p>
            <a:pPr marL="1371600" lvl="3" indent="0">
              <a:buNone/>
            </a:pPr>
            <a:r>
              <a:rPr lang="en-US" sz="1000" dirty="0"/>
              <a:t>(</a:t>
            </a:r>
            <a:r>
              <a:rPr lang="en-US" sz="1000" dirty="0" err="1"/>
              <a:t>kilde</a:t>
            </a:r>
            <a:r>
              <a:rPr lang="en-US" sz="1000" dirty="0"/>
              <a:t>: center for </a:t>
            </a:r>
            <a:r>
              <a:rPr lang="en-US" sz="1000" dirty="0" err="1"/>
              <a:t>cybersikkerhed</a:t>
            </a:r>
            <a:r>
              <a:rPr lang="en-US" sz="1000" dirty="0"/>
              <a:t>, “</a:t>
            </a:r>
            <a:r>
              <a:rPr lang="en-US" sz="1000" dirty="0" err="1"/>
              <a:t>passwordsikkerhedd</a:t>
            </a:r>
            <a:r>
              <a:rPr lang="en-US" sz="1000" dirty="0"/>
              <a:t> </a:t>
            </a:r>
            <a:r>
              <a:rPr lang="en-US" sz="1000" dirty="0" err="1"/>
              <a:t>okt</a:t>
            </a:r>
            <a:r>
              <a:rPr lang="en-US" sz="1000" dirty="0"/>
              <a:t> 2023”)</a:t>
            </a:r>
            <a:endParaRPr lang="en-DK" sz="1100" dirty="0"/>
          </a:p>
        </p:txBody>
      </p:sp>
    </p:spTree>
    <p:extLst>
      <p:ext uri="{BB962C8B-B14F-4D97-AF65-F5344CB8AC3E}">
        <p14:creationId xmlns:p14="http://schemas.microsoft.com/office/powerpoint/2010/main" val="3360203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D9DB53-1851-41C7-8658-1DABE4C20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rgbClr val="FF33CC"/>
                </a:solidFill>
              </a:rPr>
              <a:t>Hvilke</a:t>
            </a:r>
            <a:r>
              <a:rPr lang="en-US" dirty="0">
                <a:solidFill>
                  <a:srgbClr val="FF33CC"/>
                </a:solidFill>
              </a:rPr>
              <a:t> </a:t>
            </a:r>
            <a:r>
              <a:rPr lang="en-US" dirty="0" err="1">
                <a:solidFill>
                  <a:srgbClr val="FF33CC"/>
                </a:solidFill>
              </a:rPr>
              <a:t>problemer</a:t>
            </a:r>
            <a:r>
              <a:rPr lang="en-US" dirty="0">
                <a:solidFill>
                  <a:srgbClr val="FF33CC"/>
                </a:solidFill>
              </a:rPr>
              <a:t> </a:t>
            </a:r>
            <a:r>
              <a:rPr lang="en-US" dirty="0" err="1">
                <a:solidFill>
                  <a:srgbClr val="FF33CC"/>
                </a:solidFill>
              </a:rPr>
              <a:t>kan</a:t>
            </a:r>
            <a:r>
              <a:rPr lang="en-US" dirty="0">
                <a:solidFill>
                  <a:srgbClr val="FF33CC"/>
                </a:solidFill>
              </a:rPr>
              <a:t> I </a:t>
            </a:r>
            <a:r>
              <a:rPr lang="en-US" dirty="0" err="1">
                <a:solidFill>
                  <a:srgbClr val="FF33CC"/>
                </a:solidFill>
              </a:rPr>
              <a:t>spotte</a:t>
            </a:r>
            <a:r>
              <a:rPr lang="en-US" dirty="0">
                <a:solidFill>
                  <a:srgbClr val="FF33CC"/>
                </a:solidFill>
              </a:rPr>
              <a:t> </a:t>
            </a:r>
            <a:r>
              <a:rPr lang="en-US" dirty="0" err="1">
                <a:solidFill>
                  <a:srgbClr val="FF33CC"/>
                </a:solidFill>
              </a:rPr>
              <a:t>på</a:t>
            </a:r>
            <a:r>
              <a:rPr lang="en-US" dirty="0">
                <a:solidFill>
                  <a:srgbClr val="FF33CC"/>
                </a:solidFill>
              </a:rPr>
              <a:t> </a:t>
            </a:r>
            <a:r>
              <a:rPr lang="en-US" dirty="0" err="1">
                <a:solidFill>
                  <a:srgbClr val="FF33CC"/>
                </a:solidFill>
              </a:rPr>
              <a:t>følgende</a:t>
            </a:r>
            <a:r>
              <a:rPr lang="en-US" dirty="0">
                <a:solidFill>
                  <a:srgbClr val="FF33CC"/>
                </a:solidFill>
              </a:rPr>
              <a:t> </a:t>
            </a:r>
            <a:r>
              <a:rPr lang="en-US" dirty="0" err="1">
                <a:solidFill>
                  <a:srgbClr val="FF33CC"/>
                </a:solidFill>
              </a:rPr>
              <a:t>screendump</a:t>
            </a:r>
            <a:r>
              <a:rPr lang="en-US" dirty="0">
                <a:solidFill>
                  <a:srgbClr val="FF33CC"/>
                </a:solidFill>
              </a:rPr>
              <a:t>:</a:t>
            </a:r>
            <a:endParaRPr lang="en-DK" dirty="0">
              <a:solidFill>
                <a:srgbClr val="FF33CC"/>
              </a:solidFill>
            </a:endParaRPr>
          </a:p>
        </p:txBody>
      </p:sp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171A2856-163B-4593-A68A-87AA62AFC4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1772817"/>
            <a:ext cx="318522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853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5E2E8D-FC83-48BA-9141-603DA7091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02192" cy="1325563"/>
          </a:xfrm>
        </p:spPr>
        <p:txBody>
          <a:bodyPr/>
          <a:lstStyle/>
          <a:p>
            <a:r>
              <a:rPr lang="en-US" dirty="0" err="1"/>
              <a:t>Menneskelige</a:t>
            </a:r>
            <a:r>
              <a:rPr lang="en-US" dirty="0"/>
              <a:t> </a:t>
            </a:r>
            <a:r>
              <a:rPr lang="en-US" dirty="0" err="1"/>
              <a:t>fejl</a:t>
            </a:r>
            <a:r>
              <a:rPr lang="en-US" dirty="0"/>
              <a:t>, Social engineering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E70896-59D4-4CD4-8D09-C3DC351CD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48200" cy="4351338"/>
          </a:xfrm>
        </p:spPr>
        <p:txBody>
          <a:bodyPr>
            <a:normAutofit/>
          </a:bodyPr>
          <a:lstStyle/>
          <a:p>
            <a:r>
              <a:rPr lang="en-US" dirty="0" err="1"/>
              <a:t>Nyborg</a:t>
            </a:r>
            <a:r>
              <a:rPr lang="en-US" dirty="0"/>
              <a:t> commune </a:t>
            </a:r>
            <a:r>
              <a:rPr lang="en-US" dirty="0" err="1"/>
              <a:t>afslører</a:t>
            </a:r>
            <a:r>
              <a:rPr lang="en-US" dirty="0"/>
              <a:t> </a:t>
            </a:r>
            <a:r>
              <a:rPr lang="en-US" dirty="0" err="1"/>
              <a:t>folkeskoles</a:t>
            </a:r>
            <a:r>
              <a:rPr lang="en-US" dirty="0"/>
              <a:t> it-</a:t>
            </a:r>
            <a:r>
              <a:rPr lang="en-US" dirty="0" err="1"/>
              <a:t>sikkerhedsbrist</a:t>
            </a:r>
            <a:endParaRPr lang="en-US" dirty="0"/>
          </a:p>
          <a:p>
            <a:r>
              <a:rPr lang="en-US" sz="1400" dirty="0">
                <a:hlinkClick r:id="rId2"/>
              </a:rPr>
              <a:t>https://politiken.dk/indland/art7022296/Kommune-hyrede-agent-m</a:t>
            </a:r>
          </a:p>
          <a:p>
            <a:r>
              <a:rPr lang="en-US" sz="1400" dirty="0">
                <a:hlinkClick r:id="rId2"/>
              </a:rPr>
              <a:t>ed-</a:t>
            </a:r>
            <a:r>
              <a:rPr lang="en-US" sz="1400" dirty="0" err="1">
                <a:hlinkClick r:id="rId2"/>
              </a:rPr>
              <a:t>skjult</a:t>
            </a:r>
            <a:r>
              <a:rPr lang="en-US" sz="1400" dirty="0">
                <a:hlinkClick r:id="rId2"/>
              </a:rPr>
              <a:t>-</a:t>
            </a:r>
            <a:r>
              <a:rPr lang="en-US" sz="1400" dirty="0" err="1">
                <a:hlinkClick r:id="rId2"/>
              </a:rPr>
              <a:t>kamera</a:t>
            </a:r>
            <a:r>
              <a:rPr lang="en-US" sz="1400" dirty="0">
                <a:hlinkClick r:id="rId2"/>
              </a:rPr>
              <a:t>-</a:t>
            </a:r>
            <a:r>
              <a:rPr lang="en-US" sz="1400" dirty="0" err="1">
                <a:hlinkClick r:id="rId2"/>
              </a:rPr>
              <a:t>til</a:t>
            </a:r>
            <a:r>
              <a:rPr lang="en-US" sz="1400" dirty="0">
                <a:hlinkClick r:id="rId2"/>
              </a:rPr>
              <a:t>-at-</a:t>
            </a:r>
            <a:r>
              <a:rPr lang="en-US" sz="1400" dirty="0" err="1">
                <a:hlinkClick r:id="rId2"/>
              </a:rPr>
              <a:t>tjekke</a:t>
            </a:r>
            <a:r>
              <a:rPr lang="en-US" sz="1400" dirty="0">
                <a:hlinkClick r:id="rId2"/>
              </a:rPr>
              <a:t>-</a:t>
            </a:r>
            <a:r>
              <a:rPr lang="en-US" sz="1400" dirty="0" err="1">
                <a:hlinkClick r:id="rId2"/>
              </a:rPr>
              <a:t>folkeskoles</a:t>
            </a:r>
            <a:r>
              <a:rPr lang="en-US" sz="1400" dirty="0">
                <a:hlinkClick r:id="rId2"/>
              </a:rPr>
              <a:t>-it-</a:t>
            </a:r>
            <a:r>
              <a:rPr lang="en-US" sz="1400" dirty="0" err="1">
                <a:hlinkClick r:id="rId2"/>
              </a:rPr>
              <a:t>sikkerhed</a:t>
            </a:r>
            <a:endParaRPr lang="en-US" sz="1400" dirty="0"/>
          </a:p>
          <a:p>
            <a:r>
              <a:rPr lang="en-US" sz="1400" dirty="0">
                <a:hlinkClick r:id="rId3"/>
              </a:rPr>
              <a:t>https://www.dr.dk/nyheder/indland/kommune-ville-fuppe-folkeskole-gik-undercover-loej-om-datalaek-og-lavede-skjulte</a:t>
            </a:r>
            <a:endParaRPr lang="en-US" sz="1400" dirty="0"/>
          </a:p>
          <a:p>
            <a:endParaRPr lang="en-US" dirty="0"/>
          </a:p>
          <a:p>
            <a:r>
              <a:rPr lang="en-US" sz="4000" dirty="0">
                <a:solidFill>
                  <a:srgbClr val="FF0000"/>
                </a:solidFill>
              </a:rPr>
              <a:t>LÆS </a:t>
            </a:r>
            <a:r>
              <a:rPr lang="en-US" sz="4000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en-DK" sz="4000" dirty="0">
              <a:solidFill>
                <a:srgbClr val="FF0000"/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8F1AB5B-C6A5-4567-8C00-9317E7B30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0938" y="0"/>
            <a:ext cx="6189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64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17DDD6-38BC-4C7C-B893-8E909C195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Passwords</a:t>
            </a:r>
            <a:endParaRPr lang="en-DK" dirty="0"/>
          </a:p>
        </p:txBody>
      </p:sp>
      <p:pic>
        <p:nvPicPr>
          <p:cNvPr id="1026" name="Picture 2" descr="Good Communication Begins Within -  - #geek">
            <a:extLst>
              <a:ext uri="{FF2B5EF4-FFF2-40B4-BE49-F238E27FC236}">
                <a16:creationId xmlns:a16="http://schemas.microsoft.com/office/drawing/2014/main" id="{DA2D0FCF-1C93-4A8F-A931-576412AB37D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03" y="1791119"/>
            <a:ext cx="365285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ledresultat for password cartoon">
            <a:extLst>
              <a:ext uri="{FF2B5EF4-FFF2-40B4-BE49-F238E27FC236}">
                <a16:creationId xmlns:a16="http://schemas.microsoft.com/office/drawing/2014/main" id="{E81E8891-F629-458D-8B6D-6B0A5C383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951" y="1932887"/>
            <a:ext cx="5314142" cy="416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ledresultat for password cartoon">
            <a:extLst>
              <a:ext uri="{FF2B5EF4-FFF2-40B4-BE49-F238E27FC236}">
                <a16:creationId xmlns:a16="http://schemas.microsoft.com/office/drawing/2014/main" id="{F1040CB9-257F-4F39-8E9C-5D13702D2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89" y="1791119"/>
            <a:ext cx="3738472" cy="488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074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B409A1-C58B-43AD-B05B-1E2C7BFE3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Password </a:t>
            </a:r>
            <a:r>
              <a:rPr lang="en-US" b="1" dirty="0" err="1">
                <a:solidFill>
                  <a:srgbClr val="FF0000"/>
                </a:solidFill>
              </a:rPr>
              <a:t>størrelse</a:t>
            </a:r>
            <a:endParaRPr lang="en-DK" b="1" dirty="0">
              <a:solidFill>
                <a:srgbClr val="FF0000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EDFC14-4D1F-4735-BAE5-B7A02C717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702" y="1571243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Antal</a:t>
            </a:r>
            <a:r>
              <a:rPr lang="en-US" dirty="0"/>
              <a:t>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mulige</a:t>
            </a:r>
            <a:r>
              <a:rPr lang="en-US" dirty="0"/>
              <a:t> passwords </a:t>
            </a:r>
            <a:r>
              <a:rPr lang="en-US" dirty="0" err="1"/>
              <a:t>beregnes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hjælp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smule</a:t>
            </a:r>
            <a:r>
              <a:rPr lang="en-US" dirty="0"/>
              <a:t> </a:t>
            </a:r>
            <a:r>
              <a:rPr lang="en-US" dirty="0" err="1"/>
              <a:t>kombinatorik</a:t>
            </a:r>
            <a:endParaRPr lang="en-US" dirty="0"/>
          </a:p>
          <a:p>
            <a:r>
              <a:rPr lang="en-US" dirty="0" err="1"/>
              <a:t>Eks</a:t>
            </a:r>
            <a:r>
              <a:rPr lang="en-US" dirty="0"/>
              <a:t>:</a:t>
            </a:r>
          </a:p>
          <a:p>
            <a:r>
              <a:rPr lang="en-US" dirty="0"/>
              <a:t>Password 6 </a:t>
            </a:r>
            <a:r>
              <a:rPr lang="en-US" dirty="0" err="1"/>
              <a:t>tegn</a:t>
            </a:r>
            <a:r>
              <a:rPr lang="en-US" dirty="0"/>
              <a:t> </a:t>
            </a:r>
            <a:r>
              <a:rPr lang="en-US" dirty="0" err="1"/>
              <a:t>langt</a:t>
            </a:r>
            <a:r>
              <a:rPr lang="en-US" dirty="0"/>
              <a:t>, 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brug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bogstaver</a:t>
            </a:r>
            <a:r>
              <a:rPr lang="en-US" dirty="0"/>
              <a:t> </a:t>
            </a:r>
          </a:p>
          <a:p>
            <a:r>
              <a:rPr lang="en-US" dirty="0"/>
              <a:t>(</a:t>
            </a:r>
            <a:r>
              <a:rPr lang="en-US" dirty="0" err="1"/>
              <a:t>engelske</a:t>
            </a:r>
            <a:r>
              <a:rPr lang="en-US" dirty="0"/>
              <a:t>, 26 </a:t>
            </a:r>
            <a:r>
              <a:rPr lang="en-US" dirty="0" err="1"/>
              <a:t>forskellige</a:t>
            </a:r>
            <a:r>
              <a:rPr lang="en-US" dirty="0"/>
              <a:t>, </a:t>
            </a:r>
            <a:r>
              <a:rPr lang="en-US" dirty="0" err="1"/>
              <a:t>dvs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a,b,c,d,e,f,g,h,i,j,k,l,m,n,o,p,q,r,s,t,u,v,w,x,y,z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800" dirty="0"/>
              <a:t>Vi </a:t>
            </a:r>
            <a:r>
              <a:rPr lang="en-US" sz="1800" dirty="0" err="1"/>
              <a:t>tegner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kasse</a:t>
            </a:r>
            <a:r>
              <a:rPr lang="en-US" sz="1800" dirty="0"/>
              <a:t> </a:t>
            </a:r>
            <a:r>
              <a:rPr lang="en-US" sz="1800" dirty="0" err="1"/>
              <a:t>til</a:t>
            </a:r>
            <a:r>
              <a:rPr lang="en-US" sz="1800" dirty="0"/>
              <a:t> </a:t>
            </a:r>
            <a:r>
              <a:rPr lang="en-US" sz="1800" dirty="0" err="1"/>
              <a:t>hvert</a:t>
            </a:r>
            <a:r>
              <a:rPr lang="en-US" sz="1800" dirty="0"/>
              <a:t> </a:t>
            </a:r>
            <a:r>
              <a:rPr lang="en-US" sz="1800" dirty="0" err="1"/>
              <a:t>bogstav</a:t>
            </a:r>
            <a:r>
              <a:rPr lang="en-US" sz="1800" dirty="0"/>
              <a:t>, der </a:t>
            </a:r>
            <a:r>
              <a:rPr lang="en-US" sz="1800" dirty="0" err="1"/>
              <a:t>er</a:t>
            </a:r>
            <a:r>
              <a:rPr lang="en-US" sz="1800" dirty="0"/>
              <a:t> 26 </a:t>
            </a:r>
            <a:r>
              <a:rPr lang="en-US" sz="1800" dirty="0" err="1"/>
              <a:t>mulige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hver</a:t>
            </a:r>
            <a:r>
              <a:rPr lang="en-US" sz="1800" dirty="0"/>
              <a:t> </a:t>
            </a:r>
            <a:r>
              <a:rPr lang="en-US" sz="1800" dirty="0" err="1"/>
              <a:t>kasse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de </a:t>
            </a:r>
            <a:r>
              <a:rPr lang="en-US" sz="1800" dirty="0" err="1"/>
              <a:t>kan</a:t>
            </a:r>
            <a:r>
              <a:rPr lang="en-US" sz="1800" dirty="0"/>
              <a:t> </a:t>
            </a:r>
            <a:r>
              <a:rPr lang="en-US" sz="1800" dirty="0" err="1"/>
              <a:t>kombineres</a:t>
            </a:r>
            <a:r>
              <a:rPr lang="en-US" sz="1800" dirty="0"/>
              <a:t> med </a:t>
            </a:r>
            <a:r>
              <a:rPr lang="en-US" sz="1800" dirty="0" err="1"/>
              <a:t>hinanden</a:t>
            </a:r>
            <a:r>
              <a:rPr lang="en-US" sz="1800" dirty="0"/>
              <a:t> </a:t>
            </a:r>
            <a:r>
              <a:rPr lang="en-US" sz="1800" dirty="0" err="1"/>
              <a:t>derfor</a:t>
            </a:r>
            <a:r>
              <a:rPr lang="en-US" sz="1800" dirty="0"/>
              <a:t> </a:t>
            </a:r>
            <a:r>
              <a:rPr lang="en-US" sz="1800" dirty="0" err="1"/>
              <a:t>får</a:t>
            </a:r>
            <a:r>
              <a:rPr lang="en-US" sz="1800" dirty="0"/>
              <a:t> vi</a:t>
            </a:r>
          </a:p>
          <a:p>
            <a:pPr marL="0" indent="0">
              <a:buNone/>
            </a:pPr>
            <a:r>
              <a:rPr lang="en-US" sz="1800" dirty="0"/>
              <a:t>26*26*26*26*26*26, </a:t>
            </a:r>
            <a:r>
              <a:rPr lang="en-US" sz="1800" dirty="0" err="1"/>
              <a:t>altså</a:t>
            </a:r>
            <a:r>
              <a:rPr lang="en-US" sz="1800" dirty="0"/>
              <a:t> 26^6 </a:t>
            </a:r>
            <a:r>
              <a:rPr lang="en-US" sz="1800" dirty="0" err="1"/>
              <a:t>mulige</a:t>
            </a:r>
            <a:r>
              <a:rPr lang="en-US" sz="1800" dirty="0"/>
              <a:t> passwords</a:t>
            </a:r>
            <a:endParaRPr lang="en-DK" sz="1800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527FB44C-2FBF-48A4-B6FF-A074E1534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003477"/>
              </p:ext>
            </p:extLst>
          </p:nvPr>
        </p:nvGraphicFramePr>
        <p:xfrm>
          <a:off x="1053434" y="4487269"/>
          <a:ext cx="487068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1781">
                  <a:extLst>
                    <a:ext uri="{9D8B030D-6E8A-4147-A177-3AD203B41FA5}">
                      <a16:colId xmlns:a16="http://schemas.microsoft.com/office/drawing/2014/main" val="3962998119"/>
                    </a:ext>
                  </a:extLst>
                </a:gridCol>
                <a:gridCol w="811781">
                  <a:extLst>
                    <a:ext uri="{9D8B030D-6E8A-4147-A177-3AD203B41FA5}">
                      <a16:colId xmlns:a16="http://schemas.microsoft.com/office/drawing/2014/main" val="1950662152"/>
                    </a:ext>
                  </a:extLst>
                </a:gridCol>
                <a:gridCol w="811781">
                  <a:extLst>
                    <a:ext uri="{9D8B030D-6E8A-4147-A177-3AD203B41FA5}">
                      <a16:colId xmlns:a16="http://schemas.microsoft.com/office/drawing/2014/main" val="1862144901"/>
                    </a:ext>
                  </a:extLst>
                </a:gridCol>
                <a:gridCol w="811781">
                  <a:extLst>
                    <a:ext uri="{9D8B030D-6E8A-4147-A177-3AD203B41FA5}">
                      <a16:colId xmlns:a16="http://schemas.microsoft.com/office/drawing/2014/main" val="1033280313"/>
                    </a:ext>
                  </a:extLst>
                </a:gridCol>
                <a:gridCol w="811781">
                  <a:extLst>
                    <a:ext uri="{9D8B030D-6E8A-4147-A177-3AD203B41FA5}">
                      <a16:colId xmlns:a16="http://schemas.microsoft.com/office/drawing/2014/main" val="2316927677"/>
                    </a:ext>
                  </a:extLst>
                </a:gridCol>
                <a:gridCol w="811781">
                  <a:extLst>
                    <a:ext uri="{9D8B030D-6E8A-4147-A177-3AD203B41FA5}">
                      <a16:colId xmlns:a16="http://schemas.microsoft.com/office/drawing/2014/main" val="3170074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26</a:t>
                      </a:r>
                      <a:endParaRPr lang="en-DK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26</a:t>
                      </a:r>
                      <a:endParaRPr lang="en-DK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26</a:t>
                      </a:r>
                      <a:endParaRPr lang="en-DK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26</a:t>
                      </a:r>
                      <a:endParaRPr lang="en-DK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26</a:t>
                      </a:r>
                      <a:endParaRPr lang="en-DK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26</a:t>
                      </a:r>
                      <a:endParaRPr lang="en-DK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070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713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32C758-EDF8-4D66-82F0-8D29E19AB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Password </a:t>
            </a:r>
            <a:r>
              <a:rPr lang="en-US" sz="4800" b="1" dirty="0" err="1"/>
              <a:t>størrelse</a:t>
            </a:r>
            <a:endParaRPr lang="en-DK" sz="4800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7176EC-C257-4E6D-B3B7-AC0660314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Beregn</a:t>
            </a:r>
            <a:r>
              <a:rPr lang="en-US" dirty="0"/>
              <a:t> </a:t>
            </a:r>
            <a:r>
              <a:rPr lang="en-US" dirty="0" err="1"/>
              <a:t>antal</a:t>
            </a:r>
            <a:r>
              <a:rPr lang="en-US" dirty="0"/>
              <a:t> </a:t>
            </a:r>
            <a:r>
              <a:rPr lang="en-US" dirty="0" err="1"/>
              <a:t>mulige</a:t>
            </a:r>
            <a:r>
              <a:rPr lang="en-US" dirty="0"/>
              <a:t> passwords </a:t>
            </a:r>
            <a:r>
              <a:rPr lang="en-US" dirty="0" err="1"/>
              <a:t>hvis</a:t>
            </a:r>
            <a:r>
              <a:rPr lang="en-US" dirty="0"/>
              <a:t> man </a:t>
            </a:r>
            <a:r>
              <a:rPr lang="en-US" dirty="0" err="1"/>
              <a:t>forlanger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8 </a:t>
            </a:r>
            <a:r>
              <a:rPr lang="en-US" dirty="0" err="1"/>
              <a:t>tegn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tegn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følgende</a:t>
            </a:r>
            <a:r>
              <a:rPr lang="en-US" dirty="0"/>
              <a:t>:</a:t>
            </a:r>
            <a:endParaRPr lang="en-DK" b="1" dirty="0"/>
          </a:p>
          <a:p>
            <a:pPr marL="0" indent="0">
              <a:buNone/>
            </a:pPr>
            <a:r>
              <a:rPr lang="en-US" dirty="0"/>
              <a:t>abcdefghijklmnopqrstuvwxyzABCDEFGHIJKLMNOPQRSTUVWXYZ0123456789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forskellige</a:t>
            </a:r>
            <a:r>
              <a:rPr lang="en-US" dirty="0"/>
              <a:t> passwords </a:t>
            </a:r>
            <a:r>
              <a:rPr lang="en-US" dirty="0" err="1"/>
              <a:t>kan</a:t>
            </a:r>
            <a:r>
              <a:rPr lang="en-US" dirty="0"/>
              <a:t> man lave </a:t>
            </a:r>
            <a:r>
              <a:rPr lang="en-US" dirty="0" err="1"/>
              <a:t>hvis</a:t>
            </a:r>
            <a:r>
              <a:rPr lang="en-US" dirty="0"/>
              <a:t> man </a:t>
            </a:r>
            <a:r>
              <a:rPr lang="en-US" dirty="0" err="1"/>
              <a:t>også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Har </a:t>
            </a:r>
            <a:r>
              <a:rPr lang="en-US" dirty="0" err="1"/>
              <a:t>mulighed</a:t>
            </a:r>
            <a:r>
              <a:rPr lang="en-US" dirty="0"/>
              <a:t> for at </a:t>
            </a:r>
            <a:r>
              <a:rPr lang="en-US" dirty="0" err="1"/>
              <a:t>bruge</a:t>
            </a:r>
            <a:r>
              <a:rPr lang="en-US" dirty="0"/>
              <a:t> </a:t>
            </a:r>
            <a:r>
              <a:rPr lang="en-US" dirty="0" err="1"/>
              <a:t>nedenstående</a:t>
            </a:r>
            <a:r>
              <a:rPr lang="en-US" dirty="0"/>
              <a:t> </a:t>
            </a:r>
            <a:r>
              <a:rPr lang="en-US" dirty="0" err="1"/>
              <a:t>specialkarakterer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DK" dirty="0"/>
              <a:t>! ” # </a:t>
            </a:r>
            <a:r>
              <a:rPr lang="en-US" dirty="0"/>
              <a:t>$</a:t>
            </a:r>
            <a:r>
              <a:rPr lang="en-DK" dirty="0"/>
              <a:t> % &amp; / ( ) = ? @ { [ ] } + , . - ; : _ &lt; &gt; \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gange</a:t>
            </a:r>
            <a:r>
              <a:rPr lang="en-US" dirty="0"/>
              <a:t> </a:t>
            </a:r>
            <a:r>
              <a:rPr lang="en-US" dirty="0" err="1"/>
              <a:t>større</a:t>
            </a:r>
            <a:r>
              <a:rPr lang="en-US" dirty="0"/>
              <a:t> er </a:t>
            </a:r>
            <a:r>
              <a:rPr lang="en-US" dirty="0" err="1"/>
              <a:t>antal</a:t>
            </a:r>
            <a:r>
              <a:rPr lang="en-US" dirty="0"/>
              <a:t>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mulige</a:t>
            </a:r>
            <a:r>
              <a:rPr lang="en-US" dirty="0"/>
              <a:t> passwords I </a:t>
            </a:r>
            <a:r>
              <a:rPr lang="en-US" dirty="0" err="1"/>
              <a:t>situationen</a:t>
            </a:r>
            <a:r>
              <a:rPr lang="en-US" dirty="0"/>
              <a:t> </a:t>
            </a:r>
            <a:r>
              <a:rPr lang="en-US" dirty="0" err="1"/>
              <a:t>herover</a:t>
            </a:r>
            <a:r>
              <a:rPr lang="en-US" dirty="0"/>
              <a:t> (2) </a:t>
            </a:r>
            <a:r>
              <a:rPr lang="en-US" dirty="0" err="1"/>
              <a:t>sammenligned</a:t>
            </a:r>
            <a:r>
              <a:rPr lang="en-US" dirty="0"/>
              <a:t> med et password </a:t>
            </a:r>
            <a:r>
              <a:rPr lang="en-US" dirty="0" err="1"/>
              <a:t>på</a:t>
            </a:r>
            <a:r>
              <a:rPr lang="en-US" dirty="0"/>
              <a:t> 6 </a:t>
            </a:r>
            <a:r>
              <a:rPr lang="en-US" dirty="0" err="1"/>
              <a:t>tegn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bogstaver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700" dirty="0" err="1"/>
              <a:t>Brug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stor</a:t>
            </a:r>
            <a:r>
              <a:rPr lang="en-US" sz="1700" dirty="0"/>
              <a:t> </a:t>
            </a:r>
            <a:r>
              <a:rPr lang="en-US" sz="1700" dirty="0" err="1"/>
              <a:t>regnemaskine</a:t>
            </a:r>
            <a:r>
              <a:rPr lang="en-US" sz="1700" dirty="0"/>
              <a:t> (link </a:t>
            </a:r>
            <a:r>
              <a:rPr lang="en-US" sz="1700" dirty="0" err="1"/>
              <a:t>herunder</a:t>
            </a:r>
            <a:r>
              <a:rPr lang="en-US" sz="1700" dirty="0"/>
              <a:t>) </a:t>
            </a:r>
            <a:r>
              <a:rPr lang="en-US" sz="1700" dirty="0" err="1"/>
              <a:t>hvis</a:t>
            </a:r>
            <a:r>
              <a:rPr lang="en-US" sz="1700" dirty="0"/>
              <a:t> din </a:t>
            </a:r>
            <a:r>
              <a:rPr lang="en-US" sz="1700" dirty="0" err="1"/>
              <a:t>computerlommeregner</a:t>
            </a:r>
            <a:r>
              <a:rPr lang="en-US" sz="1700" dirty="0"/>
              <a:t> </a:t>
            </a:r>
            <a:r>
              <a:rPr lang="en-US" sz="1700" dirty="0" err="1"/>
              <a:t>eller</a:t>
            </a:r>
            <a:r>
              <a:rPr lang="en-US" sz="1700" dirty="0"/>
              <a:t> </a:t>
            </a:r>
            <a:r>
              <a:rPr lang="en-US" sz="1700" dirty="0" err="1"/>
              <a:t>dit</a:t>
            </a:r>
            <a:r>
              <a:rPr lang="en-US" sz="1700" dirty="0"/>
              <a:t> </a:t>
            </a:r>
            <a:r>
              <a:rPr lang="en-US" sz="1700" dirty="0" err="1"/>
              <a:t>Nspire</a:t>
            </a:r>
            <a:r>
              <a:rPr lang="en-US" sz="1700" dirty="0"/>
              <a:t> </a:t>
            </a:r>
            <a:r>
              <a:rPr lang="en-US" sz="1700" dirty="0" err="1"/>
              <a:t>ikke</a:t>
            </a:r>
            <a:r>
              <a:rPr lang="en-US" sz="1700" dirty="0"/>
              <a:t> </a:t>
            </a:r>
            <a:r>
              <a:rPr lang="en-US" sz="1700" dirty="0" err="1"/>
              <a:t>kan</a:t>
            </a:r>
            <a:r>
              <a:rPr lang="en-US" sz="1700" dirty="0"/>
              <a:t> </a:t>
            </a:r>
            <a:r>
              <a:rPr lang="en-US" sz="1700" dirty="0" err="1"/>
              <a:t>klare</a:t>
            </a:r>
            <a:r>
              <a:rPr lang="en-US" sz="1700" dirty="0"/>
              <a:t> </a:t>
            </a:r>
            <a:r>
              <a:rPr lang="en-US" sz="1700" dirty="0" err="1"/>
              <a:t>så</a:t>
            </a:r>
            <a:r>
              <a:rPr lang="en-US" sz="1700" dirty="0"/>
              <a:t> store </a:t>
            </a:r>
            <a:r>
              <a:rPr lang="en-US" sz="1700" dirty="0" err="1"/>
              <a:t>tal</a:t>
            </a:r>
            <a:endParaRPr lang="en-US" sz="1700" dirty="0"/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http://www.wolframalpha.com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707146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D51BA-D6F9-4628-AA63-9DFB3A7D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passwords</a:t>
            </a:r>
            <a:endParaRPr lang="en-DK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0A3DD2-BDA6-407F-8871-DB75E92B2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https://passwordsgenerator.net/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Lav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række</a:t>
            </a:r>
            <a:r>
              <a:rPr lang="en-US" dirty="0"/>
              <a:t> passwords </a:t>
            </a:r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principper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beregn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forskellige</a:t>
            </a:r>
            <a:r>
              <a:rPr lang="en-US" dirty="0"/>
              <a:t> passwords der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dannes</a:t>
            </a:r>
            <a:r>
              <a:rPr lang="en-US" dirty="0"/>
              <a:t> med netop det </a:t>
            </a:r>
            <a:r>
              <a:rPr lang="en-US" dirty="0" err="1"/>
              <a:t>valgte</a:t>
            </a:r>
            <a:r>
              <a:rPr lang="en-US" dirty="0"/>
              <a:t> </a:t>
            </a:r>
            <a:r>
              <a:rPr lang="en-US" dirty="0" err="1"/>
              <a:t>princip</a:t>
            </a:r>
            <a:r>
              <a:rPr lang="en-US" dirty="0"/>
              <a:t>.</a:t>
            </a:r>
          </a:p>
          <a:p>
            <a:r>
              <a:rPr lang="en-US" dirty="0" err="1"/>
              <a:t>Hvis</a:t>
            </a:r>
            <a:r>
              <a:rPr lang="en-US" dirty="0"/>
              <a:t> man </a:t>
            </a:r>
            <a:r>
              <a:rPr lang="en-US" dirty="0" err="1"/>
              <a:t>kan</a:t>
            </a:r>
            <a:r>
              <a:rPr lang="en-US" dirty="0"/>
              <a:t> teste 1 million </a:t>
            </a:r>
            <a:r>
              <a:rPr lang="en-US" dirty="0" err="1"/>
              <a:t>passewords</a:t>
            </a:r>
            <a:r>
              <a:rPr lang="en-US" dirty="0"/>
              <a:t> I </a:t>
            </a:r>
            <a:r>
              <a:rPr lang="en-US" dirty="0" err="1"/>
              <a:t>sekundet</a:t>
            </a:r>
            <a:r>
              <a:rPr lang="en-US" dirty="0"/>
              <a:t>, </a:t>
            </a:r>
            <a:r>
              <a:rPr lang="en-US" dirty="0" err="1"/>
              <a:t>hvor</a:t>
            </a:r>
            <a:r>
              <a:rPr lang="en-US" dirty="0"/>
              <a:t> lang </a:t>
            </a: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tager</a:t>
            </a:r>
            <a:r>
              <a:rPr lang="en-US" dirty="0"/>
              <a:t> det </a:t>
            </a:r>
            <a:r>
              <a:rPr lang="en-US" dirty="0" err="1"/>
              <a:t>så</a:t>
            </a:r>
            <a:r>
              <a:rPr lang="en-US" dirty="0"/>
              <a:t> at teste de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eksempler</a:t>
            </a:r>
            <a:r>
              <a:rPr lang="en-US" dirty="0"/>
              <a:t> </a:t>
            </a:r>
            <a:r>
              <a:rPr lang="en-US" sz="1200" dirty="0"/>
              <a:t>(</a:t>
            </a:r>
            <a:r>
              <a:rPr lang="en-US" sz="1200" dirty="0" err="1"/>
              <a:t>på</a:t>
            </a:r>
            <a:r>
              <a:rPr lang="en-US" sz="1200" dirty="0"/>
              <a:t> </a:t>
            </a:r>
            <a:r>
              <a:rPr lang="en-US" sz="1200" dirty="0" err="1"/>
              <a:t>sliden</a:t>
            </a:r>
            <a:r>
              <a:rPr lang="en-US" sz="1200" dirty="0"/>
              <a:t> </a:t>
            </a:r>
            <a:r>
              <a:rPr lang="en-US" sz="1200" dirty="0" err="1"/>
              <a:t>før</a:t>
            </a:r>
            <a:r>
              <a:rPr lang="en-US" sz="1200" dirty="0"/>
              <a:t> </a:t>
            </a:r>
            <a:r>
              <a:rPr lang="en-US" sz="1200" dirty="0" err="1"/>
              <a:t>denne</a:t>
            </a:r>
            <a:r>
              <a:rPr lang="en-US" sz="1200" dirty="0"/>
              <a:t>)</a:t>
            </a:r>
          </a:p>
          <a:p>
            <a:endParaRPr lang="en-US" sz="1200" dirty="0"/>
          </a:p>
          <a:p>
            <a:r>
              <a:rPr lang="en-US" dirty="0"/>
              <a:t>Center for </a:t>
            </a:r>
            <a:r>
              <a:rPr lang="en-US" dirty="0" err="1"/>
              <a:t>cybersikkerhed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række</a:t>
            </a:r>
            <a:r>
              <a:rPr lang="en-US" dirty="0"/>
              <a:t> </a:t>
            </a:r>
            <a:r>
              <a:rPr lang="en-US" dirty="0" err="1"/>
              <a:t>anbefalinger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passwords. Find dem, </a:t>
            </a:r>
            <a:r>
              <a:rPr lang="en-US" dirty="0" err="1"/>
              <a:t>giv</a:t>
            </a:r>
            <a:r>
              <a:rPr lang="en-US" dirty="0"/>
              <a:t> et </a:t>
            </a:r>
            <a:r>
              <a:rPr lang="en-US" dirty="0" err="1"/>
              <a:t>eksempel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regn</a:t>
            </a:r>
            <a:r>
              <a:rPr lang="en-US" dirty="0"/>
              <a:t> </a:t>
            </a:r>
            <a:r>
              <a:rPr lang="en-US" dirty="0" err="1"/>
              <a:t>ud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mulige</a:t>
            </a:r>
            <a:r>
              <a:rPr lang="en-US" dirty="0"/>
              <a:t> passwords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anbefaling</a:t>
            </a:r>
            <a:r>
              <a:rPr lang="en-US" dirty="0"/>
              <a:t> giver.</a:t>
            </a:r>
          </a:p>
          <a:p>
            <a:endParaRPr lang="en-US" dirty="0"/>
          </a:p>
          <a:p>
            <a:r>
              <a:rPr lang="en-US" dirty="0" err="1"/>
              <a:t>Gør</a:t>
            </a:r>
            <a:r>
              <a:rPr lang="en-US" dirty="0"/>
              <a:t> det same med </a:t>
            </a:r>
            <a:r>
              <a:rPr lang="en-US" dirty="0" err="1"/>
              <a:t>Informatikbogens</a:t>
            </a:r>
            <a:r>
              <a:rPr lang="en-US" dirty="0"/>
              <a:t> </a:t>
            </a:r>
            <a:r>
              <a:rPr lang="en-US" dirty="0" err="1"/>
              <a:t>anbefalinger</a:t>
            </a:r>
            <a:r>
              <a:rPr lang="en-US" dirty="0"/>
              <a:t> (s 127)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105791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6A80C73-E770-4ADA-B4E9-F52A0BD3B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903" y="0"/>
            <a:ext cx="65521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58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050863-CA4A-42A0-98E6-386C43250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1" y="888460"/>
            <a:ext cx="7604186" cy="1015101"/>
          </a:xfrm>
        </p:spPr>
        <p:txBody>
          <a:bodyPr>
            <a:normAutofit fontScale="90000"/>
          </a:bodyPr>
          <a:lstStyle/>
          <a:p>
            <a:r>
              <a:rPr lang="en-US" sz="3100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sz="3100" dirty="0" err="1"/>
              <a:t>Klassificer</a:t>
            </a:r>
            <a:r>
              <a:rPr lang="en-US" sz="3100" dirty="0"/>
              <a:t> dine </a:t>
            </a:r>
            <a:r>
              <a:rPr lang="en-US" sz="3100" b="1" dirty="0" err="1"/>
              <a:t>værdier</a:t>
            </a:r>
            <a:r>
              <a:rPr lang="en-US" sz="3100" dirty="0"/>
              <a:t> I de 4 </a:t>
            </a:r>
            <a:r>
              <a:rPr lang="en-US" sz="3100" dirty="0" err="1"/>
              <a:t>nedenstående</a:t>
            </a:r>
            <a:r>
              <a:rPr lang="en-US" sz="3100" dirty="0"/>
              <a:t> </a:t>
            </a:r>
            <a:r>
              <a:rPr lang="en-US" sz="3100" dirty="0" err="1"/>
              <a:t>kategorier</a:t>
            </a:r>
            <a:r>
              <a:rPr lang="en-US" sz="3100" dirty="0"/>
              <a:t> </a:t>
            </a:r>
            <a:r>
              <a:rPr lang="en-US" sz="3100" dirty="0" err="1"/>
              <a:t>og</a:t>
            </a:r>
            <a:r>
              <a:rPr lang="en-US" sz="3100" dirty="0"/>
              <a:t> </a:t>
            </a:r>
            <a:r>
              <a:rPr lang="en-US" sz="3100" dirty="0" err="1"/>
              <a:t>overvej</a:t>
            </a:r>
            <a:r>
              <a:rPr lang="en-US" sz="3100" dirty="0"/>
              <a:t> </a:t>
            </a:r>
            <a:r>
              <a:rPr lang="en-US" sz="3100" dirty="0" err="1"/>
              <a:t>hvordan</a:t>
            </a:r>
            <a:r>
              <a:rPr lang="en-US" sz="3100" dirty="0"/>
              <a:t> du </a:t>
            </a:r>
            <a:r>
              <a:rPr lang="en-US" sz="3100" dirty="0" err="1"/>
              <a:t>beskytter</a:t>
            </a:r>
            <a:r>
              <a:rPr lang="en-US" sz="3100" dirty="0"/>
              <a:t> dem </a:t>
            </a:r>
            <a:br>
              <a:rPr lang="en-US" sz="3100" dirty="0"/>
            </a:br>
            <a:r>
              <a:rPr lang="en-US" sz="3100" dirty="0">
                <a:solidFill>
                  <a:srgbClr val="FF0000"/>
                </a:solidFill>
              </a:rPr>
              <a:t>( </a:t>
            </a:r>
            <a:r>
              <a:rPr lang="en-US" sz="3100" dirty="0" err="1">
                <a:solidFill>
                  <a:srgbClr val="FF0000"/>
                </a:solidFill>
              </a:rPr>
              <a:t>til</a:t>
            </a:r>
            <a:r>
              <a:rPr lang="en-US" sz="3100" dirty="0">
                <a:solidFill>
                  <a:srgbClr val="FF0000"/>
                </a:solidFill>
              </a:rPr>
              <a:t> </a:t>
            </a:r>
            <a:r>
              <a:rPr lang="en-US" sz="3100" dirty="0" err="1">
                <a:solidFill>
                  <a:srgbClr val="FF0000"/>
                </a:solidFill>
              </a:rPr>
              <a:t>logbog</a:t>
            </a:r>
            <a:r>
              <a:rPr lang="en-US" sz="3100" dirty="0">
                <a:solidFill>
                  <a:srgbClr val="FF0000"/>
                </a:solidFill>
              </a:rPr>
              <a:t>)</a:t>
            </a:r>
            <a:br>
              <a:rPr lang="en-US" sz="2200" dirty="0"/>
            </a:br>
            <a:endParaRPr lang="en-DK" sz="2200" dirty="0"/>
          </a:p>
        </p:txBody>
      </p:sp>
      <p:pic>
        <p:nvPicPr>
          <p:cNvPr id="3074" name="Picture 2" descr="Billedresultat for data classification security">
            <a:extLst>
              <a:ext uri="{FF2B5EF4-FFF2-40B4-BE49-F238E27FC236}">
                <a16:creationId xmlns:a16="http://schemas.microsoft.com/office/drawing/2014/main" id="{A7AB11FE-A63D-486F-AC47-AA7A4B490E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981" y="1825625"/>
            <a:ext cx="692603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E094B85-84AE-4D24-B61B-33B93EB97952}"/>
              </a:ext>
            </a:extLst>
          </p:cNvPr>
          <p:cNvSpPr txBox="1"/>
          <p:nvPr/>
        </p:nvSpPr>
        <p:spPr>
          <a:xfrm>
            <a:off x="347134" y="6290730"/>
            <a:ext cx="11548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Hvad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</a:t>
            </a:r>
            <a:r>
              <a:rPr lang="en-US" sz="1400" dirty="0" err="1"/>
              <a:t>værdier</a:t>
            </a:r>
            <a:r>
              <a:rPr lang="en-US" sz="1400" dirty="0"/>
              <a:t>: </a:t>
            </a:r>
            <a:r>
              <a:rPr lang="en-US" sz="1400" dirty="0" err="1"/>
              <a:t>Hvad</a:t>
            </a:r>
            <a:r>
              <a:rPr lang="en-US" sz="1400" dirty="0"/>
              <a:t> </a:t>
            </a:r>
            <a:r>
              <a:rPr lang="en-US" sz="1400" dirty="0" err="1"/>
              <a:t>vil</a:t>
            </a:r>
            <a:r>
              <a:rPr lang="en-US" sz="1400" dirty="0"/>
              <a:t> du </a:t>
            </a:r>
            <a:r>
              <a:rPr lang="en-US" sz="1400" dirty="0" err="1"/>
              <a:t>være</a:t>
            </a:r>
            <a:r>
              <a:rPr lang="en-US" sz="1400" dirty="0"/>
              <a:t> ked </a:t>
            </a:r>
            <a:r>
              <a:rPr lang="en-US" sz="1400" dirty="0" err="1"/>
              <a:t>af</a:t>
            </a:r>
            <a:r>
              <a:rPr lang="en-US" sz="1400" dirty="0"/>
              <a:t> at </a:t>
            </a:r>
            <a:r>
              <a:rPr lang="en-US" sz="1400" dirty="0" err="1"/>
              <a:t>miste</a:t>
            </a:r>
            <a:r>
              <a:rPr lang="en-US" sz="1400" dirty="0"/>
              <a:t>, </a:t>
            </a:r>
            <a:r>
              <a:rPr lang="en-US" sz="1400" dirty="0" err="1"/>
              <a:t>hvad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</a:t>
            </a:r>
            <a:r>
              <a:rPr lang="en-US" sz="1400" dirty="0" err="1"/>
              <a:t>uerstatteligt</a:t>
            </a:r>
            <a:r>
              <a:rPr lang="en-US" sz="1400" dirty="0"/>
              <a:t> for dig? </a:t>
            </a:r>
            <a:r>
              <a:rPr lang="en-US" sz="1400" dirty="0" err="1"/>
              <a:t>Hvad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det </a:t>
            </a:r>
            <a:r>
              <a:rPr lang="en-US" sz="1400" dirty="0" err="1"/>
              <a:t>første</a:t>
            </a:r>
            <a:r>
              <a:rPr lang="en-US" sz="1400" dirty="0"/>
              <a:t> du </a:t>
            </a:r>
            <a:r>
              <a:rPr lang="en-US" sz="1400" dirty="0" err="1"/>
              <a:t>vil</a:t>
            </a:r>
            <a:r>
              <a:rPr lang="en-US" sz="1400" dirty="0"/>
              <a:t> </a:t>
            </a:r>
            <a:r>
              <a:rPr lang="en-US" sz="1400" dirty="0" err="1"/>
              <a:t>redde</a:t>
            </a:r>
            <a:r>
              <a:rPr lang="en-US" sz="1400" dirty="0"/>
              <a:t> </a:t>
            </a:r>
            <a:r>
              <a:rPr lang="en-US" sz="1400" dirty="0" err="1"/>
              <a:t>hvis</a:t>
            </a:r>
            <a:r>
              <a:rPr lang="en-US" sz="1400" dirty="0"/>
              <a:t> det </a:t>
            </a:r>
            <a:r>
              <a:rPr lang="en-US" sz="1400" dirty="0" err="1"/>
              <a:t>brænder</a:t>
            </a:r>
            <a:r>
              <a:rPr lang="en-US" sz="1400" dirty="0"/>
              <a:t>? </a:t>
            </a:r>
            <a:r>
              <a:rPr lang="en-US" sz="1400" dirty="0" err="1"/>
              <a:t>Hvad</a:t>
            </a:r>
            <a:r>
              <a:rPr lang="en-US" sz="1400" dirty="0"/>
              <a:t> </a:t>
            </a:r>
            <a:r>
              <a:rPr lang="en-US" sz="1400" dirty="0" err="1"/>
              <a:t>vil</a:t>
            </a:r>
            <a:r>
              <a:rPr lang="en-US" sz="1400" dirty="0"/>
              <a:t> du have med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“</a:t>
            </a:r>
            <a:r>
              <a:rPr lang="en-US" sz="1400" dirty="0" err="1"/>
              <a:t>øde</a:t>
            </a:r>
            <a:r>
              <a:rPr lang="en-US" sz="1400" dirty="0"/>
              <a:t> ø”? Det </a:t>
            </a:r>
            <a:r>
              <a:rPr lang="en-US" sz="1400" dirty="0" err="1"/>
              <a:t>kan</a:t>
            </a:r>
            <a:r>
              <a:rPr lang="en-US" sz="1400" dirty="0"/>
              <a:t> </a:t>
            </a:r>
            <a:r>
              <a:rPr lang="en-US" sz="1400" dirty="0" err="1"/>
              <a:t>både</a:t>
            </a:r>
            <a:r>
              <a:rPr lang="en-US" sz="1400" dirty="0"/>
              <a:t> </a:t>
            </a:r>
            <a:r>
              <a:rPr lang="en-US" sz="1400" dirty="0" err="1"/>
              <a:t>være</a:t>
            </a:r>
            <a:r>
              <a:rPr lang="en-US" sz="1400" dirty="0"/>
              <a:t> </a:t>
            </a:r>
            <a:r>
              <a:rPr lang="en-US" sz="1400" dirty="0" err="1"/>
              <a:t>digitale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fysiske</a:t>
            </a:r>
            <a:r>
              <a:rPr lang="en-US" sz="1400" dirty="0"/>
              <a:t> ting</a:t>
            </a:r>
            <a:endParaRPr lang="en-DK" sz="1400" dirty="0"/>
          </a:p>
        </p:txBody>
      </p:sp>
    </p:spTree>
    <p:extLst>
      <p:ext uri="{BB962C8B-B14F-4D97-AF65-F5344CB8AC3E}">
        <p14:creationId xmlns:p14="http://schemas.microsoft.com/office/powerpoint/2010/main" val="4130934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10CB47-D02D-4B29-8BE4-FB7812259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Passwords </a:t>
            </a:r>
            <a:r>
              <a:rPr lang="en-US" b="1" dirty="0">
                <a:solidFill>
                  <a:srgbClr val="FF0000"/>
                </a:solidFill>
              </a:rPr>
              <a:t>( </a:t>
            </a:r>
            <a:r>
              <a:rPr lang="en-US" b="1" dirty="0" err="1">
                <a:solidFill>
                  <a:srgbClr val="FF0000"/>
                </a:solidFill>
              </a:rPr>
              <a:t>til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logbog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endParaRPr lang="en-DK" b="1" dirty="0">
              <a:solidFill>
                <a:srgbClr val="FF0000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6829E4-4F94-4D78-97D7-A71D83225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827" y="1468116"/>
            <a:ext cx="7962041" cy="1746099"/>
          </a:xfrm>
        </p:spPr>
        <p:txBody>
          <a:bodyPr>
            <a:normAutofit/>
          </a:bodyPr>
          <a:lstStyle/>
          <a:p>
            <a:r>
              <a:rPr lang="en-US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sz="1600" b="1" dirty="0" err="1">
                <a:solidFill>
                  <a:srgbClr val="FF0000"/>
                </a:solidFill>
              </a:rPr>
              <a:t>Tæl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hvor</a:t>
            </a:r>
            <a:r>
              <a:rPr lang="en-US" sz="1600" b="1" dirty="0">
                <a:solidFill>
                  <a:srgbClr val="FF0000"/>
                </a:solidFill>
              </a:rPr>
              <a:t> mange </a:t>
            </a:r>
            <a:r>
              <a:rPr lang="en-US" sz="1600" b="1" dirty="0" err="1">
                <a:solidFill>
                  <a:srgbClr val="FF0000"/>
                </a:solidFill>
              </a:rPr>
              <a:t>forskellige</a:t>
            </a:r>
            <a:r>
              <a:rPr lang="en-US" sz="1600" b="1" dirty="0">
                <a:solidFill>
                  <a:srgbClr val="FF0000"/>
                </a:solidFill>
              </a:rPr>
              <a:t> passwords du </a:t>
            </a:r>
            <a:r>
              <a:rPr lang="en-US" sz="1600" b="1" dirty="0" err="1">
                <a:solidFill>
                  <a:srgbClr val="FF0000"/>
                </a:solidFill>
              </a:rPr>
              <a:t>bruger</a:t>
            </a:r>
            <a:endParaRPr lang="en-US" sz="1600" b="1" dirty="0">
              <a:solidFill>
                <a:srgbClr val="FF0000"/>
              </a:solidFill>
            </a:endParaRPr>
          </a:p>
          <a:p>
            <a:r>
              <a:rPr lang="en-US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sz="1600" b="1" dirty="0" err="1">
                <a:solidFill>
                  <a:srgbClr val="FF0000"/>
                </a:solidFill>
              </a:rPr>
              <a:t>Tæl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hvor</a:t>
            </a:r>
            <a:r>
              <a:rPr lang="en-US" sz="1600" b="1" dirty="0">
                <a:solidFill>
                  <a:srgbClr val="FF0000"/>
                </a:solidFill>
              </a:rPr>
              <a:t> mange </a:t>
            </a:r>
            <a:r>
              <a:rPr lang="en-US" sz="1600" b="1" dirty="0" err="1">
                <a:solidFill>
                  <a:srgbClr val="FF0000"/>
                </a:solidFill>
              </a:rPr>
              <a:t>steder</a:t>
            </a:r>
            <a:r>
              <a:rPr lang="en-US" sz="1600" b="1" dirty="0">
                <a:solidFill>
                  <a:srgbClr val="FF0000"/>
                </a:solidFill>
              </a:rPr>
              <a:t> du </a:t>
            </a:r>
            <a:r>
              <a:rPr lang="en-US" sz="1600" b="1" dirty="0" err="1">
                <a:solidFill>
                  <a:srgbClr val="FF0000"/>
                </a:solidFill>
              </a:rPr>
              <a:t>bruger</a:t>
            </a:r>
            <a:r>
              <a:rPr lang="en-US" sz="1600" b="1" dirty="0">
                <a:solidFill>
                  <a:srgbClr val="FF0000"/>
                </a:solidFill>
              </a:rPr>
              <a:t> det same password</a:t>
            </a:r>
          </a:p>
          <a:p>
            <a:r>
              <a:rPr lang="en-US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sz="1600" b="1" dirty="0" err="1">
                <a:solidFill>
                  <a:srgbClr val="FF0000"/>
                </a:solidFill>
              </a:rPr>
              <a:t>Overvej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hvilke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tjenester</a:t>
            </a:r>
            <a:r>
              <a:rPr lang="en-US" sz="1600" b="1" dirty="0">
                <a:solidFill>
                  <a:srgbClr val="FF0000"/>
                </a:solidFill>
              </a:rPr>
              <a:t>/</a:t>
            </a:r>
            <a:r>
              <a:rPr lang="en-US" sz="1600" b="1" dirty="0" err="1">
                <a:solidFill>
                  <a:srgbClr val="FF0000"/>
                </a:solidFill>
              </a:rPr>
              <a:t>værktøjer</a:t>
            </a:r>
            <a:r>
              <a:rPr lang="en-US" sz="1600" b="1" dirty="0">
                <a:solidFill>
                  <a:srgbClr val="FF0000"/>
                </a:solidFill>
              </a:rPr>
              <a:t>/sites der for dig </a:t>
            </a:r>
            <a:r>
              <a:rPr lang="en-US" sz="1600" b="1" dirty="0" err="1">
                <a:solidFill>
                  <a:srgbClr val="FF0000"/>
                </a:solidFill>
              </a:rPr>
              <a:t>er</a:t>
            </a:r>
            <a:r>
              <a:rPr lang="en-US" sz="1600" b="1" dirty="0">
                <a:solidFill>
                  <a:srgbClr val="FF0000"/>
                </a:solidFill>
              </a:rPr>
              <a:t> “high security”, Medium security </a:t>
            </a:r>
            <a:r>
              <a:rPr lang="en-US" sz="1600" b="1" dirty="0" err="1">
                <a:solidFill>
                  <a:srgbClr val="FF0000"/>
                </a:solidFill>
              </a:rPr>
              <a:t>og</a:t>
            </a:r>
            <a:r>
              <a:rPr lang="en-US" sz="1600" b="1" dirty="0">
                <a:solidFill>
                  <a:srgbClr val="FF0000"/>
                </a:solidFill>
              </a:rPr>
              <a:t> “low security” </a:t>
            </a:r>
          </a:p>
          <a:p>
            <a:endParaRPr lang="en-DK" dirty="0"/>
          </a:p>
        </p:txBody>
      </p:sp>
      <p:pic>
        <p:nvPicPr>
          <p:cNvPr id="2050" name="Picture 2" descr="Relateret billede">
            <a:extLst>
              <a:ext uri="{FF2B5EF4-FFF2-40B4-BE49-F238E27FC236}">
                <a16:creationId xmlns:a16="http://schemas.microsoft.com/office/drawing/2014/main" id="{67856CB9-9405-4120-8FAC-09B0A1BA6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035" y="2586516"/>
            <a:ext cx="6827491" cy="346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E4E9001-C7FB-4F92-8508-32A1E6B3252B}"/>
              </a:ext>
            </a:extLst>
          </p:cNvPr>
          <p:cNvSpPr txBox="1"/>
          <p:nvPr/>
        </p:nvSpPr>
        <p:spPr>
          <a:xfrm>
            <a:off x="3087933" y="6492875"/>
            <a:ext cx="4718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Tegneserie</a:t>
            </a:r>
            <a:r>
              <a:rPr lang="en-US" sz="1400" dirty="0"/>
              <a:t> om at </a:t>
            </a:r>
            <a:r>
              <a:rPr lang="en-US" sz="1400" dirty="0" err="1"/>
              <a:t>genbruge</a:t>
            </a:r>
            <a:r>
              <a:rPr lang="en-US" sz="1400" dirty="0"/>
              <a:t> passwords: </a:t>
            </a:r>
            <a:r>
              <a:rPr lang="en-US" sz="1400" dirty="0">
                <a:hlinkClick r:id="rId3"/>
              </a:rPr>
              <a:t>https://xkcd.com/792/</a:t>
            </a:r>
            <a:endParaRPr lang="en-DK" sz="1400" dirty="0"/>
          </a:p>
        </p:txBody>
      </p:sp>
    </p:spTree>
    <p:extLst>
      <p:ext uri="{BB962C8B-B14F-4D97-AF65-F5344CB8AC3E}">
        <p14:creationId xmlns:p14="http://schemas.microsoft.com/office/powerpoint/2010/main" val="2321405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3AD912-3FD1-3540-A58A-4D9896F3E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en-DK" sz="7200" b="1"/>
              <a:t>HASHING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796CC39-E57D-4E4A-9A76-24D38601F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endParaRPr lang="en-DK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547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F24FD-F1F1-4E12-A5F0-C539E53FC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81" y="241372"/>
            <a:ext cx="2131881" cy="1325563"/>
          </a:xfrm>
        </p:spPr>
        <p:txBody>
          <a:bodyPr/>
          <a:lstStyle/>
          <a:p>
            <a:r>
              <a:rPr lang="en-US" dirty="0"/>
              <a:t>Hashing</a:t>
            </a:r>
            <a:endParaRPr lang="en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B849547F-5C7A-4251-A22B-B39374AA6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2394" y="365125"/>
            <a:ext cx="5098202" cy="5948818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A906B721-D213-42DF-8EE9-E05C14644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503" y="365125"/>
            <a:ext cx="5210314" cy="575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43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49BCF-EB4A-4E6C-8B83-B64E6C315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128" y="336372"/>
            <a:ext cx="11526329" cy="520519"/>
          </a:xfrm>
        </p:spPr>
        <p:txBody>
          <a:bodyPr>
            <a:normAutofit fontScale="90000"/>
          </a:bodyPr>
          <a:lstStyle/>
          <a:p>
            <a:r>
              <a:rPr lang="en-US" sz="3600" dirty="0" err="1"/>
              <a:t>Eksempel</a:t>
            </a:r>
            <a:r>
              <a:rPr lang="en-US" sz="3600" dirty="0"/>
              <a:t>: </a:t>
            </a:r>
            <a:r>
              <a:rPr lang="en-US" sz="3600" b="1" dirty="0"/>
              <a:t>Hashing </a:t>
            </a:r>
            <a:r>
              <a:rPr lang="en-US" sz="3600" b="1" dirty="0" err="1"/>
              <a:t>i</a:t>
            </a:r>
            <a:r>
              <a:rPr lang="en-US" sz="3600" b="1" dirty="0"/>
              <a:t> </a:t>
            </a:r>
            <a:r>
              <a:rPr lang="en-US" sz="3600" b="1" dirty="0" err="1"/>
              <a:t>javascript</a:t>
            </a:r>
            <a:endParaRPr lang="en-DK" sz="3600" b="1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3F13C808-0E06-4711-B3B7-19C9EEB644CF}"/>
              </a:ext>
            </a:extLst>
          </p:cNvPr>
          <p:cNvSpPr txBox="1"/>
          <p:nvPr/>
        </p:nvSpPr>
        <p:spPr>
          <a:xfrm>
            <a:off x="7027013" y="4767302"/>
            <a:ext cx="4612896" cy="17543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Der </a:t>
            </a:r>
            <a:r>
              <a:rPr lang="en-US" dirty="0" err="1"/>
              <a:t>findes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hashfunktioner</a:t>
            </a:r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Md5 (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sikkert</a:t>
            </a:r>
            <a:r>
              <a:rPr lang="en-US" dirty="0"/>
              <a:t> </a:t>
            </a:r>
            <a:r>
              <a:rPr lang="en-US" dirty="0" err="1"/>
              <a:t>længere</a:t>
            </a:r>
            <a:r>
              <a:rPr lang="en-US" dirty="0"/>
              <a:t>)</a:t>
            </a:r>
          </a:p>
          <a:p>
            <a:pPr algn="r"/>
            <a:r>
              <a:rPr lang="en-US" dirty="0"/>
              <a:t>Sha1 (</a:t>
            </a:r>
            <a:r>
              <a:rPr lang="en-US" dirty="0" err="1"/>
              <a:t>nogenlunde</a:t>
            </a:r>
            <a:r>
              <a:rPr lang="en-US" dirty="0"/>
              <a:t> </a:t>
            </a:r>
            <a:r>
              <a:rPr lang="en-US" dirty="0" err="1"/>
              <a:t>sikkert</a:t>
            </a:r>
            <a:r>
              <a:rPr lang="en-US" dirty="0"/>
              <a:t>)</a:t>
            </a:r>
          </a:p>
          <a:p>
            <a:pPr algn="r"/>
            <a:r>
              <a:rPr lang="en-US" dirty="0"/>
              <a:t>Sha256 (</a:t>
            </a:r>
            <a:r>
              <a:rPr lang="en-US" dirty="0" err="1"/>
              <a:t>regnes</a:t>
            </a:r>
            <a:r>
              <a:rPr lang="en-US" dirty="0"/>
              <a:t> for </a:t>
            </a:r>
            <a:r>
              <a:rPr lang="en-US" dirty="0" err="1"/>
              <a:t>sikkert</a:t>
            </a:r>
            <a:r>
              <a:rPr lang="en-US" dirty="0"/>
              <a:t>)</a:t>
            </a:r>
          </a:p>
          <a:p>
            <a:pPr algn="r"/>
            <a:r>
              <a:rPr lang="en-US" dirty="0"/>
              <a:t>Sha512(</a:t>
            </a:r>
            <a:r>
              <a:rPr lang="en-US" dirty="0" err="1"/>
              <a:t>regnes</a:t>
            </a:r>
            <a:r>
              <a:rPr lang="en-US" dirty="0"/>
              <a:t> for </a:t>
            </a:r>
            <a:r>
              <a:rPr lang="en-US" dirty="0" err="1"/>
              <a:t>rigtig</a:t>
            </a:r>
            <a:r>
              <a:rPr lang="en-US" dirty="0"/>
              <a:t> </a:t>
            </a:r>
            <a:r>
              <a:rPr lang="en-US" dirty="0" err="1"/>
              <a:t>sikkert</a:t>
            </a:r>
            <a:r>
              <a:rPr lang="en-US" dirty="0"/>
              <a:t>)</a:t>
            </a:r>
            <a:endParaRPr lang="en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D219AECD-5A99-4542-AF9E-A9B80C17D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82" y="1296779"/>
            <a:ext cx="12720926" cy="548641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&lt;html&gt;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&lt;head&gt;HASH&lt;/head&gt;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&lt;body&gt;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&lt;h1&gt;Hash&lt;/h1&gt;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&lt;script type="text/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="md5.js"&gt;&lt;/script&gt;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&lt;script type="text/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="sha1.js"&gt;&lt;/script&gt;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&lt;!-- 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tilføj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de to 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andre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her--&gt;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&lt;div class="indented"&gt;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&lt;table width="100%"&gt;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	&lt;tr&gt;&lt;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&gt;Input&lt;/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&gt;&lt;td&gt;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	&lt;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textarea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cols="20" id="input" name="input" rows="3" style="width:50%"&gt;&lt;/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textarea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	&lt;/td&gt;&lt;/tr&gt;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	&lt;tr&gt;&lt;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&gt;Method&lt;/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	&lt;td style="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text-align:left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&lt;input type="button" onclick="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document.getElementById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('hash').value = hex_md5(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document.getElementById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('input').value)" value="MD5"&gt;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	&lt;input type="button" onclick="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document.getElementById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('hash').value = hex_sha1(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document.getElementById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('input').value)" value="SHA-1"&gt;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&lt;!-- 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tilføj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de to 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andre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her--&gt;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&lt;/td&gt;&lt;/tr&gt;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	&lt;tr&gt;&lt;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&gt;Result&lt;/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&gt;&lt;td&gt;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	&lt;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textarea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cols="20" id="hash" name="hash" rows="2" style="width:50%"&gt;&lt;/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textarea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&lt;/td&gt;&lt;/tr&gt;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	&lt;/table&gt;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&lt;/body&gt;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&lt;/html&gt;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dirty="0" err="1">
                <a:cs typeface="Courier New" panose="02070309020205020404" pitchFamily="49" charset="0"/>
              </a:rPr>
              <a:t>Så</a:t>
            </a:r>
            <a:r>
              <a:rPr lang="en-US" sz="1050" dirty="0">
                <a:cs typeface="Courier New" panose="02070309020205020404" pitchFamily="49" charset="0"/>
              </a:rPr>
              <a:t> </a:t>
            </a:r>
            <a:r>
              <a:rPr lang="en-US" sz="1050" dirty="0" err="1">
                <a:cs typeface="Courier New" panose="02070309020205020404" pitchFamily="49" charset="0"/>
              </a:rPr>
              <a:t>mangler</a:t>
            </a:r>
            <a:r>
              <a:rPr lang="en-US" sz="1050" dirty="0">
                <a:cs typeface="Courier New" panose="02070309020205020404" pitchFamily="49" charset="0"/>
              </a:rPr>
              <a:t> man blot de </a:t>
            </a:r>
            <a:r>
              <a:rPr lang="en-US" sz="1050" dirty="0" err="1">
                <a:cs typeface="Courier New" panose="02070309020205020404" pitchFamily="49" charset="0"/>
              </a:rPr>
              <a:t>funktioner</a:t>
            </a:r>
            <a:r>
              <a:rPr lang="en-US" sz="1050" dirty="0">
                <a:cs typeface="Courier New" panose="02070309020205020404" pitchFamily="49" charset="0"/>
              </a:rPr>
              <a:t> </a:t>
            </a:r>
            <a:r>
              <a:rPr lang="en-US" sz="1050" dirty="0" err="1">
                <a:cs typeface="Courier New" panose="02070309020205020404" pitchFamily="49" charset="0"/>
              </a:rPr>
              <a:t>fx</a:t>
            </a:r>
            <a:r>
              <a:rPr lang="en-US" sz="1050" dirty="0">
                <a:cs typeface="Courier New" panose="02070309020205020404" pitchFamily="49" charset="0"/>
              </a:rPr>
              <a:t> md5.js </a:t>
            </a:r>
            <a:r>
              <a:rPr lang="en-US" sz="1050" dirty="0" err="1">
                <a:cs typeface="Courier New" panose="02070309020205020404" pitchFamily="49" charset="0"/>
              </a:rPr>
              <a:t>som</a:t>
            </a:r>
            <a:r>
              <a:rPr lang="en-US" sz="1050" dirty="0">
                <a:cs typeface="Courier New" panose="02070309020205020404" pitchFamily="49" charset="0"/>
              </a:rPr>
              <a:t> der </a:t>
            </a:r>
            <a:r>
              <a:rPr lang="en-US" sz="1050" dirty="0" err="1">
                <a:cs typeface="Courier New" panose="02070309020205020404" pitchFamily="49" charset="0"/>
              </a:rPr>
              <a:t>refereres</a:t>
            </a:r>
            <a:r>
              <a:rPr lang="en-US" sz="1050" dirty="0">
                <a:cs typeface="Courier New" panose="02070309020205020404" pitchFamily="49" charset="0"/>
              </a:rPr>
              <a:t> </a:t>
            </a:r>
            <a:r>
              <a:rPr lang="en-US" sz="1050" dirty="0" err="1">
                <a:cs typeface="Courier New" panose="02070309020205020404" pitchFamily="49" charset="0"/>
              </a:rPr>
              <a:t>til</a:t>
            </a:r>
            <a:r>
              <a:rPr lang="en-US" sz="1050" dirty="0">
                <a:cs typeface="Courier New" panose="02070309020205020404" pitchFamily="49" charset="0"/>
              </a:rPr>
              <a:t>..</a:t>
            </a:r>
            <a:br>
              <a:rPr lang="en-US" sz="1050" dirty="0">
                <a:cs typeface="Courier New" panose="02070309020205020404" pitchFamily="49" charset="0"/>
              </a:rPr>
            </a:br>
            <a:r>
              <a:rPr lang="en-US" sz="1050" dirty="0">
                <a:cs typeface="Courier New" panose="02070309020205020404" pitchFamily="49" charset="0"/>
              </a:rPr>
              <a:t>De </a:t>
            </a:r>
            <a:r>
              <a:rPr lang="en-US" sz="1050" dirty="0" err="1">
                <a:cs typeface="Courier New" panose="02070309020205020404" pitchFamily="49" charset="0"/>
              </a:rPr>
              <a:t>skal</a:t>
            </a:r>
            <a:r>
              <a:rPr lang="en-US" sz="1050" dirty="0">
                <a:cs typeface="Courier New" panose="02070309020205020404" pitchFamily="49" charset="0"/>
              </a:rPr>
              <a:t> </a:t>
            </a:r>
            <a:r>
              <a:rPr lang="en-US" sz="1050" dirty="0" err="1">
                <a:cs typeface="Courier New" panose="02070309020205020404" pitchFamily="49" charset="0"/>
              </a:rPr>
              <a:t>ligge</a:t>
            </a:r>
            <a:r>
              <a:rPr lang="en-US" sz="1050" dirty="0">
                <a:cs typeface="Courier New" panose="02070309020205020404" pitchFamily="49" charset="0"/>
              </a:rPr>
              <a:t> I same </a:t>
            </a:r>
            <a:r>
              <a:rPr lang="en-US" sz="1050" dirty="0" err="1">
                <a:cs typeface="Courier New" panose="02070309020205020404" pitchFamily="49" charset="0"/>
              </a:rPr>
              <a:t>mappe</a:t>
            </a:r>
            <a:r>
              <a:rPr lang="en-US" sz="1050" dirty="0">
                <a:cs typeface="Courier New" panose="02070309020205020404" pitchFamily="49" charset="0"/>
              </a:rPr>
              <a:t> </a:t>
            </a:r>
            <a:r>
              <a:rPr lang="en-US" sz="1050" dirty="0" err="1">
                <a:cs typeface="Courier New" panose="02070309020205020404" pitchFamily="49" charset="0"/>
              </a:rPr>
              <a:t>som</a:t>
            </a:r>
            <a:r>
              <a:rPr lang="en-US" sz="1050" dirty="0">
                <a:cs typeface="Courier New" panose="02070309020205020404" pitchFamily="49" charset="0"/>
              </a:rPr>
              <a:t> html-</a:t>
            </a:r>
            <a:r>
              <a:rPr lang="en-US" sz="1050" dirty="0" err="1">
                <a:cs typeface="Courier New" panose="02070309020205020404" pitchFamily="49" charset="0"/>
              </a:rPr>
              <a:t>filen</a:t>
            </a:r>
            <a:endParaRPr lang="en-DK" sz="1050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113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42FFC-C8C4-45BD-900B-7F3E98F8CD5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US" sz="5400" b="1" dirty="0"/>
              <a:t>Hashing</a:t>
            </a:r>
            <a:endParaRPr lang="en-DK" sz="5400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260887-C3B4-477F-A039-A0735C1F2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Implementer den hashfunktion</a:t>
            </a:r>
            <a:r>
              <a:rPr lang="en-US" dirty="0"/>
              <a:t> der var </a:t>
            </a:r>
            <a:r>
              <a:rPr lang="en-US" dirty="0" err="1"/>
              <a:t>vist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sliden</a:t>
            </a:r>
            <a:r>
              <a:rPr lang="en-US" dirty="0"/>
              <a:t> </a:t>
            </a:r>
            <a:r>
              <a:rPr lang="en-US" dirty="0" err="1"/>
              <a:t>lige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læg</a:t>
            </a:r>
            <a:r>
              <a:rPr lang="en-US" dirty="0"/>
              <a:t> den op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website. (se </a:t>
            </a:r>
            <a:r>
              <a:rPr lang="en-US" dirty="0" err="1"/>
              <a:t>pakken</a:t>
            </a:r>
            <a:r>
              <a:rPr lang="en-US" dirty="0"/>
              <a:t> </a:t>
            </a:r>
            <a:r>
              <a:rPr lang="en-US" dirty="0" err="1"/>
              <a:t>hash_pakke.zip</a:t>
            </a:r>
            <a:r>
              <a:rPr lang="en-US" dirty="0"/>
              <a:t>)</a:t>
            </a:r>
          </a:p>
          <a:p>
            <a:r>
              <a:rPr lang="en-US" dirty="0"/>
              <a:t>Tag det same </a:t>
            </a:r>
            <a:r>
              <a:rPr lang="en-US" dirty="0" err="1"/>
              <a:t>ord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hash det med 3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hashfunktioner</a:t>
            </a:r>
            <a:endParaRPr lang="en-US" dirty="0"/>
          </a:p>
          <a:p>
            <a:r>
              <a:rPr lang="en-US" dirty="0"/>
              <a:t>Tag et </a:t>
            </a:r>
            <a:r>
              <a:rPr lang="en-US" dirty="0" err="1"/>
              <a:t>ord</a:t>
            </a:r>
            <a:r>
              <a:rPr lang="en-US" dirty="0"/>
              <a:t> der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meget</a:t>
            </a:r>
            <a:r>
              <a:rPr lang="en-US" dirty="0"/>
              <a:t> </a:t>
            </a:r>
            <a:r>
              <a:rPr lang="en-US" dirty="0" err="1"/>
              <a:t>tæt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(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i="1" dirty="0">
                <a:solidFill>
                  <a:schemeClr val="bg1"/>
                </a:solidFill>
              </a:rPr>
              <a:t>et</a:t>
            </a:r>
            <a:r>
              <a:rPr lang="en-US" dirty="0"/>
              <a:t> </a:t>
            </a:r>
            <a:r>
              <a:rPr lang="en-US" dirty="0" err="1"/>
              <a:t>bogstavforskellig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)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gentag</a:t>
            </a:r>
            <a:r>
              <a:rPr lang="en-US" dirty="0"/>
              <a:t>.</a:t>
            </a:r>
          </a:p>
          <a:p>
            <a:r>
              <a:rPr lang="en-US" dirty="0" err="1"/>
              <a:t>Sammenlign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(alternative resource: </a:t>
            </a:r>
            <a:r>
              <a:rPr lang="en-US" dirty="0">
                <a:hlinkClick r:id="rId2"/>
              </a:rPr>
              <a:t>https://passwordsgenerator.net/md5-hash-generator/</a:t>
            </a:r>
            <a:r>
              <a:rPr lang="en-US" dirty="0"/>
              <a:t>)</a:t>
            </a:r>
          </a:p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59956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D80036-3031-4E7E-AC45-0B54BB0BA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Hacking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5FCD1D-98D4-4217-B8B5-EB952CEB2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86353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https://encyclopedia.kaspersky.com/knowledge/a-brief-history-of-hacking/</a:t>
            </a:r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læs</a:t>
            </a:r>
            <a:r>
              <a:rPr lang="en-US" dirty="0"/>
              <a:t>)</a:t>
            </a:r>
            <a:endParaRPr lang="en-DK" dirty="0"/>
          </a:p>
        </p:txBody>
      </p:sp>
      <p:pic>
        <p:nvPicPr>
          <p:cNvPr id="4098" name="Picture 2" descr="Billedresultat for comic hacker">
            <a:extLst>
              <a:ext uri="{FF2B5EF4-FFF2-40B4-BE49-F238E27FC236}">
                <a16:creationId xmlns:a16="http://schemas.microsoft.com/office/drawing/2014/main" id="{90C41795-4263-4452-B923-32B473B38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139" y="1825625"/>
            <a:ext cx="4161661" cy="4161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186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1018</Words>
  <Application>Microsoft Office PowerPoint</Application>
  <PresentationFormat>Widescreen</PresentationFormat>
  <Paragraphs>113</Paragraphs>
  <Slides>16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Wingdings</vt:lpstr>
      <vt:lpstr>Office-tema</vt:lpstr>
      <vt:lpstr>PowerPoint-præsentation</vt:lpstr>
      <vt:lpstr>Adgangskontrol </vt:lpstr>
      <vt:lpstr>Hvilke problemer kan I spotte på følgende screendump:</vt:lpstr>
      <vt:lpstr>Menneskelige fejl, Social engineering</vt:lpstr>
      <vt:lpstr>Passwords</vt:lpstr>
      <vt:lpstr>Password størrelse</vt:lpstr>
      <vt:lpstr>Password størrelse</vt:lpstr>
      <vt:lpstr>passwords</vt:lpstr>
      <vt:lpstr>PowerPoint-præsentation</vt:lpstr>
      <vt:lpstr>Klassificer dine værdier I de 4 nedenstående kategorier og overvej hvordan du beskytter dem  ( til logbog) </vt:lpstr>
      <vt:lpstr>Passwords ( til logbog)</vt:lpstr>
      <vt:lpstr>HASHING</vt:lpstr>
      <vt:lpstr>Hashing</vt:lpstr>
      <vt:lpstr>Eksempel: Hashing i javascript</vt:lpstr>
      <vt:lpstr>Hashing</vt:lpstr>
      <vt:lpstr>Hacking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Sikkerhed 1</dc:title>
  <dc:creator>Christel Bach</dc:creator>
  <cp:lastModifiedBy>Christel Bach</cp:lastModifiedBy>
  <cp:revision>37</cp:revision>
  <dcterms:created xsi:type="dcterms:W3CDTF">2019-05-07T18:29:22Z</dcterms:created>
  <dcterms:modified xsi:type="dcterms:W3CDTF">2025-01-27T10:06:56Z</dcterms:modified>
</cp:coreProperties>
</file>