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68" r:id="rId3"/>
    <p:sldId id="280" r:id="rId4"/>
    <p:sldId id="259" r:id="rId5"/>
    <p:sldId id="267" r:id="rId6"/>
    <p:sldId id="269" r:id="rId7"/>
    <p:sldId id="281" r:id="rId8"/>
    <p:sldId id="273" r:id="rId9"/>
    <p:sldId id="272" r:id="rId10"/>
    <p:sldId id="271" r:id="rId11"/>
    <p:sldId id="284" r:id="rId12"/>
    <p:sldId id="258" r:id="rId13"/>
    <p:sldId id="260" r:id="rId14"/>
    <p:sldId id="261" r:id="rId15"/>
    <p:sldId id="279" r:id="rId16"/>
    <p:sldId id="262" r:id="rId17"/>
    <p:sldId id="283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CB54E-9F19-0746-90C5-36303B72C00B}" v="67" dt="2025-01-28T08:22:46.6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4"/>
    <p:restoredTop sz="94574"/>
  </p:normalViewPr>
  <p:slideViewPr>
    <p:cSldViewPr snapToGrid="0">
      <p:cViewPr varScale="1">
        <p:scale>
          <a:sx n="105" d="100"/>
          <a:sy n="105" d="100"/>
        </p:scale>
        <p:origin x="8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9C1AB124-38C5-CD4C-B2D9-9BDAC485F730}"/>
    <pc:docChg chg="modSld">
      <pc:chgData name="Klara Jensen" userId="5e70cf2d-534e-4b57-be02-6afb43ed7e61" providerId="ADAL" clId="{9C1AB124-38C5-CD4C-B2D9-9BDAC485F730}" dt="2024-01-26T15:28:43.069" v="0" actId="20577"/>
      <pc:docMkLst>
        <pc:docMk/>
      </pc:docMkLst>
      <pc:sldChg chg="modSp mod">
        <pc:chgData name="Klara Jensen" userId="5e70cf2d-534e-4b57-be02-6afb43ed7e61" providerId="ADAL" clId="{9C1AB124-38C5-CD4C-B2D9-9BDAC485F730}" dt="2024-01-26T15:28:43.069" v="0" actId="20577"/>
        <pc:sldMkLst>
          <pc:docMk/>
          <pc:sldMk cId="4174987706" sldId="258"/>
        </pc:sldMkLst>
      </pc:sldChg>
    </pc:docChg>
  </pc:docChgLst>
  <pc:docChgLst>
    <pc:chgData name="Klara Jensen" userId="5e70cf2d-534e-4b57-be02-6afb43ed7e61" providerId="ADAL" clId="{000CB54E-9F19-0746-90C5-36303B72C00B}"/>
    <pc:docChg chg="undo custSel addSld delSld modSld sldOrd">
      <pc:chgData name="Klara Jensen" userId="5e70cf2d-534e-4b57-be02-6afb43ed7e61" providerId="ADAL" clId="{000CB54E-9F19-0746-90C5-36303B72C00B}" dt="2025-01-28T08:23:57.962" v="927" actId="20577"/>
      <pc:docMkLst>
        <pc:docMk/>
      </pc:docMkLst>
      <pc:sldChg chg="del ord">
        <pc:chgData name="Klara Jensen" userId="5e70cf2d-534e-4b57-be02-6afb43ed7e61" providerId="ADAL" clId="{000CB54E-9F19-0746-90C5-36303B72C00B}" dt="2025-01-27T10:14:30.589" v="869" actId="2696"/>
        <pc:sldMkLst>
          <pc:docMk/>
          <pc:sldMk cId="1255873511" sldId="257"/>
        </pc:sldMkLst>
      </pc:sldChg>
      <pc:sldChg chg="addSp delSp modSp mod modNotesTx">
        <pc:chgData name="Klara Jensen" userId="5e70cf2d-534e-4b57-be02-6afb43ed7e61" providerId="ADAL" clId="{000CB54E-9F19-0746-90C5-36303B72C00B}" dt="2025-01-27T10:02:26.791" v="325" actId="20577"/>
        <pc:sldMkLst>
          <pc:docMk/>
          <pc:sldMk cId="1233661487" sldId="267"/>
        </pc:sldMkLst>
        <pc:spChg chg="mod">
          <ac:chgData name="Klara Jensen" userId="5e70cf2d-534e-4b57-be02-6afb43ed7e61" providerId="ADAL" clId="{000CB54E-9F19-0746-90C5-36303B72C00B}" dt="2025-01-27T10:02:26.791" v="325" actId="20577"/>
          <ac:spMkLst>
            <pc:docMk/>
            <pc:sldMk cId="1233661487" sldId="267"/>
            <ac:spMk id="3" creationId="{87949916-7664-6AF8-4489-99B433AB631F}"/>
          </ac:spMkLst>
        </pc:spChg>
        <pc:picChg chg="add mod modCrop">
          <ac:chgData name="Klara Jensen" userId="5e70cf2d-534e-4b57-be02-6afb43ed7e61" providerId="ADAL" clId="{000CB54E-9F19-0746-90C5-36303B72C00B}" dt="2025-01-27T09:41:40.836" v="8" actId="732"/>
          <ac:picMkLst>
            <pc:docMk/>
            <pc:sldMk cId="1233661487" sldId="267"/>
            <ac:picMk id="4" creationId="{5DE5F4F8-DFBA-739A-F760-7520D11047AE}"/>
          </ac:picMkLst>
        </pc:picChg>
        <pc:picChg chg="del">
          <ac:chgData name="Klara Jensen" userId="5e70cf2d-534e-4b57-be02-6afb43ed7e61" providerId="ADAL" clId="{000CB54E-9F19-0746-90C5-36303B72C00B}" dt="2025-01-27T09:40:36.294" v="0" actId="478"/>
          <ac:picMkLst>
            <pc:docMk/>
            <pc:sldMk cId="1233661487" sldId="267"/>
            <ac:picMk id="1028" creationId="{19D320FA-E620-0836-06AC-296A21DEF46E}"/>
          </ac:picMkLst>
        </pc:picChg>
      </pc:sldChg>
      <pc:sldChg chg="modSp mod">
        <pc:chgData name="Klara Jensen" userId="5e70cf2d-534e-4b57-be02-6afb43ed7e61" providerId="ADAL" clId="{000CB54E-9F19-0746-90C5-36303B72C00B}" dt="2025-01-28T08:20:37.220" v="902" actId="20577"/>
        <pc:sldMkLst>
          <pc:docMk/>
          <pc:sldMk cId="4004283417" sldId="268"/>
        </pc:sldMkLst>
        <pc:spChg chg="mod">
          <ac:chgData name="Klara Jensen" userId="5e70cf2d-534e-4b57-be02-6afb43ed7e61" providerId="ADAL" clId="{000CB54E-9F19-0746-90C5-36303B72C00B}" dt="2025-01-28T08:20:37.220" v="902" actId="20577"/>
          <ac:spMkLst>
            <pc:docMk/>
            <pc:sldMk cId="4004283417" sldId="268"/>
            <ac:spMk id="3" creationId="{C26E177D-BB79-4D08-F0D1-97A824D057D1}"/>
          </ac:spMkLst>
        </pc:spChg>
      </pc:sldChg>
      <pc:sldChg chg="addSp delSp modSp mod ord">
        <pc:chgData name="Klara Jensen" userId="5e70cf2d-534e-4b57-be02-6afb43ed7e61" providerId="ADAL" clId="{000CB54E-9F19-0746-90C5-36303B72C00B}" dt="2025-01-27T10:07:27.942" v="379" actId="20578"/>
        <pc:sldMkLst>
          <pc:docMk/>
          <pc:sldMk cId="1637049685" sldId="269"/>
        </pc:sldMkLst>
        <pc:spChg chg="mod">
          <ac:chgData name="Klara Jensen" userId="5e70cf2d-534e-4b57-be02-6afb43ed7e61" providerId="ADAL" clId="{000CB54E-9F19-0746-90C5-36303B72C00B}" dt="2025-01-27T10:07:18.978" v="378" actId="20577"/>
          <ac:spMkLst>
            <pc:docMk/>
            <pc:sldMk cId="1637049685" sldId="269"/>
            <ac:spMk id="4" creationId="{DFAA759F-B44F-8872-648C-5A72AB1E4537}"/>
          </ac:spMkLst>
        </pc:spChg>
        <pc:spChg chg="del mod">
          <ac:chgData name="Klara Jensen" userId="5e70cf2d-534e-4b57-be02-6afb43ed7e61" providerId="ADAL" clId="{000CB54E-9F19-0746-90C5-36303B72C00B}" dt="2025-01-27T10:05:49.079" v="372" actId="478"/>
          <ac:spMkLst>
            <pc:docMk/>
            <pc:sldMk cId="1637049685" sldId="269"/>
            <ac:spMk id="5" creationId="{A27E782F-F11C-9A42-414F-99A1D2FE5A11}"/>
          </ac:spMkLst>
        </pc:spChg>
        <pc:spChg chg="del mod">
          <ac:chgData name="Klara Jensen" userId="5e70cf2d-534e-4b57-be02-6afb43ed7e61" providerId="ADAL" clId="{000CB54E-9F19-0746-90C5-36303B72C00B}" dt="2025-01-27T10:05:56.123" v="373" actId="478"/>
          <ac:spMkLst>
            <pc:docMk/>
            <pc:sldMk cId="1637049685" sldId="269"/>
            <ac:spMk id="6" creationId="{79EFC305-E776-04DC-ABBA-31F8919D1474}"/>
          </ac:spMkLst>
        </pc:spChg>
        <pc:spChg chg="add del mod">
          <ac:chgData name="Klara Jensen" userId="5e70cf2d-534e-4b57-be02-6afb43ed7e61" providerId="ADAL" clId="{000CB54E-9F19-0746-90C5-36303B72C00B}" dt="2025-01-27T10:07:14.780" v="377" actId="478"/>
          <ac:spMkLst>
            <pc:docMk/>
            <pc:sldMk cId="1637049685" sldId="269"/>
            <ac:spMk id="8" creationId="{D79A9946-60F8-17AC-53E5-F1824C12E106}"/>
          </ac:spMkLst>
        </pc:spChg>
        <pc:picChg chg="add del">
          <ac:chgData name="Klara Jensen" userId="5e70cf2d-534e-4b57-be02-6afb43ed7e61" providerId="ADAL" clId="{000CB54E-9F19-0746-90C5-36303B72C00B}" dt="2025-01-27T10:01:34.627" v="320" actId="478"/>
          <ac:picMkLst>
            <pc:docMk/>
            <pc:sldMk cId="1637049685" sldId="269"/>
            <ac:picMk id="3" creationId="{4855135E-EF12-E6CA-F6EC-A046A0072364}"/>
          </ac:picMkLst>
        </pc:picChg>
        <pc:picChg chg="add mod">
          <ac:chgData name="Klara Jensen" userId="5e70cf2d-534e-4b57-be02-6afb43ed7e61" providerId="ADAL" clId="{000CB54E-9F19-0746-90C5-36303B72C00B}" dt="2025-01-27T10:04:58.923" v="370" actId="1076"/>
          <ac:picMkLst>
            <pc:docMk/>
            <pc:sldMk cId="1637049685" sldId="269"/>
            <ac:picMk id="7" creationId="{4259EBE9-2AC5-717B-D1E3-C51737CB3455}"/>
          </ac:picMkLst>
        </pc:picChg>
        <pc:picChg chg="del mod">
          <ac:chgData name="Klara Jensen" userId="5e70cf2d-534e-4b57-be02-6afb43ed7e61" providerId="ADAL" clId="{000CB54E-9F19-0746-90C5-36303B72C00B}" dt="2025-01-27T10:05:57.440" v="374" actId="478"/>
          <ac:picMkLst>
            <pc:docMk/>
            <pc:sldMk cId="1637049685" sldId="269"/>
            <ac:picMk id="2050" creationId="{95BFFB1A-3240-D18B-E154-BFBD4644282F}"/>
          </ac:picMkLst>
        </pc:picChg>
        <pc:picChg chg="del mod">
          <ac:chgData name="Klara Jensen" userId="5e70cf2d-534e-4b57-be02-6afb43ed7e61" providerId="ADAL" clId="{000CB54E-9F19-0746-90C5-36303B72C00B}" dt="2025-01-27T10:05:58.841" v="375" actId="478"/>
          <ac:picMkLst>
            <pc:docMk/>
            <pc:sldMk cId="1637049685" sldId="269"/>
            <ac:picMk id="2052" creationId="{C0F7A002-C3EF-B8C5-D2AC-A0CF653C3DE7}"/>
          </ac:picMkLst>
        </pc:picChg>
      </pc:sldChg>
      <pc:sldChg chg="del">
        <pc:chgData name="Klara Jensen" userId="5e70cf2d-534e-4b57-be02-6afb43ed7e61" providerId="ADAL" clId="{000CB54E-9F19-0746-90C5-36303B72C00B}" dt="2025-01-27T10:08:48.498" v="385" actId="2696"/>
        <pc:sldMkLst>
          <pc:docMk/>
          <pc:sldMk cId="3653873741" sldId="274"/>
        </pc:sldMkLst>
      </pc:sldChg>
      <pc:sldChg chg="del">
        <pc:chgData name="Klara Jensen" userId="5e70cf2d-534e-4b57-be02-6afb43ed7e61" providerId="ADAL" clId="{000CB54E-9F19-0746-90C5-36303B72C00B}" dt="2025-01-27T10:08:47.692" v="384" actId="2696"/>
        <pc:sldMkLst>
          <pc:docMk/>
          <pc:sldMk cId="3219149498" sldId="275"/>
        </pc:sldMkLst>
      </pc:sldChg>
      <pc:sldChg chg="del">
        <pc:chgData name="Klara Jensen" userId="5e70cf2d-534e-4b57-be02-6afb43ed7e61" providerId="ADAL" clId="{000CB54E-9F19-0746-90C5-36303B72C00B}" dt="2025-01-27T10:08:47.110" v="383" actId="2696"/>
        <pc:sldMkLst>
          <pc:docMk/>
          <pc:sldMk cId="1843112805" sldId="277"/>
        </pc:sldMkLst>
      </pc:sldChg>
      <pc:sldChg chg="addSp delSp modSp new mod setBg modAnim">
        <pc:chgData name="Klara Jensen" userId="5e70cf2d-534e-4b57-be02-6afb43ed7e61" providerId="ADAL" clId="{000CB54E-9F19-0746-90C5-36303B72C00B}" dt="2025-01-27T09:57:50.798" v="312" actId="20577"/>
        <pc:sldMkLst>
          <pc:docMk/>
          <pc:sldMk cId="378808225" sldId="280"/>
        </pc:sldMkLst>
        <pc:spChg chg="mod ord">
          <ac:chgData name="Klara Jensen" userId="5e70cf2d-534e-4b57-be02-6afb43ed7e61" providerId="ADAL" clId="{000CB54E-9F19-0746-90C5-36303B72C00B}" dt="2025-01-27T09:54:58.972" v="134" actId="26606"/>
          <ac:spMkLst>
            <pc:docMk/>
            <pc:sldMk cId="378808225" sldId="280"/>
            <ac:spMk id="2" creationId="{0BC41860-5573-0D21-1B0C-B20BEC7A5DF1}"/>
          </ac:spMkLst>
        </pc:spChg>
        <pc:spChg chg="add del mod">
          <ac:chgData name="Klara Jensen" userId="5e70cf2d-534e-4b57-be02-6afb43ed7e61" providerId="ADAL" clId="{000CB54E-9F19-0746-90C5-36303B72C00B}" dt="2025-01-27T09:57:50.798" v="312" actId="20577"/>
          <ac:spMkLst>
            <pc:docMk/>
            <pc:sldMk cId="378808225" sldId="280"/>
            <ac:spMk id="3" creationId="{62CB6B93-EF52-622B-6759-2FEA136A80EE}"/>
          </ac:spMkLst>
        </pc:spChg>
        <pc:spChg chg="add">
          <ac:chgData name="Klara Jensen" userId="5e70cf2d-534e-4b57-be02-6afb43ed7e61" providerId="ADAL" clId="{000CB54E-9F19-0746-90C5-36303B72C00B}" dt="2025-01-27T09:54:58.972" v="134" actId="26606"/>
          <ac:spMkLst>
            <pc:docMk/>
            <pc:sldMk cId="378808225" sldId="280"/>
            <ac:spMk id="1028" creationId="{7B1AB9FE-36F5-4FD1-9850-DB5C5AD4828F}"/>
          </ac:spMkLst>
        </pc:spChg>
        <pc:spChg chg="add">
          <ac:chgData name="Klara Jensen" userId="5e70cf2d-534e-4b57-be02-6afb43ed7e61" providerId="ADAL" clId="{000CB54E-9F19-0746-90C5-36303B72C00B}" dt="2025-01-27T09:54:58.972" v="134" actId="26606"/>
          <ac:spMkLst>
            <pc:docMk/>
            <pc:sldMk cId="378808225" sldId="280"/>
            <ac:spMk id="1029" creationId="{F489C2E0-4895-4B72-85EA-7EE9FAFFDC7E}"/>
          </ac:spMkLst>
        </pc:spChg>
        <pc:spChg chg="add del">
          <ac:chgData name="Klara Jensen" userId="5e70cf2d-534e-4b57-be02-6afb43ed7e61" providerId="ADAL" clId="{000CB54E-9F19-0746-90C5-36303B72C00B}" dt="2025-01-27T09:54:13.823" v="103" actId="26606"/>
          <ac:spMkLst>
            <pc:docMk/>
            <pc:sldMk cId="378808225" sldId="280"/>
            <ac:spMk id="1031" creationId="{37C89E4B-3C9F-44B9-8B86-D9E3D112D8EC}"/>
          </ac:spMkLst>
        </pc:spChg>
        <pc:picChg chg="add mod ord">
          <ac:chgData name="Klara Jensen" userId="5e70cf2d-534e-4b57-be02-6afb43ed7e61" providerId="ADAL" clId="{000CB54E-9F19-0746-90C5-36303B72C00B}" dt="2025-01-27T09:55:20.945" v="136" actId="1076"/>
          <ac:picMkLst>
            <pc:docMk/>
            <pc:sldMk cId="378808225" sldId="280"/>
            <ac:picMk id="1026" creationId="{CF8D9A17-A6D8-3E6B-BE59-EF44FC7DA6E7}"/>
          </ac:picMkLst>
        </pc:picChg>
        <pc:cxnChg chg="add del">
          <ac:chgData name="Klara Jensen" userId="5e70cf2d-534e-4b57-be02-6afb43ed7e61" providerId="ADAL" clId="{000CB54E-9F19-0746-90C5-36303B72C00B}" dt="2025-01-27T09:54:13.823" v="103" actId="26606"/>
          <ac:cxnSpMkLst>
            <pc:docMk/>
            <pc:sldMk cId="378808225" sldId="280"/>
            <ac:cxnSpMk id="1033" creationId="{AA2EAA10-076F-46BD-8F0F-B9A2FB77A85C}"/>
          </ac:cxnSpMkLst>
        </pc:cxnChg>
        <pc:cxnChg chg="add del">
          <ac:chgData name="Klara Jensen" userId="5e70cf2d-534e-4b57-be02-6afb43ed7e61" providerId="ADAL" clId="{000CB54E-9F19-0746-90C5-36303B72C00B}" dt="2025-01-27T09:54:13.823" v="103" actId="26606"/>
          <ac:cxnSpMkLst>
            <pc:docMk/>
            <pc:sldMk cId="378808225" sldId="280"/>
            <ac:cxnSpMk id="1035" creationId="{D891E407-403B-4764-86C9-33A56D3BCAA3}"/>
          </ac:cxnSpMkLst>
        </pc:cxnChg>
      </pc:sldChg>
      <pc:sldChg chg="add">
        <pc:chgData name="Klara Jensen" userId="5e70cf2d-534e-4b57-be02-6afb43ed7e61" providerId="ADAL" clId="{000CB54E-9F19-0746-90C5-36303B72C00B}" dt="2025-01-27T10:05:41.718" v="371"/>
        <pc:sldMkLst>
          <pc:docMk/>
          <pc:sldMk cId="1804943944" sldId="281"/>
        </pc:sldMkLst>
      </pc:sldChg>
      <pc:sldChg chg="new del">
        <pc:chgData name="Klara Jensen" userId="5e70cf2d-534e-4b57-be02-6afb43ed7e61" providerId="ADAL" clId="{000CB54E-9F19-0746-90C5-36303B72C00B}" dt="2025-01-27T10:08:44.119" v="382" actId="2696"/>
        <pc:sldMkLst>
          <pc:docMk/>
          <pc:sldMk cId="1681108636" sldId="282"/>
        </pc:sldMkLst>
      </pc:sldChg>
      <pc:sldChg chg="modSp add mod">
        <pc:chgData name="Klara Jensen" userId="5e70cf2d-534e-4b57-be02-6afb43ed7e61" providerId="ADAL" clId="{000CB54E-9F19-0746-90C5-36303B72C00B}" dt="2025-01-28T08:23:57.962" v="927" actId="20577"/>
        <pc:sldMkLst>
          <pc:docMk/>
          <pc:sldMk cId="1581379474" sldId="283"/>
        </pc:sldMkLst>
        <pc:spChg chg="mod">
          <ac:chgData name="Klara Jensen" userId="5e70cf2d-534e-4b57-be02-6afb43ed7e61" providerId="ADAL" clId="{000CB54E-9F19-0746-90C5-36303B72C00B}" dt="2025-01-28T08:23:57.962" v="927" actId="20577"/>
          <ac:spMkLst>
            <pc:docMk/>
            <pc:sldMk cId="1581379474" sldId="283"/>
            <ac:spMk id="3" creationId="{D6ACB984-7ABA-6CB0-3AD0-57A8BA3B5E37}"/>
          </ac:spMkLst>
        </pc:spChg>
      </pc:sldChg>
      <pc:sldChg chg="modSp new mod modAnim">
        <pc:chgData name="Klara Jensen" userId="5e70cf2d-534e-4b57-be02-6afb43ed7e61" providerId="ADAL" clId="{000CB54E-9F19-0746-90C5-36303B72C00B}" dt="2025-01-28T08:22:46.638" v="913" actId="20577"/>
        <pc:sldMkLst>
          <pc:docMk/>
          <pc:sldMk cId="755181423" sldId="284"/>
        </pc:sldMkLst>
        <pc:spChg chg="mod">
          <ac:chgData name="Klara Jensen" userId="5e70cf2d-534e-4b57-be02-6afb43ed7e61" providerId="ADAL" clId="{000CB54E-9F19-0746-90C5-36303B72C00B}" dt="2025-01-27T10:09:22.675" v="400" actId="20577"/>
          <ac:spMkLst>
            <pc:docMk/>
            <pc:sldMk cId="755181423" sldId="284"/>
            <ac:spMk id="2" creationId="{6E7D7724-4492-78F4-F4B8-F71FE8B92456}"/>
          </ac:spMkLst>
        </pc:spChg>
        <pc:spChg chg="mod">
          <ac:chgData name="Klara Jensen" userId="5e70cf2d-534e-4b57-be02-6afb43ed7e61" providerId="ADAL" clId="{000CB54E-9F19-0746-90C5-36303B72C00B}" dt="2025-01-28T08:22:46.638" v="913" actId="20577"/>
          <ac:spMkLst>
            <pc:docMk/>
            <pc:sldMk cId="755181423" sldId="284"/>
            <ac:spMk id="3" creationId="{355C4050-C53D-6D5B-D6CF-F076233B142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625ED-1FED-5A45-93BE-2FC69A907B85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05B1F-251F-4046-9428-EAB3F6688C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7515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www.detergodtatvide.dk</a:t>
            </a:r>
            <a:r>
              <a:rPr lang="da-DK" dirty="0"/>
              <a:t>/genetik/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005B1F-251F-4046-9428-EAB3F6688CF4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3076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320855-36B3-2227-135A-2EAEBFCAA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3C14575-F210-BEF7-E797-82C7451543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4205992-6D71-6AAF-6533-E5EC8C3AA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8AB8-2D03-A74F-AC85-9B3E1002821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92564C-3ABB-91D5-059F-F3AC0F126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A19490-3786-A324-9BAB-B978DDB52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B2932-94FA-784A-897E-1A015D8D2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2455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89B36-8710-2612-BB8F-1E03B2E5C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F8577A-9167-F04E-6EF1-657756013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7FD8D58-9983-4E4F-480A-132B8BD97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8AB8-2D03-A74F-AC85-9B3E1002821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E7CF3AD-8ACE-9A6D-ACDA-C69FDA048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7ED05F2-058C-B20C-9CF5-04FC1BB64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B2932-94FA-784A-897E-1A015D8D2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705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74C21-49D6-B415-0EE2-894FEED7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930850D-5623-4569-ED9F-3F1C56B10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EC4998-6752-8018-47E5-A9417121D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8AB8-2D03-A74F-AC85-9B3E1002821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50E2337-84F6-61DF-DEE4-6DD9D1B67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F6CAA80-6507-624B-7A03-CB6A23EBF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B2932-94FA-784A-897E-1A015D8D2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4863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0EDAF3-39BA-C110-7842-EABD74F15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5D59CE-DA33-627E-E453-738162C178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C067B77-9DB7-894D-0C9A-20A9758B9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861BDD5-4C68-275D-511B-1272C675F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8AB8-2D03-A74F-AC85-9B3E1002821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62AD00D-9776-E38F-0C3D-CAE881E11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BC09EBA-6DD8-1814-66C4-C23AC720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B2932-94FA-784A-897E-1A015D8D2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645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53EAE3-326F-E8BA-C0BE-1A88FA299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29B8505-17C7-D476-04EE-91DB9BA1C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F10206E-B80B-F740-4994-37A6D8019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E277792-E7EE-BD02-F911-89C39E98E1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36A6234-8F45-3535-09EE-F7F0E6E11B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C93AAD4-E175-12A9-C52C-5841D8BD4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8AB8-2D03-A74F-AC85-9B3E1002821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47D1D9D-7DF9-B38D-E230-3C08CBBB6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EF79CB4-B4B3-3BEF-3BA9-FF815FE6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B2932-94FA-784A-897E-1A015D8D2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6715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940FCA-B221-C2FE-7F74-114AF9A19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E2ACF75-F8C5-8C7D-BBD0-CB9018226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8AB8-2D03-A74F-AC85-9B3E1002821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0147F0C-2D0C-ED47-141E-9CCCA5873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0302FC2-A6BE-2A71-0ADA-A71EA8521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B2932-94FA-784A-897E-1A015D8D2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223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6918067-1F4D-F070-DD3A-51B96DE49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8AB8-2D03-A74F-AC85-9B3E1002821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0E4CB9A-B694-CBD1-CD6E-E0F1594E2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59B4577-4D8F-17D7-0FBA-92A8FA0F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B2932-94FA-784A-897E-1A015D8D2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4557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75808F-AF46-6829-3472-936E8EE4B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DD34DD-E6F7-85E5-F2E4-A463C043E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9A05EA4-9F43-F799-2D8A-94214F624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3E63281-84ED-359E-DBB0-1095392A5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8AB8-2D03-A74F-AC85-9B3E1002821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2C08673-2631-D930-45EB-51562C605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D30EC4E-577F-A34D-6008-9A169628C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B2932-94FA-784A-897E-1A015D8D2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4166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F6404E-F09F-008F-E866-6EE9AD7AE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CDB6F45-1238-E76E-B298-9B07E0A024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3D23E83-28E6-D859-6FA7-580E6FD09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68137D9-0891-EB31-3650-F6DF5E7FB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8AB8-2D03-A74F-AC85-9B3E1002821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2B62A28-D5C1-D783-FB7E-B2B3BA787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3BEB1D6-89D4-3ED4-0D30-5212173D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B2932-94FA-784A-897E-1A015D8D2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7371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9CD104-C6F1-D76B-09CD-C747850A7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BC138C6-1BF5-F9C8-B6AD-CA082FE62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846BFF4-F4CE-9E7F-E4C9-D1034F05E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8AB8-2D03-A74F-AC85-9B3E1002821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A0219E9-98BB-16D6-BDF9-ADBB44ADB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F0A25B-58BF-B5CE-0312-F77DA1250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B2932-94FA-784A-897E-1A015D8D2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2892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4BB9FB8-06DF-A7C3-9225-1289DC5C97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D9A2F8F-79C7-6190-C73D-F19259658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B27C80-CE58-36C1-CFDE-D75CFB340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8AB8-2D03-A74F-AC85-9B3E1002821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285380E-2502-3848-7C55-6C606C279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4144CD3-D9E4-CF41-64CC-AA26A4D9F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B2932-94FA-784A-897E-1A015D8D2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260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D3AE4F5-DABD-C7B5-0476-B6FC4534A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7A8D818-07A1-2B74-13E1-DA4233996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16B290D-2D09-F102-DB27-65AB320E3E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88AB8-2D03-A74F-AC85-9B3E1002821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C855EFA-48B2-12A1-2736-164AB71EE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2F70ABE-0EA4-AA12-4794-CEE3C07A3B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B2932-94FA-784A-897E-1A015D8D2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847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puzzel.org/da/crossword/play?p=-NoS_0AxtgZBDSPWL0B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E595DF-EEAC-8B6B-DE8E-65F89E967A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Nedarvning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A4DD1DB-2F87-0A8A-6DB7-38809AACE9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9300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0AB8E7-96CF-2D4D-F4E9-AE0AC38DF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6E177D-BB79-4D08-F0D1-97A824D05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Introøvelse: Hvorfor er vi forskellige?</a:t>
            </a:r>
          </a:p>
          <a:p>
            <a:r>
              <a:rPr lang="da-DK" dirty="0"/>
              <a:t>Dagens figur</a:t>
            </a:r>
          </a:p>
          <a:p>
            <a:r>
              <a:rPr lang="da-DK" dirty="0"/>
              <a:t>Gennemgang af vigtige begreber knyttet til nedarvning</a:t>
            </a:r>
          </a:p>
          <a:p>
            <a:r>
              <a:rPr lang="da-DK" dirty="0"/>
              <a:t>Øvelse: Hvordan kommer jeres børn til at se ud?</a:t>
            </a:r>
          </a:p>
        </p:txBody>
      </p:sp>
    </p:spTree>
    <p:extLst>
      <p:ext uri="{BB962C8B-B14F-4D97-AF65-F5344CB8AC3E}">
        <p14:creationId xmlns:p14="http://schemas.microsoft.com/office/powerpoint/2010/main" val="4004283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orskere afkræfter myte om kulturforskelle mellem øst og vest">
            <a:extLst>
              <a:ext uri="{FF2B5EF4-FFF2-40B4-BE49-F238E27FC236}">
                <a16:creationId xmlns:a16="http://schemas.microsoft.com/office/drawing/2014/main" id="{CF8D9A17-A6D8-3E6B-BE59-EF44FC7DA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" b="8412"/>
          <a:stretch/>
        </p:blipFill>
        <p:spPr bwMode="auto">
          <a:xfrm>
            <a:off x="20" y="10"/>
            <a:ext cx="12191979" cy="5486390"/>
          </a:xfrm>
          <a:prstGeom prst="rect">
            <a:avLst/>
          </a:prstGeom>
          <a:noFill/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29" name="Rectangle 1032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C41860-5573-0D21-1B0C-B20BEC7A5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6" y="5746071"/>
            <a:ext cx="7015499" cy="8522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Hvorfor er vi forskellige?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CB6B93-EF52-622B-6759-2FEA136A8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863" y="5746071"/>
            <a:ext cx="5961995" cy="852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2000" dirty="0" err="1"/>
              <a:t>Skriv</a:t>
            </a:r>
            <a:r>
              <a:rPr lang="en-US" sz="2000" dirty="0"/>
              <a:t> alt </a:t>
            </a:r>
            <a:r>
              <a:rPr lang="en-US" sz="2000" dirty="0" err="1"/>
              <a:t>ned</a:t>
            </a:r>
            <a:r>
              <a:rPr lang="en-US" sz="2000" dirty="0"/>
              <a:t>,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falder</a:t>
            </a:r>
            <a:r>
              <a:rPr lang="en-US" sz="2000" dirty="0"/>
              <a:t> dig </a:t>
            </a:r>
            <a:r>
              <a:rPr lang="en-US" sz="2000" dirty="0" err="1"/>
              <a:t>ind</a:t>
            </a:r>
            <a:r>
              <a:rPr lang="en-US" sz="2000" dirty="0"/>
              <a:t> (1 min)</a:t>
            </a:r>
          </a:p>
          <a:p>
            <a:pPr marL="0" indent="0" algn="r">
              <a:buNone/>
            </a:pPr>
            <a:r>
              <a:rPr lang="en-US" sz="2000" dirty="0"/>
              <a:t>Del dine tanker med din </a:t>
            </a:r>
            <a:r>
              <a:rPr lang="en-US" sz="2000" dirty="0" err="1"/>
              <a:t>sidemakker</a:t>
            </a:r>
            <a:r>
              <a:rPr lang="en-US" sz="2000" dirty="0"/>
              <a:t> (1 min)</a:t>
            </a:r>
          </a:p>
        </p:txBody>
      </p:sp>
    </p:spTree>
    <p:extLst>
      <p:ext uri="{BB962C8B-B14F-4D97-AF65-F5344CB8AC3E}">
        <p14:creationId xmlns:p14="http://schemas.microsoft.com/office/powerpoint/2010/main" val="37880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9F7964-E086-553A-04FB-D549C5C9C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3AF46D-3524-6542-3C3F-DC71793AA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26152" cy="4351338"/>
          </a:xfrm>
        </p:spPr>
        <p:txBody>
          <a:bodyPr/>
          <a:lstStyle/>
          <a:p>
            <a:r>
              <a:rPr lang="da-DK" dirty="0"/>
              <a:t>Hvad viser denne figur?</a:t>
            </a:r>
          </a:p>
          <a:p>
            <a:r>
              <a:rPr lang="da-DK" dirty="0"/>
              <a:t>Hvad har figuren med nedarvning at gøre?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83DF30E8-B23C-053E-9290-177634B2A5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1"/>
          <a:stretch/>
        </p:blipFill>
        <p:spPr bwMode="auto">
          <a:xfrm>
            <a:off x="6742175" y="1"/>
            <a:ext cx="49137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700211A9-B181-F599-B3ED-74492E98B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6050" y="-10912475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035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0F0F6C-D5DF-062F-5739-394F600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949916-7664-6AF8-4489-99B433AB6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65448" cy="4351338"/>
          </a:xfrm>
        </p:spPr>
        <p:txBody>
          <a:bodyPr/>
          <a:lstStyle/>
          <a:p>
            <a:r>
              <a:rPr lang="da-DK" dirty="0"/>
              <a:t>Vi har to udgaver af alle gener (på nær gener på X- og Y-kromosomet hos mænd).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DE5F4F8-DFBA-739A-F760-7520D11047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53" b="2029"/>
          <a:stretch/>
        </p:blipFill>
        <p:spPr>
          <a:xfrm>
            <a:off x="4967287" y="1114425"/>
            <a:ext cx="6887528" cy="49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61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662828-AE2A-875C-63B3-F77D68329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DFAA759F-B44F-8872-648C-5A72AB1E4537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Gen for øjenfarve findes på kromosom 15.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259EBE9-2AC5-717B-D1E3-C51737CB34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8958" r="67314" b="32708"/>
          <a:stretch/>
        </p:blipFill>
        <p:spPr bwMode="auto">
          <a:xfrm>
            <a:off x="10014250" y="509052"/>
            <a:ext cx="1144702" cy="320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049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52FF-4222-D182-3FCE-04C0CC91C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ADDD9C-BA75-B63B-B365-3D9C9ABB4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</a:t>
            </a:r>
          </a:p>
        </p:txBody>
      </p:sp>
      <p:pic>
        <p:nvPicPr>
          <p:cNvPr id="2050" name="Picture 2" descr="Blå øjne - Så mange procent har blå øjne | illvid.dk">
            <a:extLst>
              <a:ext uri="{FF2B5EF4-FFF2-40B4-BE49-F238E27FC236}">
                <a16:creationId xmlns:a16="http://schemas.microsoft.com/office/drawing/2014/main" id="{AC32F44D-7A26-60BF-2E1F-2FBF3EAA1E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92" b="67348"/>
          <a:stretch/>
        </p:blipFill>
        <p:spPr bwMode="auto">
          <a:xfrm>
            <a:off x="6261298" y="3723411"/>
            <a:ext cx="2575571" cy="160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lå øjne - Så mange procent har blå øjne | illvid.dk">
            <a:extLst>
              <a:ext uri="{FF2B5EF4-FFF2-40B4-BE49-F238E27FC236}">
                <a16:creationId xmlns:a16="http://schemas.microsoft.com/office/drawing/2014/main" id="{A7944DFA-770D-8613-E602-1AE8CFB0DC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-881" b="68663"/>
          <a:stretch/>
        </p:blipFill>
        <p:spPr bwMode="auto">
          <a:xfrm>
            <a:off x="2553326" y="3710346"/>
            <a:ext cx="2624464" cy="160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6D07B079-29E1-835B-93B7-C9EFDDF8F21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Gen for øjenfarve findes på kromosom 15.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En variant af et bestemt gen kaldes for en </a:t>
            </a:r>
            <a:r>
              <a:rPr lang="da-DK" b="1" dirty="0"/>
              <a:t>allel</a:t>
            </a:r>
            <a:r>
              <a:rPr lang="da-DK" dirty="0"/>
              <a:t>. </a:t>
            </a:r>
            <a:br>
              <a:rPr lang="da-DK" dirty="0"/>
            </a:br>
            <a:r>
              <a:rPr lang="da-DK" dirty="0"/>
              <a:t>I dette tilfælde er der to forskellige </a:t>
            </a:r>
            <a:r>
              <a:rPr lang="da-DK" dirty="0" err="1"/>
              <a:t>alleller</a:t>
            </a:r>
            <a:r>
              <a:rPr lang="da-DK" dirty="0"/>
              <a:t>: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5690BE29-44B8-1092-C0D2-67EFEC077696}"/>
              </a:ext>
            </a:extLst>
          </p:cNvPr>
          <p:cNvSpPr txBox="1"/>
          <p:nvPr/>
        </p:nvSpPr>
        <p:spPr>
          <a:xfrm>
            <a:off x="2762920" y="5448145"/>
            <a:ext cx="2624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Allellen</a:t>
            </a:r>
            <a:r>
              <a:rPr lang="da-DK" dirty="0"/>
              <a:t> B koder for egenskaben brun øjenfarve.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AFE219B-C00A-751E-6BA5-D011329ADBDC}"/>
              </a:ext>
            </a:extLst>
          </p:cNvPr>
          <p:cNvSpPr txBox="1"/>
          <p:nvPr/>
        </p:nvSpPr>
        <p:spPr>
          <a:xfrm>
            <a:off x="6470892" y="5448145"/>
            <a:ext cx="2487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Allellen</a:t>
            </a:r>
            <a:r>
              <a:rPr lang="da-DK" dirty="0"/>
              <a:t> b koder for egenskaben blå øjenfarve.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4A2DE95-DF65-F6E6-1861-C564A4CAF6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8958" r="67314" b="32708"/>
          <a:stretch/>
        </p:blipFill>
        <p:spPr bwMode="auto">
          <a:xfrm>
            <a:off x="10014250" y="509052"/>
            <a:ext cx="1144702" cy="320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943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3FF62-DDF1-F2C7-8B5B-9EEDF60AD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Genotype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660783-6D73-F901-7DF6-5E0AD98A7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577"/>
            <a:ext cx="5257800" cy="4616386"/>
          </a:xfrm>
        </p:spPr>
        <p:txBody>
          <a:bodyPr/>
          <a:lstStyle/>
          <a:p>
            <a:r>
              <a:rPr lang="da-DK" dirty="0"/>
              <a:t>Kombinationen af de to </a:t>
            </a:r>
            <a:r>
              <a:rPr lang="da-DK" dirty="0" err="1"/>
              <a:t>alleller</a:t>
            </a:r>
            <a:r>
              <a:rPr lang="da-DK" dirty="0"/>
              <a:t> kaldes for et individs </a:t>
            </a:r>
            <a:r>
              <a:rPr lang="da-DK" b="1" dirty="0"/>
              <a:t>genotype</a:t>
            </a:r>
            <a:r>
              <a:rPr lang="da-DK" dirty="0"/>
              <a:t> i dette </a:t>
            </a:r>
            <a:r>
              <a:rPr lang="da-DK" dirty="0" err="1"/>
              <a:t>genpar</a:t>
            </a:r>
            <a:r>
              <a:rPr lang="da-DK" dirty="0"/>
              <a:t>.</a:t>
            </a:r>
          </a:p>
          <a:p>
            <a:endParaRPr lang="da-DK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9606499-CE7E-5A95-53B8-7E1BDDAD3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8" r="62008"/>
          <a:stretch/>
        </p:blipFill>
        <p:spPr bwMode="auto">
          <a:xfrm>
            <a:off x="8750935" y="170688"/>
            <a:ext cx="807593" cy="668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E6F95701-331D-855C-D036-9734A938181A}"/>
              </a:ext>
            </a:extLst>
          </p:cNvPr>
          <p:cNvSpPr/>
          <p:nvPr/>
        </p:nvSpPr>
        <p:spPr>
          <a:xfrm>
            <a:off x="8750935" y="2292096"/>
            <a:ext cx="807593" cy="219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5B42D2D6-C52C-E9E3-B9F8-E8566A765347}"/>
              </a:ext>
            </a:extLst>
          </p:cNvPr>
          <p:cNvSpPr/>
          <p:nvPr/>
        </p:nvSpPr>
        <p:spPr>
          <a:xfrm>
            <a:off x="8750934" y="4575048"/>
            <a:ext cx="807593" cy="289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9189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3FF62-DDF1-F2C7-8B5B-9EEDF60AD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Genotype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660783-6D73-F901-7DF6-5E0AD98A7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577"/>
            <a:ext cx="5257800" cy="4616386"/>
          </a:xfrm>
        </p:spPr>
        <p:txBody>
          <a:bodyPr/>
          <a:lstStyle/>
          <a:p>
            <a:r>
              <a:rPr lang="da-DK" dirty="0"/>
              <a:t>Kombinationen af de to </a:t>
            </a:r>
            <a:r>
              <a:rPr lang="da-DK" dirty="0" err="1"/>
              <a:t>alleller</a:t>
            </a:r>
            <a:r>
              <a:rPr lang="da-DK" dirty="0"/>
              <a:t> kaldes for et individs </a:t>
            </a:r>
            <a:r>
              <a:rPr lang="da-DK" b="1" dirty="0"/>
              <a:t>genotype</a:t>
            </a:r>
            <a:r>
              <a:rPr lang="da-DK" dirty="0"/>
              <a:t> i dette </a:t>
            </a:r>
            <a:r>
              <a:rPr lang="da-DK" dirty="0" err="1"/>
              <a:t>genpar</a:t>
            </a:r>
            <a:r>
              <a:rPr lang="da-DK" dirty="0"/>
              <a:t>.</a:t>
            </a:r>
          </a:p>
          <a:p>
            <a:r>
              <a:rPr lang="da-DK" dirty="0"/>
              <a:t>Et individ med to ens </a:t>
            </a:r>
            <a:r>
              <a:rPr lang="da-DK" dirty="0" err="1"/>
              <a:t>alleller</a:t>
            </a:r>
            <a:r>
              <a:rPr lang="da-DK" dirty="0"/>
              <a:t> kaldes </a:t>
            </a:r>
            <a:r>
              <a:rPr lang="da-DK" b="1" dirty="0"/>
              <a:t>homozygot</a:t>
            </a:r>
            <a:r>
              <a:rPr lang="da-DK" dirty="0"/>
              <a:t> i dette </a:t>
            </a:r>
            <a:r>
              <a:rPr lang="da-DK" dirty="0" err="1"/>
              <a:t>genpar</a:t>
            </a:r>
            <a:r>
              <a:rPr lang="da-DK" dirty="0"/>
              <a:t>.</a:t>
            </a:r>
          </a:p>
          <a:p>
            <a:r>
              <a:rPr lang="da-DK" dirty="0"/>
              <a:t>Et individ med to forskellige </a:t>
            </a:r>
            <a:r>
              <a:rPr lang="da-DK" dirty="0" err="1"/>
              <a:t>alleller</a:t>
            </a:r>
            <a:r>
              <a:rPr lang="da-DK" dirty="0"/>
              <a:t> kaldes </a:t>
            </a:r>
            <a:r>
              <a:rPr lang="da-DK" b="1" dirty="0"/>
              <a:t>heterozygot</a:t>
            </a:r>
            <a:r>
              <a:rPr lang="da-DK" dirty="0"/>
              <a:t> i dette </a:t>
            </a:r>
            <a:r>
              <a:rPr lang="da-DK" dirty="0" err="1"/>
              <a:t>genpar</a:t>
            </a:r>
            <a:r>
              <a:rPr lang="da-DK" dirty="0"/>
              <a:t>.</a:t>
            </a:r>
          </a:p>
          <a:p>
            <a:endParaRPr lang="da-DK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9606499-CE7E-5A95-53B8-7E1BDDAD3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2008" b="-1"/>
          <a:stretch/>
        </p:blipFill>
        <p:spPr bwMode="auto">
          <a:xfrm>
            <a:off x="8750935" y="0"/>
            <a:ext cx="8075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833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A9560E-D127-9E24-D9D4-733CF7248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Fænotype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FBB6A6-EB0C-9E13-0C0C-5DF566888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42888" cy="4351338"/>
          </a:xfrm>
        </p:spPr>
        <p:txBody>
          <a:bodyPr/>
          <a:lstStyle/>
          <a:p>
            <a:r>
              <a:rPr lang="da-DK" b="1" dirty="0"/>
              <a:t>Fænotype: </a:t>
            </a:r>
            <a:r>
              <a:rPr lang="da-DK" dirty="0"/>
              <a:t>Den egenskab der kan iagttages (f.eks. ses eller måles)</a:t>
            </a:r>
          </a:p>
          <a:p>
            <a:r>
              <a:rPr lang="da-DK" dirty="0" err="1"/>
              <a:t>Allellen</a:t>
            </a:r>
            <a:r>
              <a:rPr lang="da-DK" dirty="0"/>
              <a:t> B er </a:t>
            </a:r>
            <a:r>
              <a:rPr lang="da-DK" b="1" dirty="0"/>
              <a:t>dominant</a:t>
            </a:r>
            <a:r>
              <a:rPr lang="da-DK" dirty="0"/>
              <a:t> og </a:t>
            </a:r>
            <a:r>
              <a:rPr lang="da-DK" dirty="0" err="1"/>
              <a:t>allellen</a:t>
            </a:r>
            <a:r>
              <a:rPr lang="da-DK" dirty="0"/>
              <a:t> b er </a:t>
            </a:r>
            <a:r>
              <a:rPr lang="da-DK" b="1" dirty="0"/>
              <a:t>recessiv</a:t>
            </a:r>
            <a:r>
              <a:rPr lang="da-DK" dirty="0"/>
              <a:t>.</a:t>
            </a:r>
          </a:p>
          <a:p>
            <a:r>
              <a:rPr lang="da-DK" dirty="0"/>
              <a:t>Den dominerende allel bestemmer individets fænotype.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2D00CA-DEA8-33D0-40D4-FF06FAE61A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-2173" b="-1"/>
          <a:stretch/>
        </p:blipFill>
        <p:spPr bwMode="auto">
          <a:xfrm>
            <a:off x="8750935" y="0"/>
            <a:ext cx="2171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717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7D7724-4492-78F4-F4B8-F71FE8B92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Begrebstræning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5C4050-C53D-6D5B-D6CF-F076233B1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Alle skriver følgende 7 begreber ned på hver sin post-it-seddel:</a:t>
            </a:r>
            <a:br>
              <a:rPr lang="da-DK" dirty="0"/>
            </a:br>
            <a:r>
              <a:rPr lang="da-DK" dirty="0"/>
              <a:t>Allel, genotype, fænotype, homozygot, heterozygot, dominant og recessiv.</a:t>
            </a:r>
          </a:p>
          <a:p>
            <a:r>
              <a:rPr lang="da-DK" dirty="0"/>
              <a:t>Læs s. 181-182 i bogen, og skriv en forklaring af hvert begreb på bagsiden.</a:t>
            </a:r>
          </a:p>
          <a:p>
            <a:r>
              <a:rPr lang="da-DK" dirty="0"/>
              <a:t>Makker 1 vender sine post-it sedler med bagsiden (forklaringen) opad. Match nu makker 1’s forklaringer med makker 2’s begreber.</a:t>
            </a:r>
          </a:p>
          <a:p>
            <a:r>
              <a:rPr lang="da-DK" dirty="0"/>
              <a:t>Byt, så det nu er makker 2’s forklaringer, der vender opad.</a:t>
            </a:r>
          </a:p>
          <a:p>
            <a:r>
              <a:rPr lang="da-DK" dirty="0"/>
              <a:t>Spil </a:t>
            </a:r>
            <a:r>
              <a:rPr lang="da-DK" dirty="0" err="1"/>
              <a:t>jeopardy</a:t>
            </a:r>
            <a:r>
              <a:rPr lang="da-DK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551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916ABE5E-7C3C-9A3F-6E99-AFE4004C6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7" y="0"/>
            <a:ext cx="7535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CBDEF3E-4E30-49E8-7148-F84D14F1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090988" cy="1325563"/>
          </a:xfrm>
        </p:spPr>
        <p:txBody>
          <a:bodyPr/>
          <a:lstStyle/>
          <a:p>
            <a:r>
              <a:rPr lang="da-DK" dirty="0"/>
              <a:t>Mendels 1. lov - kønscelleloven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7A6D63-F49B-8B7B-F975-CD1F3D776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4433888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‘</a:t>
            </a:r>
            <a:r>
              <a:rPr lang="da-DK" i="1" dirty="0"/>
              <a:t>’Ethvert individ har to allelle gener for hver egenskab som adskilles ved dannelsen af kønsceller. Ved denne adskillelse dannes der lige mange kønsceller med hver allel</a:t>
            </a:r>
            <a:r>
              <a:rPr lang="da-DK" dirty="0"/>
              <a:t>.’’</a:t>
            </a:r>
          </a:p>
        </p:txBody>
      </p:sp>
    </p:spTree>
    <p:extLst>
      <p:ext uri="{BB962C8B-B14F-4D97-AF65-F5344CB8AC3E}">
        <p14:creationId xmlns:p14="http://schemas.microsoft.com/office/powerpoint/2010/main" val="4174987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86FF26-1C55-E82C-5442-17FD60C6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Krydsningsskema for øjenfarve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35756A-CD61-87A8-4E07-619596C4C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76738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B: Brune øjne </a:t>
            </a:r>
          </a:p>
          <a:p>
            <a:pPr marL="0" indent="0">
              <a:buNone/>
            </a:pPr>
            <a:r>
              <a:rPr lang="da-DK" dirty="0"/>
              <a:t>b: Blå øjne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Mors genotype: </a:t>
            </a:r>
            <a:r>
              <a:rPr lang="da-DK" dirty="0" err="1"/>
              <a:t>Bb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Mors fænotype: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Fars genotype: </a:t>
            </a:r>
            <a:r>
              <a:rPr lang="da-DK" dirty="0" err="1"/>
              <a:t>Bb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Fars fænotype: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359B54F-1489-8DB5-7B2E-8A47F31F538C}"/>
              </a:ext>
            </a:extLst>
          </p:cNvPr>
          <p:cNvSpPr txBox="1"/>
          <p:nvPr/>
        </p:nvSpPr>
        <p:spPr>
          <a:xfrm>
            <a:off x="6096000" y="1690688"/>
            <a:ext cx="5605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Krydsningsskema:</a:t>
            </a:r>
          </a:p>
        </p:txBody>
      </p:sp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FAE9CEBD-FC63-AAA4-DB31-9345F47DD6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625040"/>
              </p:ext>
            </p:extLst>
          </p:nvPr>
        </p:nvGraphicFramePr>
        <p:xfrm>
          <a:off x="6095999" y="3137556"/>
          <a:ext cx="5605464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8488">
                  <a:extLst>
                    <a:ext uri="{9D8B030D-6E8A-4147-A177-3AD203B41FA5}">
                      <a16:colId xmlns:a16="http://schemas.microsoft.com/office/drawing/2014/main" val="1659906329"/>
                    </a:ext>
                  </a:extLst>
                </a:gridCol>
                <a:gridCol w="1868488">
                  <a:extLst>
                    <a:ext uri="{9D8B030D-6E8A-4147-A177-3AD203B41FA5}">
                      <a16:colId xmlns:a16="http://schemas.microsoft.com/office/drawing/2014/main" val="3503517552"/>
                    </a:ext>
                  </a:extLst>
                </a:gridCol>
                <a:gridCol w="1868488">
                  <a:extLst>
                    <a:ext uri="{9D8B030D-6E8A-4147-A177-3AD203B41FA5}">
                      <a16:colId xmlns:a16="http://schemas.microsoft.com/office/drawing/2014/main" val="1556984584"/>
                    </a:ext>
                  </a:extLst>
                </a:gridCol>
              </a:tblGrid>
              <a:tr h="902117"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970632"/>
                  </a:ext>
                </a:extLst>
              </a:tr>
              <a:tr h="365859"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684390"/>
                  </a:ext>
                </a:extLst>
              </a:tr>
              <a:tr h="365859"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885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0910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5A995-1C34-562A-50CA-516D7D53C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Krydsningsskemaer og sandsynligheder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06BB35-53DF-09F2-5036-F747AE814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45906" cy="4351338"/>
          </a:xfrm>
        </p:spPr>
        <p:txBody>
          <a:bodyPr/>
          <a:lstStyle/>
          <a:p>
            <a:r>
              <a:rPr lang="da-DK" dirty="0"/>
              <a:t>Sandsynligheden for hver genotype:</a:t>
            </a:r>
          </a:p>
          <a:p>
            <a:pPr marL="0" indent="0">
              <a:buNone/>
            </a:pPr>
            <a:r>
              <a:rPr lang="da-DK" dirty="0"/>
              <a:t> 	BB:</a:t>
            </a:r>
          </a:p>
          <a:p>
            <a:pPr marL="0" indent="0">
              <a:buNone/>
            </a:pPr>
            <a:r>
              <a:rPr lang="da-DK" dirty="0"/>
              <a:t>	</a:t>
            </a:r>
            <a:r>
              <a:rPr lang="da-DK" dirty="0" err="1"/>
              <a:t>Bb</a:t>
            </a:r>
            <a:r>
              <a:rPr lang="da-DK" dirty="0"/>
              <a:t>:</a:t>
            </a:r>
          </a:p>
          <a:p>
            <a:pPr marL="0" indent="0">
              <a:buNone/>
            </a:pPr>
            <a:r>
              <a:rPr lang="da-DK" dirty="0"/>
              <a:t>	</a:t>
            </a:r>
            <a:r>
              <a:rPr lang="da-DK" dirty="0" err="1"/>
              <a:t>bb</a:t>
            </a:r>
            <a:r>
              <a:rPr lang="da-DK" dirty="0"/>
              <a:t>: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Sandsynligheden for hver fænotype:</a:t>
            </a:r>
          </a:p>
          <a:p>
            <a:pPr marL="0" indent="0">
              <a:buNone/>
            </a:pPr>
            <a:r>
              <a:rPr lang="da-DK" dirty="0"/>
              <a:t>	Brune øjne:</a:t>
            </a:r>
          </a:p>
          <a:p>
            <a:pPr marL="0" indent="0">
              <a:buNone/>
            </a:pPr>
            <a:r>
              <a:rPr lang="da-DK" dirty="0"/>
              <a:t>	Blå øjne:</a:t>
            </a:r>
          </a:p>
        </p:txBody>
      </p:sp>
      <p:pic>
        <p:nvPicPr>
          <p:cNvPr id="3074" name="Picture 2" descr="Nedarvning af et gen – Biologi">
            <a:extLst>
              <a:ext uri="{FF2B5EF4-FFF2-40B4-BE49-F238E27FC236}">
                <a16:creationId xmlns:a16="http://schemas.microsoft.com/office/drawing/2014/main" id="{FE058E93-51F4-EED9-6B68-150BD7351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106" y="2148681"/>
            <a:ext cx="4669694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932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86FF26-1C55-E82C-5442-17FD60C6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Krydsningsskema for øjenfarve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35756A-CD61-87A8-4E07-619596C4C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7673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B: Brune øjne </a:t>
            </a:r>
          </a:p>
          <a:p>
            <a:pPr marL="0" indent="0">
              <a:buNone/>
            </a:pPr>
            <a:r>
              <a:rPr lang="da-DK" dirty="0"/>
              <a:t>b: Blå øjne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Mors genotype: BB</a:t>
            </a:r>
          </a:p>
          <a:p>
            <a:pPr marL="0" indent="0">
              <a:buNone/>
            </a:pPr>
            <a:r>
              <a:rPr lang="da-DK" dirty="0"/>
              <a:t>Mors fænotype: </a:t>
            </a:r>
            <a:r>
              <a:rPr lang="da-DK" dirty="0">
                <a:solidFill>
                  <a:srgbClr val="FF0000"/>
                </a:solidFill>
              </a:rPr>
              <a:t>?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Fars genotype: </a:t>
            </a:r>
            <a:r>
              <a:rPr lang="da-DK" dirty="0" err="1"/>
              <a:t>Bb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Fars fænotype: </a:t>
            </a:r>
            <a:r>
              <a:rPr lang="da-DK" dirty="0">
                <a:solidFill>
                  <a:srgbClr val="FF0000"/>
                </a:solidFill>
              </a:rPr>
              <a:t>?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359B54F-1489-8DB5-7B2E-8A47F31F538C}"/>
              </a:ext>
            </a:extLst>
          </p:cNvPr>
          <p:cNvSpPr txBox="1"/>
          <p:nvPr/>
        </p:nvSpPr>
        <p:spPr>
          <a:xfrm>
            <a:off x="6095999" y="1690688"/>
            <a:ext cx="5605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Krydsningsskema:</a:t>
            </a:r>
          </a:p>
        </p:txBody>
      </p:sp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FAE9CEBD-FC63-AAA4-DB31-9345F47DD6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747046"/>
              </p:ext>
            </p:extLst>
          </p:nvPr>
        </p:nvGraphicFramePr>
        <p:xfrm>
          <a:off x="6074855" y="2213908"/>
          <a:ext cx="5605464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8488">
                  <a:extLst>
                    <a:ext uri="{9D8B030D-6E8A-4147-A177-3AD203B41FA5}">
                      <a16:colId xmlns:a16="http://schemas.microsoft.com/office/drawing/2014/main" val="1659906329"/>
                    </a:ext>
                  </a:extLst>
                </a:gridCol>
                <a:gridCol w="1868488">
                  <a:extLst>
                    <a:ext uri="{9D8B030D-6E8A-4147-A177-3AD203B41FA5}">
                      <a16:colId xmlns:a16="http://schemas.microsoft.com/office/drawing/2014/main" val="3503517552"/>
                    </a:ext>
                  </a:extLst>
                </a:gridCol>
                <a:gridCol w="1868488">
                  <a:extLst>
                    <a:ext uri="{9D8B030D-6E8A-4147-A177-3AD203B41FA5}">
                      <a16:colId xmlns:a16="http://schemas.microsoft.com/office/drawing/2014/main" val="1556984584"/>
                    </a:ext>
                  </a:extLst>
                </a:gridCol>
              </a:tblGrid>
              <a:tr h="902117"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970632"/>
                  </a:ext>
                </a:extLst>
              </a:tr>
              <a:tr h="365859"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684390"/>
                  </a:ext>
                </a:extLst>
              </a:tr>
              <a:tr h="365859"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885406"/>
                  </a:ext>
                </a:extLst>
              </a:tr>
            </a:tbl>
          </a:graphicData>
        </a:graphic>
      </p:graphicFrame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9E3CD2F3-FDCF-78BC-C37E-584880C85910}"/>
              </a:ext>
            </a:extLst>
          </p:cNvPr>
          <p:cNvSpPr txBox="1">
            <a:spLocks/>
          </p:cNvSpPr>
          <p:nvPr/>
        </p:nvSpPr>
        <p:spPr>
          <a:xfrm>
            <a:off x="6074855" y="5172118"/>
            <a:ext cx="5845906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dirty="0"/>
              <a:t>Sandsynligheden for hver fænotype:</a:t>
            </a:r>
          </a:p>
          <a:p>
            <a:pPr lvl="1"/>
            <a:r>
              <a:rPr lang="da-DK" dirty="0"/>
              <a:t>Brune øjne: </a:t>
            </a:r>
            <a:r>
              <a:rPr lang="da-DK" dirty="0">
                <a:solidFill>
                  <a:srgbClr val="FF0000"/>
                </a:solidFill>
              </a:rPr>
              <a:t>?</a:t>
            </a:r>
            <a:endParaRPr lang="da-DK" dirty="0"/>
          </a:p>
          <a:p>
            <a:pPr lvl="1"/>
            <a:r>
              <a:rPr lang="da-DK" dirty="0"/>
              <a:t>Blå øjne: </a:t>
            </a:r>
            <a:r>
              <a:rPr lang="da-DK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78001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F08086-4117-AF37-753C-43729492F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Øvelse: Hvordan </a:t>
            </a:r>
            <a:r>
              <a:rPr lang="da-DK" dirty="0"/>
              <a:t>kommer jeres børn til at se ud?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B1112F-63E4-4A3A-F6BF-4C6F5A035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9425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F8A35-CDAE-03C5-E369-8BA6FDA52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16DEA2-149C-6ECC-982B-E1F8D51DE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600074" cy="1325563"/>
          </a:xfrm>
        </p:spPr>
        <p:txBody>
          <a:bodyPr/>
          <a:lstStyle/>
          <a:p>
            <a:r>
              <a:rPr lang="da-DK" dirty="0"/>
              <a:t>Udfordring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ACB984-7ABA-6CB0-3AD0-57A8BA3B5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817608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Kan du løse en kryds og tværs uden brug af </a:t>
            </a:r>
            <a:r>
              <a:rPr lang="da-DK" dirty="0" err="1"/>
              <a:t>powerpointen</a:t>
            </a:r>
            <a:r>
              <a:rPr lang="da-DK" dirty="0"/>
              <a:t>, bog og noter?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hlinkClick r:id="rId2"/>
              </a:rPr>
              <a:t>https://puzzel.org/da/crossword/play?p=-NoS_0AxtgZBDSPWL0BZ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1379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508</Words>
  <Application>Microsoft Macintosh PowerPoint</Application>
  <PresentationFormat>Widescreen</PresentationFormat>
  <Paragraphs>90</Paragraphs>
  <Slides>17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Office-tema</vt:lpstr>
      <vt:lpstr>Nedarvning</vt:lpstr>
      <vt:lpstr>Plan</vt:lpstr>
      <vt:lpstr>Hvorfor er vi forskellige?</vt:lpstr>
      <vt:lpstr>Dagens figur</vt:lpstr>
      <vt:lpstr>Gener</vt:lpstr>
      <vt:lpstr>Eksempel</vt:lpstr>
      <vt:lpstr>Eksempel</vt:lpstr>
      <vt:lpstr>Genotype</vt:lpstr>
      <vt:lpstr>Genotype</vt:lpstr>
      <vt:lpstr>Fænotype</vt:lpstr>
      <vt:lpstr>Begrebstræning</vt:lpstr>
      <vt:lpstr>Mendels 1. lov - kønscelleloven</vt:lpstr>
      <vt:lpstr>Krydsningsskema for øjenfarve</vt:lpstr>
      <vt:lpstr>Krydsningsskemaer og sandsynligheder</vt:lpstr>
      <vt:lpstr>Krydsningsskema for øjenfarve</vt:lpstr>
      <vt:lpstr>Øvelse: Hvordan kommer jeres børn til at se ud?</vt:lpstr>
      <vt:lpstr>Udfordring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Nedarvning af monogene egenskaber</dc:title>
  <dc:creator>Klara Jensen</dc:creator>
  <cp:lastModifiedBy>Klara Jensen</cp:lastModifiedBy>
  <cp:revision>2</cp:revision>
  <dcterms:created xsi:type="dcterms:W3CDTF">2023-03-06T07:57:16Z</dcterms:created>
  <dcterms:modified xsi:type="dcterms:W3CDTF">2025-01-28T08:24:05Z</dcterms:modified>
</cp:coreProperties>
</file>