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5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EC294F-E8F1-440D-A73A-9181B45010F7}" v="3" dt="2019-08-04T11:07:26.4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41" autoAdjust="0"/>
    <p:restoredTop sz="94660"/>
  </p:normalViewPr>
  <p:slideViewPr>
    <p:cSldViewPr snapToGrid="0">
      <p:cViewPr>
        <p:scale>
          <a:sx n="86" d="100"/>
          <a:sy n="86" d="100"/>
        </p:scale>
        <p:origin x="320" y="1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tte Wallmann-Høeg" userId="ae21b65c-dfc3-41ed-96a2-ad5633a580ac" providerId="ADAL" clId="{99EC294F-E8F1-440D-A73A-9181B45010F7}"/>
    <pc:docChg chg="addSld modSld">
      <pc:chgData name="Gitte Wallmann-Høeg" userId="ae21b65c-dfc3-41ed-96a2-ad5633a580ac" providerId="ADAL" clId="{99EC294F-E8F1-440D-A73A-9181B45010F7}" dt="2019-08-04T11:07:26.480" v="11"/>
      <pc:docMkLst>
        <pc:docMk/>
      </pc:docMkLst>
      <pc:sldChg chg="modSp add">
        <pc:chgData name="Gitte Wallmann-Høeg" userId="ae21b65c-dfc3-41ed-96a2-ad5633a580ac" providerId="ADAL" clId="{99EC294F-E8F1-440D-A73A-9181B45010F7}" dt="2019-08-04T11:07:26.480" v="11"/>
        <pc:sldMkLst>
          <pc:docMk/>
          <pc:sldMk cId="1581667042" sldId="267"/>
        </pc:sldMkLst>
        <pc:spChg chg="mod">
          <ac:chgData name="Gitte Wallmann-Høeg" userId="ae21b65c-dfc3-41ed-96a2-ad5633a580ac" providerId="ADAL" clId="{99EC294F-E8F1-440D-A73A-9181B45010F7}" dt="2019-08-04T11:07:04.977" v="8" actId="20577"/>
          <ac:spMkLst>
            <pc:docMk/>
            <pc:sldMk cId="1581667042" sldId="267"/>
            <ac:spMk id="2" creationId="{8CDF4E1F-1D24-48B2-B32B-BA6262A56AB4}"/>
          </ac:spMkLst>
        </pc:spChg>
        <pc:spChg chg="mod">
          <ac:chgData name="Gitte Wallmann-Høeg" userId="ae21b65c-dfc3-41ed-96a2-ad5633a580ac" providerId="ADAL" clId="{99EC294F-E8F1-440D-A73A-9181B45010F7}" dt="2019-08-04T11:07:26.480" v="11"/>
          <ac:spMkLst>
            <pc:docMk/>
            <pc:sldMk cId="1581667042" sldId="267"/>
            <ac:spMk id="3" creationId="{EC2EE6F9-821E-4321-A2F2-663AEECC71D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71765-6D60-417A-9E04-71B35F1AC0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Lingua</a:t>
            </a:r>
            <a:r>
              <a:rPr lang="da-DK" dirty="0"/>
              <a:t> Franca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9E3CA1-7A6F-4E4C-BDDA-01BF2482CF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err="1"/>
              <a:t>Say</a:t>
            </a:r>
            <a:r>
              <a:rPr lang="da-DK" dirty="0"/>
              <a:t> </a:t>
            </a:r>
            <a:r>
              <a:rPr lang="da-DK" dirty="0" err="1"/>
              <a:t>what</a:t>
            </a:r>
            <a:r>
              <a:rPr lang="da-DK" dirty="0"/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2723416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92FDCA3-776F-4E2A-A04C-BC1E55C02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85" y="618840"/>
            <a:ext cx="6785354" cy="4705172"/>
          </a:xfrm>
          <a:prstGeom prst="rect">
            <a:avLst/>
          </a:prstGeom>
        </p:spPr>
      </p:pic>
      <p:pic>
        <p:nvPicPr>
          <p:cNvPr id="2049" name="Picture 1" descr="page11image31216720">
            <a:extLst>
              <a:ext uri="{FF2B5EF4-FFF2-40B4-BE49-F238E27FC236}">
                <a16:creationId xmlns:a16="http://schemas.microsoft.com/office/drawing/2014/main" id="{5EA8F4E5-C7F7-1977-B03F-D18FAAFDB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324" y="3173817"/>
            <a:ext cx="4626591" cy="276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765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95E3A23-2C0E-4417-867A-7BBFDE883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675" y="762000"/>
            <a:ext cx="748665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78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80EEEC99-1B19-4C91-8BA5-FB0463C0D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0" y="633412"/>
            <a:ext cx="7658100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20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C8C7DE2-C46E-45A9-B7AE-B038B41F2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5" y="634115"/>
            <a:ext cx="790575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49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F84A95B-05D7-46F8-9D5E-DAEFF990F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647700"/>
            <a:ext cx="771525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70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691D67EC-F9EB-44FB-88C0-DBC2A3A99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425" y="823912"/>
            <a:ext cx="7677150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04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BF780F-C9BE-4EC2-8141-30197E4C2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133271"/>
          </a:xfrm>
        </p:spPr>
        <p:txBody>
          <a:bodyPr/>
          <a:lstStyle/>
          <a:p>
            <a:r>
              <a:rPr lang="da-DK" dirty="0" err="1"/>
              <a:t>Consider</a:t>
            </a:r>
            <a:r>
              <a:rPr lang="da-DK" dirty="0"/>
              <a:t> </a:t>
            </a:r>
            <a:r>
              <a:rPr lang="da-DK" dirty="0" err="1"/>
              <a:t>this</a:t>
            </a:r>
            <a:r>
              <a:rPr lang="da-DK" dirty="0"/>
              <a:t>: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F7B6813-4D6D-4645-A8DA-C812E2935B34}"/>
              </a:ext>
            </a:extLst>
          </p:cNvPr>
          <p:cNvSpPr/>
          <p:nvPr/>
        </p:nvSpPr>
        <p:spPr>
          <a:xfrm>
            <a:off x="1079292" y="1948721"/>
            <a:ext cx="9893503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333333"/>
                </a:solidFill>
                <a:latin typeface="+mj-lt"/>
              </a:rPr>
              <a:t>English has official or special status in at least 75 countries, with a total population of more than two billion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333333"/>
              </a:solidFill>
              <a:latin typeface="+mj-lt"/>
            </a:endParaRPr>
          </a:p>
          <a:p>
            <a:r>
              <a:rPr lang="en-US" sz="2000" dirty="0">
                <a:solidFill>
                  <a:srgbClr val="333333"/>
                </a:solidFill>
                <a:latin typeface="+mj-lt"/>
              </a:rPr>
              <a:t>One out of four of the world's population speak English to some level of competence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333333"/>
              </a:solidFill>
              <a:latin typeface="+mj-lt"/>
            </a:endParaRPr>
          </a:p>
          <a:p>
            <a:r>
              <a:rPr lang="en-US" sz="2000" dirty="0">
                <a:solidFill>
                  <a:srgbClr val="333333"/>
                </a:solidFill>
                <a:latin typeface="+mj-lt"/>
              </a:rPr>
              <a:t>More than two thirds of the world's scientists read in English</a:t>
            </a:r>
          </a:p>
          <a:p>
            <a:endParaRPr lang="en-US" sz="2000" dirty="0">
              <a:solidFill>
                <a:srgbClr val="333333"/>
              </a:solidFill>
              <a:latin typeface="+mj-lt"/>
            </a:endParaRPr>
          </a:p>
          <a:p>
            <a:r>
              <a:rPr lang="en-US" sz="2000" dirty="0">
                <a:solidFill>
                  <a:srgbClr val="333333"/>
                </a:solidFill>
                <a:latin typeface="+mj-lt"/>
              </a:rPr>
              <a:t>Three quarters of the world's mail is written in English</a:t>
            </a:r>
          </a:p>
          <a:p>
            <a:endParaRPr lang="en-US" sz="2000" dirty="0">
              <a:solidFill>
                <a:srgbClr val="333333"/>
              </a:solidFill>
              <a:latin typeface="+mj-lt"/>
            </a:endParaRPr>
          </a:p>
          <a:p>
            <a:r>
              <a:rPr lang="en-US" sz="2000" dirty="0">
                <a:solidFill>
                  <a:srgbClr val="333333"/>
                </a:solidFill>
                <a:latin typeface="+mj-lt"/>
              </a:rPr>
              <a:t>80 per cent of the world's electronically stored information is in English.</a:t>
            </a:r>
          </a:p>
          <a:p>
            <a:endParaRPr lang="da-DK" dirty="0">
              <a:latin typeface="+mj-lt"/>
            </a:endParaRPr>
          </a:p>
          <a:p>
            <a:endParaRPr lang="en-US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381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50DDD3-69D4-5203-C8F3-E5654F835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10022172" cy="3649829"/>
          </a:xfrm>
        </p:spPr>
        <p:txBody>
          <a:bodyPr>
            <a:normAutofit/>
          </a:bodyPr>
          <a:lstStyle/>
          <a:p>
            <a:br>
              <a:rPr lang="da-DK" dirty="0">
                <a:latin typeface="+mj-lt"/>
              </a:rPr>
            </a:br>
            <a:br>
              <a:rPr lang="da-DK" dirty="0">
                <a:latin typeface="+mj-lt"/>
              </a:rPr>
            </a:br>
            <a:r>
              <a:rPr lang="da-DK" dirty="0">
                <a:latin typeface="+mj-lt"/>
              </a:rPr>
              <a:t>As fast as </a:t>
            </a:r>
            <a:r>
              <a:rPr lang="da-DK" dirty="0" err="1">
                <a:latin typeface="+mj-lt"/>
              </a:rPr>
              <a:t>you</a:t>
            </a:r>
            <a:r>
              <a:rPr lang="da-DK" dirty="0">
                <a:latin typeface="+mj-lt"/>
              </a:rPr>
              <a:t> </a:t>
            </a:r>
            <a:r>
              <a:rPr lang="da-DK" dirty="0" err="1">
                <a:latin typeface="+mj-lt"/>
              </a:rPr>
              <a:t>can</a:t>
            </a:r>
            <a:r>
              <a:rPr lang="da-DK" dirty="0">
                <a:latin typeface="+mj-lt"/>
              </a:rPr>
              <a:t>, </a:t>
            </a:r>
            <a:r>
              <a:rPr lang="da-DK" dirty="0" err="1">
                <a:latin typeface="+mj-lt"/>
              </a:rPr>
              <a:t>name</a:t>
            </a:r>
            <a:r>
              <a:rPr lang="da-DK" dirty="0">
                <a:latin typeface="+mj-lt"/>
              </a:rPr>
              <a:t> 10 English </a:t>
            </a:r>
            <a:r>
              <a:rPr lang="da-DK" dirty="0" err="1">
                <a:latin typeface="+mj-lt"/>
              </a:rPr>
              <a:t>words</a:t>
            </a:r>
            <a:r>
              <a:rPr lang="da-DK" dirty="0">
                <a:latin typeface="+mj-lt"/>
              </a:rPr>
              <a:t> </a:t>
            </a:r>
            <a:r>
              <a:rPr lang="da-DK" dirty="0" err="1">
                <a:latin typeface="+mj-lt"/>
              </a:rPr>
              <a:t>commonly</a:t>
            </a:r>
            <a:r>
              <a:rPr lang="da-DK" dirty="0">
                <a:latin typeface="+mj-lt"/>
              </a:rPr>
              <a:t> </a:t>
            </a:r>
            <a:r>
              <a:rPr lang="da-DK" dirty="0" err="1">
                <a:latin typeface="+mj-lt"/>
              </a:rPr>
              <a:t>used</a:t>
            </a:r>
            <a:r>
              <a:rPr lang="da-DK" dirty="0">
                <a:latin typeface="+mj-lt"/>
              </a:rPr>
              <a:t> in Denmark. GO!</a:t>
            </a:r>
            <a:br>
              <a:rPr lang="da-DK" dirty="0">
                <a:latin typeface="+mj-lt"/>
              </a:rPr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80599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E83D3B-A839-4595-9090-55012F7E8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Points to </a:t>
            </a:r>
            <a:r>
              <a:rPr lang="da-DK" dirty="0" err="1"/>
              <a:t>discuss</a:t>
            </a:r>
            <a:r>
              <a:rPr lang="da-DK" dirty="0"/>
              <a:t>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C2198A-2397-405E-9A58-7DFFA5B71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err="1"/>
              <a:t>Which</a:t>
            </a:r>
            <a:r>
              <a:rPr lang="da-DK" dirty="0"/>
              <a:t> </a:t>
            </a:r>
            <a:r>
              <a:rPr lang="da-DK" dirty="0" err="1"/>
              <a:t>role</a:t>
            </a:r>
            <a:r>
              <a:rPr lang="da-DK" dirty="0"/>
              <a:t> </a:t>
            </a:r>
            <a:r>
              <a:rPr lang="da-DK" dirty="0" err="1"/>
              <a:t>does</a:t>
            </a:r>
            <a:r>
              <a:rPr lang="da-DK" dirty="0"/>
              <a:t> English </a:t>
            </a:r>
            <a:r>
              <a:rPr lang="da-DK" dirty="0" err="1"/>
              <a:t>play</a:t>
            </a:r>
            <a:r>
              <a:rPr lang="da-DK" dirty="0"/>
              <a:t> in Denmark?</a:t>
            </a:r>
          </a:p>
          <a:p>
            <a:pPr marL="0" indent="0">
              <a:buNone/>
            </a:pPr>
            <a:r>
              <a:rPr lang="da-DK" dirty="0"/>
              <a:t>How do </a:t>
            </a:r>
            <a:r>
              <a:rPr lang="da-DK" dirty="0" err="1"/>
              <a:t>you</a:t>
            </a:r>
            <a:r>
              <a:rPr lang="da-DK" dirty="0"/>
              <a:t>, </a:t>
            </a:r>
            <a:r>
              <a:rPr lang="da-DK" dirty="0" err="1"/>
              <a:t>yourself</a:t>
            </a:r>
            <a:r>
              <a:rPr lang="da-DK" dirty="0"/>
              <a:t>, </a:t>
            </a:r>
            <a:r>
              <a:rPr lang="da-DK" dirty="0" err="1"/>
              <a:t>use</a:t>
            </a:r>
            <a:r>
              <a:rPr lang="da-DK" dirty="0"/>
              <a:t> English in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daily</a:t>
            </a:r>
            <a:r>
              <a:rPr lang="da-DK" dirty="0"/>
              <a:t> </a:t>
            </a:r>
            <a:r>
              <a:rPr lang="da-DK" dirty="0" err="1"/>
              <a:t>life</a:t>
            </a:r>
            <a:r>
              <a:rPr lang="da-DK" dirty="0"/>
              <a:t>?</a:t>
            </a:r>
          </a:p>
          <a:p>
            <a:pPr marL="0" indent="0">
              <a:buNone/>
            </a:pPr>
            <a:r>
              <a:rPr lang="da-DK" dirty="0"/>
              <a:t>How do </a:t>
            </a:r>
            <a:r>
              <a:rPr lang="da-DK" dirty="0" err="1"/>
              <a:t>you</a:t>
            </a:r>
            <a:r>
              <a:rPr lang="da-DK" dirty="0"/>
              <a:t> plan on </a:t>
            </a:r>
            <a:r>
              <a:rPr lang="da-DK" dirty="0" err="1"/>
              <a:t>using</a:t>
            </a:r>
            <a:r>
              <a:rPr lang="da-DK" dirty="0"/>
              <a:t> it in the future?</a:t>
            </a:r>
          </a:p>
          <a:p>
            <a:pPr marL="0" indent="0">
              <a:buNone/>
            </a:pPr>
            <a:r>
              <a:rPr lang="da-DK" dirty="0"/>
              <a:t>Is it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aim</a:t>
            </a:r>
            <a:r>
              <a:rPr lang="da-DK" dirty="0"/>
              <a:t> to </a:t>
            </a:r>
            <a:r>
              <a:rPr lang="da-DK" dirty="0" err="1"/>
              <a:t>keep</a:t>
            </a:r>
            <a:r>
              <a:rPr lang="da-DK" dirty="0"/>
              <a:t> </a:t>
            </a:r>
            <a:r>
              <a:rPr lang="da-DK" dirty="0" err="1"/>
              <a:t>using</a:t>
            </a:r>
            <a:r>
              <a:rPr lang="da-DK" dirty="0"/>
              <a:t> English as a </a:t>
            </a:r>
            <a:r>
              <a:rPr lang="da-DK" dirty="0" err="1"/>
              <a:t>lingua</a:t>
            </a:r>
            <a:r>
              <a:rPr lang="da-DK" dirty="0"/>
              <a:t> </a:t>
            </a:r>
            <a:r>
              <a:rPr lang="da-DK" dirty="0" err="1"/>
              <a:t>franca</a:t>
            </a:r>
            <a:r>
              <a:rPr lang="da-DK" dirty="0"/>
              <a:t> </a:t>
            </a:r>
          </a:p>
          <a:p>
            <a:pPr marL="0" indent="0">
              <a:buNone/>
            </a:pPr>
            <a:r>
              <a:rPr lang="da-DK" dirty="0"/>
              <a:t>or to </a:t>
            </a:r>
            <a:r>
              <a:rPr lang="da-DK" dirty="0" err="1"/>
              <a:t>improve</a:t>
            </a:r>
            <a:r>
              <a:rPr lang="da-DK" dirty="0"/>
              <a:t> to a ‘</a:t>
            </a:r>
            <a:r>
              <a:rPr lang="da-DK" dirty="0" err="1"/>
              <a:t>native</a:t>
            </a:r>
            <a:r>
              <a:rPr lang="da-DK" dirty="0"/>
              <a:t>’ </a:t>
            </a:r>
            <a:r>
              <a:rPr lang="da-DK" dirty="0" err="1"/>
              <a:t>level</a:t>
            </a:r>
            <a:r>
              <a:rPr lang="da-DK" dirty="0"/>
              <a:t>? (is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even</a:t>
            </a:r>
            <a:r>
              <a:rPr lang="da-DK" dirty="0"/>
              <a:t> </a:t>
            </a:r>
            <a:r>
              <a:rPr lang="da-DK" dirty="0" err="1"/>
              <a:t>possible</a:t>
            </a:r>
            <a:r>
              <a:rPr lang="da-DK" dirty="0"/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26552933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k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A2AD00024361F44B499AA8CB412D4E5" ma:contentTypeVersion="7" ma:contentTypeDescription="Opret et nyt dokument." ma:contentTypeScope="" ma:versionID="a516b93cf1997edf6007b974454af69f">
  <xsd:schema xmlns:xsd="http://www.w3.org/2001/XMLSchema" xmlns:xs="http://www.w3.org/2001/XMLSchema" xmlns:p="http://schemas.microsoft.com/office/2006/metadata/properties" xmlns:ns2="b5a9716d-dc4c-4b9f-87ae-f47fba45fee2" targetNamespace="http://schemas.microsoft.com/office/2006/metadata/properties" ma:root="true" ma:fieldsID="c7c21df111cfd6da53f45edcabbb6788" ns2:_="">
    <xsd:import namespace="b5a9716d-dc4c-4b9f-87ae-f47fba45fe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a9716d-dc4c-4b9f-87ae-f47fba45fe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7887CB1-702B-4230-85C5-561AC3FE6E58}">
  <ds:schemaRefs>
    <ds:schemaRef ds:uri="http://purl.org/dc/terms/"/>
    <ds:schemaRef ds:uri="c0f923d2-a6b4-4eef-a458-f5ee25a8ac89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2643c15d-6290-48c6-9e66-907189cbe8c6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06B05DD-DEE8-4E09-8406-CC2D66F83B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a9716d-dc4c-4b9f-87ae-f47fba45fe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DB2AE0-41DF-4CED-9074-3BA3CABFBE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</TotalTime>
  <Words>162</Words>
  <Application>Microsoft Macintosh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Garamond</vt:lpstr>
      <vt:lpstr>Organisk</vt:lpstr>
      <vt:lpstr>Lingua Franca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Consider this:</vt:lpstr>
      <vt:lpstr>  As fast as you can, name 10 English words commonly used in Denmark. GO! </vt:lpstr>
      <vt:lpstr>Points to discuss: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Lingua Franca</dc:title>
  <dc:creator>Gitte Wallmann-Høeg</dc:creator>
  <cp:lastModifiedBy>Cecilia Ahrenkiel</cp:lastModifiedBy>
  <cp:revision>11</cp:revision>
  <dcterms:created xsi:type="dcterms:W3CDTF">2019-08-04T10:08:04Z</dcterms:created>
  <dcterms:modified xsi:type="dcterms:W3CDTF">2025-02-03T06:33:56Z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0x010100AA2AD00024361F44B499AA8CB412D4E5</vt:lpwstr>
  </property>
</Properties>
</file>