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sldIdLst>
    <p:sldId id="256" r:id="rId2"/>
    <p:sldId id="260" r:id="rId3"/>
    <p:sldId id="266" r:id="rId4"/>
    <p:sldId id="267" r:id="rId5"/>
    <p:sldId id="268" r:id="rId6"/>
    <p:sldId id="269" r:id="rId7"/>
    <p:sldId id="270" r:id="rId8"/>
    <p:sldId id="271" r:id="rId9"/>
    <p:sldId id="264" r:id="rId10"/>
    <p:sldId id="257" r:id="rId11"/>
    <p:sldId id="258" r:id="rId12"/>
    <p:sldId id="262" r:id="rId13"/>
    <p:sldId id="263" r:id="rId14"/>
    <p:sldId id="272" r:id="rId15"/>
    <p:sldId id="273" r:id="rId16"/>
    <p:sldId id="274" r:id="rId17"/>
    <p:sldId id="259" r:id="rId18"/>
    <p:sldId id="265" r:id="rId19"/>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3" autoAdjust="0"/>
    <p:restoredTop sz="95846"/>
  </p:normalViewPr>
  <p:slideViewPr>
    <p:cSldViewPr snapToGrid="0">
      <p:cViewPr varScale="1">
        <p:scale>
          <a:sx n="112" d="100"/>
          <a:sy n="112" d="100"/>
        </p:scale>
        <p:origin x="616"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ine Marie Burup Jelshøj" userId="f475cecd-7b7f-4447-b208-e5a3856f3f43" providerId="ADAL" clId="{341A1C37-8AE0-0941-81CB-A800E67FF429}"/>
    <pc:docChg chg="custSel modSld">
      <pc:chgData name="Stine Marie Burup Jelshøj" userId="f475cecd-7b7f-4447-b208-e5a3856f3f43" providerId="ADAL" clId="{341A1C37-8AE0-0941-81CB-A800E67FF429}" dt="2025-02-03T11:21:43.430" v="48" actId="20577"/>
      <pc:docMkLst>
        <pc:docMk/>
      </pc:docMkLst>
      <pc:sldChg chg="modSp mod">
        <pc:chgData name="Stine Marie Burup Jelshøj" userId="f475cecd-7b7f-4447-b208-e5a3856f3f43" providerId="ADAL" clId="{341A1C37-8AE0-0941-81CB-A800E67FF429}" dt="2025-02-03T11:21:43.430" v="48" actId="20577"/>
        <pc:sldMkLst>
          <pc:docMk/>
          <pc:sldMk cId="1214803909" sldId="265"/>
        </pc:sldMkLst>
        <pc:spChg chg="mod">
          <ac:chgData name="Stine Marie Burup Jelshøj" userId="f475cecd-7b7f-4447-b208-e5a3856f3f43" providerId="ADAL" clId="{341A1C37-8AE0-0941-81CB-A800E67FF429}" dt="2025-02-03T11:21:43.430" v="48" actId="20577"/>
          <ac:spMkLst>
            <pc:docMk/>
            <pc:sldMk cId="1214803909" sldId="265"/>
            <ac:spMk id="2" creationId="{06600A72-E73F-491B-999F-97DD5A36B4AB}"/>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2/3/25</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‹nr.›</a:t>
            </a:fld>
            <a:endParaRPr lang="en-US" dirty="0"/>
          </a:p>
        </p:txBody>
      </p:sp>
    </p:spTree>
    <p:extLst>
      <p:ext uri="{BB962C8B-B14F-4D97-AF65-F5344CB8AC3E}">
        <p14:creationId xmlns:p14="http://schemas.microsoft.com/office/powerpoint/2010/main" val="30284987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2/3/25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‹nr.›</a:t>
            </a:fld>
            <a:endParaRPr lang="en-US"/>
          </a:p>
        </p:txBody>
      </p:sp>
    </p:spTree>
    <p:extLst>
      <p:ext uri="{BB962C8B-B14F-4D97-AF65-F5344CB8AC3E}">
        <p14:creationId xmlns:p14="http://schemas.microsoft.com/office/powerpoint/2010/main" val="4141927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2/3/25</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‹nr.›</a:t>
            </a:fld>
            <a:endParaRPr lang="en-US" dirty="0"/>
          </a:p>
        </p:txBody>
      </p:sp>
    </p:spTree>
    <p:extLst>
      <p:ext uri="{BB962C8B-B14F-4D97-AF65-F5344CB8AC3E}">
        <p14:creationId xmlns:p14="http://schemas.microsoft.com/office/powerpoint/2010/main" val="3022574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2/3/25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7E4EF-A1BD-40F4-AB7B-04F084DD991D}" type="slidenum">
              <a:rPr lang="en-US" smtClean="0"/>
              <a:t>‹nr.›</a:t>
            </a:fld>
            <a:endParaRPr lang="en-US"/>
          </a:p>
        </p:txBody>
      </p:sp>
    </p:spTree>
    <p:extLst>
      <p:ext uri="{BB962C8B-B14F-4D97-AF65-F5344CB8AC3E}">
        <p14:creationId xmlns:p14="http://schemas.microsoft.com/office/powerpoint/2010/main" val="22657653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8A7F15D8-96D1-4781-BC50-CA8A088B2FE4}" type="datetime1">
              <a:rPr lang="en-US" smtClean="0"/>
              <a:t>2/3/25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B7E4EF-A1BD-40F4-AB7B-04F084DD991D}" type="slidenum">
              <a:rPr lang="en-US" smtClean="0"/>
              <a:t>‹nr.›</a:t>
            </a:fld>
            <a:endParaRPr lang="en-US"/>
          </a:p>
        </p:txBody>
      </p:sp>
    </p:spTree>
    <p:extLst>
      <p:ext uri="{BB962C8B-B14F-4D97-AF65-F5344CB8AC3E}">
        <p14:creationId xmlns:p14="http://schemas.microsoft.com/office/powerpoint/2010/main" val="7519926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2/3/25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B7E4EF-A1BD-40F4-AB7B-04F084DD991D}" type="slidenum">
              <a:rPr lang="en-US" smtClean="0"/>
              <a:t>‹nr.›</a:t>
            </a:fld>
            <a:endParaRPr lang="en-US"/>
          </a:p>
        </p:txBody>
      </p:sp>
    </p:spTree>
    <p:extLst>
      <p:ext uri="{BB962C8B-B14F-4D97-AF65-F5344CB8AC3E}">
        <p14:creationId xmlns:p14="http://schemas.microsoft.com/office/powerpoint/2010/main" val="40224445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2/3/25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B7E4EF-A1BD-40F4-AB7B-04F084DD991D}" type="slidenum">
              <a:rPr lang="en-US" smtClean="0"/>
              <a:t>‹nr.›</a:t>
            </a:fld>
            <a:endParaRPr lang="en-US"/>
          </a:p>
        </p:txBody>
      </p:sp>
    </p:spTree>
    <p:extLst>
      <p:ext uri="{BB962C8B-B14F-4D97-AF65-F5344CB8AC3E}">
        <p14:creationId xmlns:p14="http://schemas.microsoft.com/office/powerpoint/2010/main" val="11038315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2/3/25</a:t>
            </a:fld>
            <a:endParaRPr lang="en-US"/>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‹nr.›</a:t>
            </a:fld>
            <a:endParaRPr lang="en-US"/>
          </a:p>
        </p:txBody>
      </p:sp>
    </p:spTree>
    <p:extLst>
      <p:ext uri="{BB962C8B-B14F-4D97-AF65-F5344CB8AC3E}">
        <p14:creationId xmlns:p14="http://schemas.microsoft.com/office/powerpoint/2010/main" val="12426834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2/3/25</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‹nr.›</a:t>
            </a:fld>
            <a:endParaRPr lang="en-US"/>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7736899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4F40B7-36AB-4376-BE14-EF7004D79BB9}" type="datetime1">
              <a:rPr lang="en-US" smtClean="0"/>
              <a:t>2/3/25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‹nr.›</a:t>
            </a:fld>
            <a:endParaRPr lang="en-US"/>
          </a:p>
        </p:txBody>
      </p:sp>
    </p:spTree>
    <p:extLst>
      <p:ext uri="{BB962C8B-B14F-4D97-AF65-F5344CB8AC3E}">
        <p14:creationId xmlns:p14="http://schemas.microsoft.com/office/powerpoint/2010/main" val="3255973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87CAB8-DCAE-46A5-AADA-B3FAD11A54E0}" type="datetime1">
              <a:rPr lang="en-US" smtClean="0"/>
              <a:t>2/3/25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‹nr.›</a:t>
            </a:fld>
            <a:endParaRPr lang="en-US"/>
          </a:p>
        </p:txBody>
      </p:sp>
    </p:spTree>
    <p:extLst>
      <p:ext uri="{BB962C8B-B14F-4D97-AF65-F5344CB8AC3E}">
        <p14:creationId xmlns:p14="http://schemas.microsoft.com/office/powerpoint/2010/main" val="32185530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F6FA2B21-3FCD-4721-B95C-427943F61125}" type="datetime1">
              <a:rPr lang="en-US" smtClean="0"/>
              <a:t>2/3/25</a:t>
            </a:fld>
            <a:endParaRPr lang="en-US"/>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10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34B7E4EF-A1BD-40F4-AB7B-04F084DD991D}" type="slidenum">
              <a:rPr lang="en-US" smtClean="0"/>
              <a:t>‹nr.›</a:t>
            </a:fld>
            <a:endParaRPr lang="en-US"/>
          </a:p>
        </p:txBody>
      </p:sp>
    </p:spTree>
    <p:extLst>
      <p:ext uri="{BB962C8B-B14F-4D97-AF65-F5344CB8AC3E}">
        <p14:creationId xmlns:p14="http://schemas.microsoft.com/office/powerpoint/2010/main" val="933188065"/>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75" r:id="rId5"/>
    <p:sldLayoutId id="2147483681" r:id="rId6"/>
    <p:sldLayoutId id="2147483676" r:id="rId7"/>
    <p:sldLayoutId id="2147483677" r:id="rId8"/>
    <p:sldLayoutId id="2147483678" r:id="rId9"/>
    <p:sldLayoutId id="2147483679" r:id="rId10"/>
    <p:sldLayoutId id="2147483680" r:id="rId11"/>
  </p:sldLayoutIdLst>
  <p:hf sldNum="0" hdr="0" ftr="0" dt="0"/>
  <p:txStyles>
    <p:titleStyle>
      <a:lvl1pPr algn="l" defTabSz="914400" rtl="0" eaLnBrk="1" latinLnBrk="0" hangingPunct="1">
        <a:lnSpc>
          <a:spcPct val="90000"/>
        </a:lnSpc>
        <a:spcBef>
          <a:spcPct val="0"/>
        </a:spcBef>
        <a:buNone/>
        <a:defRPr lang="en-US" sz="4200" b="1"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1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1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1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1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s://fnff.es/historia/87666425/manifiesto-de-francisco-franco-el-1-de-julio-de-16.html"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hyperlink" Target="https://www.elplural.com/politica/espana/vox-no-ocultan-cantan-cara-sol-manifestacion_231102102"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s://www.youtube.com/watch?v=iGbBsKmUA5I"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hyperlink" Target="https://youtu.be/vFYgsaf-xYc"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7A9C548-0579-4864-92A3-093842E89D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85000"/>
            </a:schemeClr>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pic>
        <p:nvPicPr>
          <p:cNvPr id="4" name="Billede 3">
            <a:extLst>
              <a:ext uri="{FF2B5EF4-FFF2-40B4-BE49-F238E27FC236}">
                <a16:creationId xmlns:a16="http://schemas.microsoft.com/office/drawing/2014/main" id="{ED057FBA-4555-4262-BD2F-18F260D4B33B}"/>
              </a:ext>
            </a:extLst>
          </p:cNvPr>
          <p:cNvPicPr>
            <a:picLocks noChangeAspect="1"/>
          </p:cNvPicPr>
          <p:nvPr/>
        </p:nvPicPr>
        <p:blipFill rotWithShape="1">
          <a:blip r:embed="rId2"/>
          <a:srcRect b="3070"/>
          <a:stretch/>
        </p:blipFill>
        <p:spPr>
          <a:xfrm>
            <a:off x="20" y="10"/>
            <a:ext cx="6756848" cy="6857990"/>
          </a:xfrm>
          <a:prstGeom prst="rect">
            <a:avLst/>
          </a:prstGeom>
        </p:spPr>
      </p:pic>
      <p:sp>
        <p:nvSpPr>
          <p:cNvPr id="11" name="Rectangle 10">
            <a:extLst>
              <a:ext uri="{FF2B5EF4-FFF2-40B4-BE49-F238E27FC236}">
                <a16:creationId xmlns:a16="http://schemas.microsoft.com/office/drawing/2014/main" id="{57525A5F-CDD4-4EB3-9187-2A0E9EA15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1973" y="643464"/>
            <a:ext cx="4143830" cy="5566305"/>
          </a:xfrm>
          <a:prstGeom prst="rect">
            <a:avLst/>
          </a:prstGeom>
          <a:solidFill>
            <a:srgbClr val="FFFFFF"/>
          </a:solidFill>
          <a:ln w="6350" cap="flat" cmpd="sng" algn="ctr">
            <a:noFill/>
            <a:prstDash val="solid"/>
          </a:ln>
          <a:effectLst>
            <a:outerShdw blurRad="50800" algn="ctr" rotWithShape="0">
              <a:prstClr val="black">
                <a:alpha val="66000"/>
              </a:prstClr>
            </a:outerShdw>
            <a:softEdge rad="0"/>
          </a:effectLst>
        </p:spPr>
        <p:txBody>
          <a:bodyPr/>
          <a:lstStyle/>
          <a:p>
            <a:endParaRPr lang="da-DK"/>
          </a:p>
        </p:txBody>
      </p:sp>
      <p:sp useBgFill="1">
        <p:nvSpPr>
          <p:cNvPr id="13" name="Rectangle 12">
            <a:extLst>
              <a:ext uri="{FF2B5EF4-FFF2-40B4-BE49-F238E27FC236}">
                <a16:creationId xmlns:a16="http://schemas.microsoft.com/office/drawing/2014/main" id="{08F5B423-DA6A-4E80-B3CA-549A442C8F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7364" y="806860"/>
            <a:ext cx="3813048" cy="5239512"/>
          </a:xfrm>
          <a:prstGeom prst="rect">
            <a:avLst/>
          </a:prstGeom>
          <a:ln w="6350" cap="sq" cmpd="sng" algn="ctr">
            <a:solidFill>
              <a:schemeClr val="tx1">
                <a:lumMod val="75000"/>
                <a:lumOff val="25000"/>
              </a:schemeClr>
            </a:solidFill>
            <a:prstDash val="solid"/>
            <a:miter lim="800000"/>
          </a:ln>
          <a:effectLst/>
        </p:spPr>
        <p:txBody>
          <a:bodyPr/>
          <a:lstStyle/>
          <a:p>
            <a:endParaRPr lang="da-DK"/>
          </a:p>
        </p:txBody>
      </p:sp>
      <p:sp>
        <p:nvSpPr>
          <p:cNvPr id="2" name="Titel 1">
            <a:extLst>
              <a:ext uri="{FF2B5EF4-FFF2-40B4-BE49-F238E27FC236}">
                <a16:creationId xmlns:a16="http://schemas.microsoft.com/office/drawing/2014/main" id="{B2F0FBF5-23B2-4E47-95A3-DEEEAF8D3EF7}"/>
              </a:ext>
            </a:extLst>
          </p:cNvPr>
          <p:cNvSpPr>
            <a:spLocks noGrp="1"/>
          </p:cNvSpPr>
          <p:nvPr>
            <p:ph type="ctrTitle"/>
          </p:nvPr>
        </p:nvSpPr>
        <p:spPr>
          <a:xfrm>
            <a:off x="7557364" y="1444331"/>
            <a:ext cx="3813048" cy="3677920"/>
          </a:xfrm>
        </p:spPr>
        <p:txBody>
          <a:bodyPr>
            <a:noAutofit/>
          </a:bodyPr>
          <a:lstStyle/>
          <a:p>
            <a:r>
              <a:rPr lang="da-DK" sz="3600" dirty="0" err="1"/>
              <a:t>Himnos</a:t>
            </a:r>
            <a:r>
              <a:rPr lang="da-DK" sz="3600" dirty="0"/>
              <a:t> y propaganda de la </a:t>
            </a:r>
            <a:r>
              <a:rPr lang="da-DK" sz="3600" dirty="0" err="1"/>
              <a:t>guerra</a:t>
            </a:r>
            <a:r>
              <a:rPr lang="da-DK" sz="3600" dirty="0"/>
              <a:t> civil </a:t>
            </a:r>
            <a:r>
              <a:rPr lang="da-DK" sz="3600" dirty="0" err="1"/>
              <a:t>espaÑola</a:t>
            </a:r>
            <a:endParaRPr lang="da-DK" sz="3600" dirty="0"/>
          </a:p>
        </p:txBody>
      </p:sp>
      <p:sp>
        <p:nvSpPr>
          <p:cNvPr id="15" name="Rectangle 14">
            <a:extLst>
              <a:ext uri="{FF2B5EF4-FFF2-40B4-BE49-F238E27FC236}">
                <a16:creationId xmlns:a16="http://schemas.microsoft.com/office/drawing/2014/main" id="{738170B5-3ECC-493B-85FA-6905971AD1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03768" y="640856"/>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cxnSp>
        <p:nvCxnSpPr>
          <p:cNvPr id="17" name="Straight Connector 16">
            <a:extLst>
              <a:ext uri="{FF2B5EF4-FFF2-40B4-BE49-F238E27FC236}">
                <a16:creationId xmlns:a16="http://schemas.microsoft.com/office/drawing/2014/main" id="{F8DD37B8-B6EA-49DC-90EF-F4E3594540A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18068" y="640855"/>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00F7FF8-41E5-4585-AFDC-54EA8B27575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309708" y="640855"/>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AE2A71D-F8BA-4E4F-88A8-1F5FD5DF13D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18068" y="1286150"/>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09017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B57F45B-5417-4073-A67A-343F2C8812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902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91B6077-4778-41B2-9147-335CF2F2F9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tx1"/>
          </a:solidFill>
          <a:ln w="6350" cap="flat" cmpd="sng" algn="ctr">
            <a:noFill/>
            <a:prstDash val="solid"/>
          </a:ln>
          <a:effectLst>
            <a:softEdge rad="0"/>
          </a:effectLst>
        </p:spPr>
        <p:txBody>
          <a:bodyPr/>
          <a:lstStyle/>
          <a:p>
            <a:endParaRPr lang="da-DK"/>
          </a:p>
        </p:txBody>
      </p:sp>
      <p:pic>
        <p:nvPicPr>
          <p:cNvPr id="2" name="Billede 1">
            <a:extLst>
              <a:ext uri="{FF2B5EF4-FFF2-40B4-BE49-F238E27FC236}">
                <a16:creationId xmlns:a16="http://schemas.microsoft.com/office/drawing/2014/main" id="{88F05EF6-19C5-4719-8DA1-04D49807A226}"/>
              </a:ext>
            </a:extLst>
          </p:cNvPr>
          <p:cNvPicPr>
            <a:picLocks noChangeAspect="1"/>
          </p:cNvPicPr>
          <p:nvPr/>
        </p:nvPicPr>
        <p:blipFill>
          <a:blip r:embed="rId2"/>
          <a:stretch>
            <a:fillRect/>
          </a:stretch>
        </p:blipFill>
        <p:spPr>
          <a:xfrm>
            <a:off x="2381956" y="643467"/>
            <a:ext cx="7428088" cy="5571066"/>
          </a:xfrm>
          <a:prstGeom prst="rect">
            <a:avLst/>
          </a:prstGeom>
        </p:spPr>
      </p:pic>
      <p:sp>
        <p:nvSpPr>
          <p:cNvPr id="11" name="Rectangle 10">
            <a:extLst>
              <a:ext uri="{FF2B5EF4-FFF2-40B4-BE49-F238E27FC236}">
                <a16:creationId xmlns:a16="http://schemas.microsoft.com/office/drawing/2014/main" id="{D527D497-40EC-49CA-9C48-FE4127084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bg1"/>
            </a:solidFill>
            <a:prstDash val="solid"/>
            <a:miter lim="800000"/>
          </a:ln>
          <a:effectLst/>
        </p:spPr>
        <p:txBody>
          <a:bodyPr/>
          <a:lstStyle/>
          <a:p>
            <a:endParaRPr lang="da-DK"/>
          </a:p>
        </p:txBody>
      </p:sp>
    </p:spTree>
    <p:extLst>
      <p:ext uri="{BB962C8B-B14F-4D97-AF65-F5344CB8AC3E}">
        <p14:creationId xmlns:p14="http://schemas.microsoft.com/office/powerpoint/2010/main" val="19584126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3E126307-9CAB-4BA4-8FBD-D540592DA77E}"/>
              </a:ext>
            </a:extLst>
          </p:cNvPr>
          <p:cNvSpPr txBox="1"/>
          <p:nvPr/>
        </p:nvSpPr>
        <p:spPr>
          <a:xfrm>
            <a:off x="944245" y="621030"/>
            <a:ext cx="10017760" cy="5663089"/>
          </a:xfrm>
          <a:prstGeom prst="rect">
            <a:avLst/>
          </a:prstGeom>
          <a:noFill/>
        </p:spPr>
        <p:txBody>
          <a:bodyPr wrap="square" rtlCol="0">
            <a:spAutoFit/>
          </a:bodyPr>
          <a:lstStyle/>
          <a:p>
            <a:r>
              <a:rPr lang="da-DK" sz="2800" dirty="0"/>
              <a:t>Hvordan kommer </a:t>
            </a:r>
            <a:r>
              <a:rPr lang="da-DK" sz="2800" dirty="0">
                <a:latin typeface="Calibri Light" panose="020F0302020204030204" pitchFamily="34" charset="0"/>
                <a:cs typeface="Calibri Light" panose="020F0302020204030204" pitchFamily="34" charset="0"/>
              </a:rPr>
              <a:t>‟l</a:t>
            </a:r>
            <a:r>
              <a:rPr lang="da-DK" sz="2800" dirty="0"/>
              <a:t>os dos </a:t>
            </a:r>
            <a:r>
              <a:rPr lang="da-DK" sz="2800" dirty="0" err="1"/>
              <a:t>bandos</a:t>
            </a:r>
            <a:r>
              <a:rPr lang="da-DK" sz="2800" dirty="0"/>
              <a:t>” og deres værdier til udtryk i frankisternes og republikanernes hymner? </a:t>
            </a:r>
          </a:p>
          <a:p>
            <a:endParaRPr lang="da-DK" dirty="0"/>
          </a:p>
          <a:p>
            <a:r>
              <a:rPr lang="da-DK" dirty="0"/>
              <a:t>I det spanske samfund før og under den spanske borgerkrig var der overvejende to sider: falangisterne og republikanerne. </a:t>
            </a:r>
          </a:p>
          <a:p>
            <a:r>
              <a:rPr lang="es-ES" dirty="0"/>
              <a:t>I General Francos historiske manifest, som officielt startede militærkuppet og indledte den lange borgerkring, </a:t>
            </a:r>
            <a:r>
              <a:rPr lang="es-ES" b="1" dirty="0"/>
              <a:t>El Manifiesto de Francisco Franco el 18 de Julio de 1936</a:t>
            </a:r>
            <a:r>
              <a:rPr lang="es-ES" dirty="0"/>
              <a:t>, at de værdier, som er centrale for nationalisterne, særligt </a:t>
            </a:r>
            <a:r>
              <a:rPr lang="da-DK" dirty="0"/>
              <a:t>er broderskab og nationalisme </a:t>
            </a:r>
            <a:r>
              <a:rPr lang="da-DK" dirty="0">
                <a:hlinkClick r:id="rId2"/>
              </a:rPr>
              <a:t>https://fnff.es/historia/87666425/manifiesto-de-francisco-franco-el-1-de-julio-de-16.html</a:t>
            </a:r>
            <a:r>
              <a:rPr lang="da-DK" dirty="0"/>
              <a:t> I Francos tale bliver ord som ”</a:t>
            </a:r>
            <a:r>
              <a:rPr lang="da-DK" dirty="0" err="1"/>
              <a:t>fraternidad</a:t>
            </a:r>
            <a:r>
              <a:rPr lang="da-DK" dirty="0"/>
              <a:t>” ”</a:t>
            </a:r>
            <a:r>
              <a:rPr lang="da-DK" dirty="0" err="1"/>
              <a:t>libertad</a:t>
            </a:r>
            <a:r>
              <a:rPr lang="da-DK" dirty="0"/>
              <a:t>” og ”</a:t>
            </a:r>
            <a:r>
              <a:rPr lang="da-DK" dirty="0" err="1"/>
              <a:t>Patria</a:t>
            </a:r>
            <a:r>
              <a:rPr lang="da-DK" dirty="0"/>
              <a:t>” nævnt igen og igen. </a:t>
            </a:r>
          </a:p>
          <a:p>
            <a:endParaRPr lang="da-DK" dirty="0"/>
          </a:p>
          <a:p>
            <a:r>
              <a:rPr lang="da-DK" dirty="0"/>
              <a:t>Som eksempel på hvordan disse værdier kommer til udtryk i falangisternes hymner, kaster vi et blik på “Cara Al Sol”, skrevet i 1935 José Antonio Primo de Rivera, den daværende leder af falangisterne. Denne hymne er på mange måder repræsentativ for nationalisternes værdier såsom broderskab, frihed og kærlighed til fædrelandet. Måden de kommer til udtryk i sangene er specielt gennem symbolske billeder med en tydelig, gennemgående katolicisme. </a:t>
            </a:r>
          </a:p>
          <a:p>
            <a:endParaRPr lang="da-DK" dirty="0"/>
          </a:p>
          <a:p>
            <a:r>
              <a:rPr lang="da-DK" dirty="0"/>
              <a:t>”Fun” </a:t>
            </a:r>
            <a:r>
              <a:rPr lang="da-DK" dirty="0" err="1"/>
              <a:t>fact</a:t>
            </a:r>
            <a:r>
              <a:rPr lang="da-DK" dirty="0"/>
              <a:t>: Cara al Sol bliver stadig sunget i dag af nutidens ”</a:t>
            </a:r>
            <a:r>
              <a:rPr lang="da-DK" dirty="0" err="1"/>
              <a:t>Franquistas</a:t>
            </a:r>
            <a:r>
              <a:rPr lang="da-DK" dirty="0"/>
              <a:t>”, nationalister, </a:t>
            </a:r>
            <a:r>
              <a:rPr lang="da-DK" dirty="0" err="1"/>
              <a:t>facistbevægelser</a:t>
            </a:r>
            <a:r>
              <a:rPr lang="da-DK" dirty="0"/>
              <a:t>, og nogle tilhængere af det nye politiske parti i Spanien: Vox.  </a:t>
            </a:r>
            <a:endParaRPr lang="da-DK" sz="1200" dirty="0"/>
          </a:p>
        </p:txBody>
      </p:sp>
    </p:spTree>
    <p:extLst>
      <p:ext uri="{BB962C8B-B14F-4D97-AF65-F5344CB8AC3E}">
        <p14:creationId xmlns:p14="http://schemas.microsoft.com/office/powerpoint/2010/main" val="27537865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CD411A1F-D11B-4B36-B547-484D680DE6C0}"/>
              </a:ext>
            </a:extLst>
          </p:cNvPr>
          <p:cNvSpPr txBox="1"/>
          <p:nvPr/>
        </p:nvSpPr>
        <p:spPr>
          <a:xfrm>
            <a:off x="6457950" y="4991100"/>
            <a:ext cx="5009064" cy="738664"/>
          </a:xfrm>
          <a:prstGeom prst="rect">
            <a:avLst/>
          </a:prstGeom>
          <a:noFill/>
        </p:spPr>
        <p:txBody>
          <a:bodyPr wrap="square">
            <a:spAutoFit/>
          </a:bodyPr>
          <a:lstStyle/>
          <a:p>
            <a:r>
              <a:rPr lang="da-DK" sz="1200" dirty="0">
                <a:hlinkClick r:id="rId2"/>
              </a:rPr>
              <a:t>https://www.elplural.com/politica/espana/vox-no-ocultan-cantan-cara-sol-manifestacion_231102102</a:t>
            </a:r>
            <a:endParaRPr lang="da-DK" sz="1200" dirty="0"/>
          </a:p>
          <a:p>
            <a:endParaRPr lang="da-DK" dirty="0"/>
          </a:p>
        </p:txBody>
      </p:sp>
      <p:pic>
        <p:nvPicPr>
          <p:cNvPr id="5" name="Billede 4">
            <a:extLst>
              <a:ext uri="{FF2B5EF4-FFF2-40B4-BE49-F238E27FC236}">
                <a16:creationId xmlns:a16="http://schemas.microsoft.com/office/drawing/2014/main" id="{28953B01-59FC-4403-947F-73B0497DDF94}"/>
              </a:ext>
            </a:extLst>
          </p:cNvPr>
          <p:cNvPicPr>
            <a:picLocks noChangeAspect="1"/>
          </p:cNvPicPr>
          <p:nvPr/>
        </p:nvPicPr>
        <p:blipFill>
          <a:blip r:embed="rId3"/>
          <a:stretch>
            <a:fillRect/>
          </a:stretch>
        </p:blipFill>
        <p:spPr>
          <a:xfrm>
            <a:off x="656139" y="885780"/>
            <a:ext cx="5684512" cy="5086440"/>
          </a:xfrm>
          <a:prstGeom prst="rect">
            <a:avLst/>
          </a:prstGeom>
        </p:spPr>
      </p:pic>
    </p:spTree>
    <p:extLst>
      <p:ext uri="{BB962C8B-B14F-4D97-AF65-F5344CB8AC3E}">
        <p14:creationId xmlns:p14="http://schemas.microsoft.com/office/powerpoint/2010/main" val="32865252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felt 3">
            <a:extLst>
              <a:ext uri="{FF2B5EF4-FFF2-40B4-BE49-F238E27FC236}">
                <a16:creationId xmlns:a16="http://schemas.microsoft.com/office/drawing/2014/main" id="{D99C7087-627A-4954-A7D1-61D396A52DA9}"/>
              </a:ext>
            </a:extLst>
          </p:cNvPr>
          <p:cNvSpPr txBox="1"/>
          <p:nvPr/>
        </p:nvSpPr>
        <p:spPr>
          <a:xfrm>
            <a:off x="3362325" y="1619250"/>
            <a:ext cx="8191500" cy="6345497"/>
          </a:xfrm>
          <a:prstGeom prst="rect">
            <a:avLst/>
          </a:prstGeom>
          <a:noFill/>
        </p:spPr>
        <p:txBody>
          <a:bodyPr wrap="square" numCol="2" rtlCol="0">
            <a:spAutoFit/>
          </a:bodyPr>
          <a:lstStyle/>
          <a:p>
            <a:r>
              <a:rPr lang="es-ES" b="0" i="0" dirty="0">
                <a:solidFill>
                  <a:srgbClr val="000000"/>
                </a:solidFill>
                <a:effectLst/>
                <a:latin typeface="times" panose="02020603050405020304" pitchFamily="18" charset="0"/>
              </a:rPr>
              <a:t>Cara al sol con la camisa nueva</a:t>
            </a:r>
            <a:br>
              <a:rPr lang="es-ES" dirty="0"/>
            </a:br>
            <a:r>
              <a:rPr lang="es-ES" b="0" i="0" dirty="0">
                <a:solidFill>
                  <a:srgbClr val="000000"/>
                </a:solidFill>
                <a:effectLst/>
                <a:latin typeface="times" panose="02020603050405020304" pitchFamily="18" charset="0"/>
              </a:rPr>
              <a:t>que tú bordaste en rojo ayer</a:t>
            </a:r>
            <a:br>
              <a:rPr lang="es-ES" dirty="0"/>
            </a:br>
            <a:r>
              <a:rPr lang="es-ES" b="0" i="0" dirty="0">
                <a:solidFill>
                  <a:srgbClr val="000000"/>
                </a:solidFill>
                <a:effectLst/>
                <a:latin typeface="times" panose="02020603050405020304" pitchFamily="18" charset="0"/>
              </a:rPr>
              <a:t>me hallará la muerte si me lleva</a:t>
            </a:r>
            <a:br>
              <a:rPr lang="es-ES" dirty="0"/>
            </a:br>
            <a:r>
              <a:rPr lang="es-ES" b="0" i="0" dirty="0">
                <a:solidFill>
                  <a:srgbClr val="000000"/>
                </a:solidFill>
                <a:effectLst/>
                <a:latin typeface="times" panose="02020603050405020304" pitchFamily="18" charset="0"/>
              </a:rPr>
              <a:t>y no te vuelvo a ver.</a:t>
            </a:r>
            <a:br>
              <a:rPr lang="es-ES" dirty="0"/>
            </a:br>
            <a:br>
              <a:rPr lang="es-ES" dirty="0"/>
            </a:br>
            <a:r>
              <a:rPr lang="es-ES" b="0" i="0" dirty="0">
                <a:solidFill>
                  <a:srgbClr val="000000"/>
                </a:solidFill>
                <a:effectLst/>
                <a:latin typeface="times" panose="02020603050405020304" pitchFamily="18" charset="0"/>
              </a:rPr>
              <a:t>Formaré junto a mis compañeros</a:t>
            </a:r>
            <a:br>
              <a:rPr lang="es-ES" dirty="0"/>
            </a:br>
            <a:r>
              <a:rPr lang="es-ES" b="0" i="0" dirty="0">
                <a:solidFill>
                  <a:srgbClr val="000000"/>
                </a:solidFill>
                <a:effectLst/>
                <a:latin typeface="times" panose="02020603050405020304" pitchFamily="18" charset="0"/>
              </a:rPr>
              <a:t>que hacen guardia sobre los luceros,</a:t>
            </a:r>
            <a:br>
              <a:rPr lang="es-ES" dirty="0"/>
            </a:br>
            <a:r>
              <a:rPr lang="es-ES" b="0" i="0" dirty="0">
                <a:solidFill>
                  <a:srgbClr val="000000"/>
                </a:solidFill>
                <a:effectLst/>
                <a:latin typeface="times" panose="02020603050405020304" pitchFamily="18" charset="0"/>
              </a:rPr>
              <a:t>impasible el ademán,</a:t>
            </a:r>
            <a:br>
              <a:rPr lang="es-ES" dirty="0"/>
            </a:br>
            <a:r>
              <a:rPr lang="es-ES" b="0" i="0" dirty="0">
                <a:solidFill>
                  <a:srgbClr val="000000"/>
                </a:solidFill>
                <a:effectLst/>
                <a:latin typeface="times" panose="02020603050405020304" pitchFamily="18" charset="0"/>
              </a:rPr>
              <a:t>y están</a:t>
            </a:r>
            <a:br>
              <a:rPr lang="es-ES" dirty="0"/>
            </a:br>
            <a:r>
              <a:rPr lang="es-ES" b="0" i="0" dirty="0">
                <a:solidFill>
                  <a:srgbClr val="000000"/>
                </a:solidFill>
                <a:effectLst/>
                <a:latin typeface="times" panose="02020603050405020304" pitchFamily="18" charset="0"/>
              </a:rPr>
              <a:t>presentes en nuestro afán.</a:t>
            </a:r>
            <a:br>
              <a:rPr lang="es-ES" dirty="0"/>
            </a:br>
            <a:br>
              <a:rPr lang="es-ES" dirty="0"/>
            </a:br>
            <a:endParaRPr lang="es-ES" dirty="0"/>
          </a:p>
          <a:p>
            <a:endParaRPr lang="es-ES" b="0" i="0" dirty="0">
              <a:solidFill>
                <a:srgbClr val="000000"/>
              </a:solidFill>
              <a:effectLst/>
              <a:latin typeface="times" panose="02020603050405020304" pitchFamily="18" charset="0"/>
            </a:endParaRPr>
          </a:p>
          <a:p>
            <a:endParaRPr lang="es-ES" dirty="0">
              <a:solidFill>
                <a:srgbClr val="000000"/>
              </a:solidFill>
              <a:latin typeface="times" panose="02020603050405020304" pitchFamily="18" charset="0"/>
            </a:endParaRPr>
          </a:p>
          <a:p>
            <a:endParaRPr lang="es-ES" b="0" i="0" dirty="0">
              <a:solidFill>
                <a:srgbClr val="000000"/>
              </a:solidFill>
              <a:effectLst/>
              <a:latin typeface="times" panose="02020603050405020304" pitchFamily="18" charset="0"/>
            </a:endParaRPr>
          </a:p>
          <a:p>
            <a:endParaRPr lang="es-ES" dirty="0">
              <a:solidFill>
                <a:srgbClr val="000000"/>
              </a:solidFill>
              <a:latin typeface="times" panose="02020603050405020304" pitchFamily="18" charset="0"/>
            </a:endParaRPr>
          </a:p>
          <a:p>
            <a:endParaRPr lang="es-ES" b="0" i="0" dirty="0">
              <a:solidFill>
                <a:srgbClr val="000000"/>
              </a:solidFill>
              <a:effectLst/>
              <a:latin typeface="times" panose="02020603050405020304" pitchFamily="18" charset="0"/>
            </a:endParaRPr>
          </a:p>
          <a:p>
            <a:endParaRPr lang="es-ES" dirty="0">
              <a:solidFill>
                <a:srgbClr val="000000"/>
              </a:solidFill>
              <a:latin typeface="times" panose="02020603050405020304" pitchFamily="18" charset="0"/>
            </a:endParaRPr>
          </a:p>
          <a:p>
            <a:endParaRPr lang="es-ES" b="0" i="0" dirty="0">
              <a:solidFill>
                <a:srgbClr val="000000"/>
              </a:solidFill>
              <a:effectLst/>
              <a:latin typeface="times" panose="02020603050405020304" pitchFamily="18" charset="0"/>
            </a:endParaRPr>
          </a:p>
          <a:p>
            <a:endParaRPr lang="es-ES" dirty="0">
              <a:solidFill>
                <a:srgbClr val="000000"/>
              </a:solidFill>
              <a:latin typeface="times" panose="02020603050405020304" pitchFamily="18" charset="0"/>
            </a:endParaRPr>
          </a:p>
          <a:p>
            <a:endParaRPr lang="es-ES" b="0" i="0" dirty="0">
              <a:solidFill>
                <a:srgbClr val="000000"/>
              </a:solidFill>
              <a:effectLst/>
              <a:latin typeface="times" panose="02020603050405020304" pitchFamily="18" charset="0"/>
            </a:endParaRPr>
          </a:p>
          <a:p>
            <a:endParaRPr lang="es-ES" dirty="0">
              <a:solidFill>
                <a:srgbClr val="000000"/>
              </a:solidFill>
              <a:latin typeface="times" panose="02020603050405020304" pitchFamily="18" charset="0"/>
            </a:endParaRPr>
          </a:p>
          <a:p>
            <a:endParaRPr lang="es-ES" b="0" i="0" dirty="0">
              <a:solidFill>
                <a:srgbClr val="000000"/>
              </a:solidFill>
              <a:effectLst/>
              <a:latin typeface="times" panose="02020603050405020304" pitchFamily="18" charset="0"/>
            </a:endParaRPr>
          </a:p>
          <a:p>
            <a:endParaRPr lang="es-ES" dirty="0">
              <a:solidFill>
                <a:srgbClr val="000000"/>
              </a:solidFill>
              <a:latin typeface="times" panose="02020603050405020304" pitchFamily="18" charset="0"/>
            </a:endParaRPr>
          </a:p>
          <a:p>
            <a:r>
              <a:rPr lang="es-ES" b="0" i="0" dirty="0">
                <a:solidFill>
                  <a:srgbClr val="000000"/>
                </a:solidFill>
                <a:effectLst/>
                <a:latin typeface="times" panose="02020603050405020304" pitchFamily="18" charset="0"/>
              </a:rPr>
              <a:t>Si te dicen que caí</a:t>
            </a:r>
            <a:br>
              <a:rPr lang="es-ES" dirty="0"/>
            </a:br>
            <a:r>
              <a:rPr lang="es-ES" b="0" i="0" dirty="0">
                <a:solidFill>
                  <a:srgbClr val="000000"/>
                </a:solidFill>
                <a:effectLst/>
                <a:latin typeface="times" panose="02020603050405020304" pitchFamily="18" charset="0"/>
              </a:rPr>
              <a:t>me fuí</a:t>
            </a:r>
            <a:br>
              <a:rPr lang="es-ES" dirty="0"/>
            </a:br>
            <a:r>
              <a:rPr lang="es-ES" b="0" i="0" dirty="0">
                <a:solidFill>
                  <a:srgbClr val="000000"/>
                </a:solidFill>
                <a:effectLst/>
                <a:latin typeface="times" panose="02020603050405020304" pitchFamily="18" charset="0"/>
              </a:rPr>
              <a:t>al puesto que tengo allí.</a:t>
            </a:r>
            <a:br>
              <a:rPr lang="es-ES" dirty="0"/>
            </a:br>
            <a:br>
              <a:rPr lang="es-ES" dirty="0"/>
            </a:br>
            <a:r>
              <a:rPr lang="es-ES" b="0" i="0" dirty="0">
                <a:solidFill>
                  <a:srgbClr val="000000"/>
                </a:solidFill>
                <a:effectLst/>
                <a:latin typeface="times" panose="02020603050405020304" pitchFamily="18" charset="0"/>
              </a:rPr>
              <a:t>Volverán banderas victoriosas</a:t>
            </a:r>
            <a:br>
              <a:rPr lang="es-ES" dirty="0"/>
            </a:br>
            <a:r>
              <a:rPr lang="es-ES" b="0" i="0" dirty="0">
                <a:solidFill>
                  <a:srgbClr val="000000"/>
                </a:solidFill>
                <a:effectLst/>
                <a:latin typeface="times" panose="02020603050405020304" pitchFamily="18" charset="0"/>
              </a:rPr>
              <a:t>al paso alegre de la paz,</a:t>
            </a:r>
            <a:br>
              <a:rPr lang="es-ES" dirty="0"/>
            </a:br>
            <a:r>
              <a:rPr lang="es-ES" b="0" i="0" dirty="0">
                <a:solidFill>
                  <a:srgbClr val="000000"/>
                </a:solidFill>
                <a:effectLst/>
                <a:latin typeface="times" panose="02020603050405020304" pitchFamily="18" charset="0"/>
              </a:rPr>
              <a:t>y traerán prendidas cinco rosas,</a:t>
            </a:r>
            <a:br>
              <a:rPr lang="es-ES" dirty="0"/>
            </a:br>
            <a:r>
              <a:rPr lang="es-ES" b="0" i="0" dirty="0">
                <a:solidFill>
                  <a:srgbClr val="000000"/>
                </a:solidFill>
                <a:effectLst/>
                <a:latin typeface="times" panose="02020603050405020304" pitchFamily="18" charset="0"/>
              </a:rPr>
              <a:t>las flechas de mi haz.</a:t>
            </a:r>
            <a:br>
              <a:rPr lang="es-ES" dirty="0"/>
            </a:br>
            <a:br>
              <a:rPr lang="es-ES" dirty="0"/>
            </a:br>
            <a:r>
              <a:rPr lang="es-ES" b="0" i="0" dirty="0">
                <a:solidFill>
                  <a:srgbClr val="000000"/>
                </a:solidFill>
                <a:effectLst/>
                <a:latin typeface="times" panose="02020603050405020304" pitchFamily="18" charset="0"/>
              </a:rPr>
              <a:t>Volverá a reír la primavera</a:t>
            </a:r>
            <a:br>
              <a:rPr lang="es-ES" dirty="0"/>
            </a:br>
            <a:r>
              <a:rPr lang="es-ES" b="0" i="0" dirty="0">
                <a:solidFill>
                  <a:srgbClr val="000000"/>
                </a:solidFill>
                <a:effectLst/>
                <a:latin typeface="times" panose="02020603050405020304" pitchFamily="18" charset="0"/>
              </a:rPr>
              <a:t>que por cielo, tierra y mar se espera.</a:t>
            </a:r>
            <a:br>
              <a:rPr lang="es-ES" dirty="0"/>
            </a:br>
            <a:r>
              <a:rPr lang="es-ES" b="0" i="0" dirty="0">
                <a:solidFill>
                  <a:srgbClr val="000000"/>
                </a:solidFill>
                <a:effectLst/>
                <a:latin typeface="times" panose="02020603050405020304" pitchFamily="18" charset="0"/>
              </a:rPr>
              <a:t>¡Arriba escuadras a vencer,</a:t>
            </a:r>
            <a:br>
              <a:rPr lang="es-ES" dirty="0"/>
            </a:br>
            <a:r>
              <a:rPr lang="es-ES" b="0" i="0" dirty="0">
                <a:solidFill>
                  <a:srgbClr val="000000"/>
                </a:solidFill>
                <a:effectLst/>
                <a:latin typeface="times" panose="02020603050405020304" pitchFamily="18" charset="0"/>
              </a:rPr>
              <a:t>que en España empieza a amanecer!</a:t>
            </a:r>
            <a:endParaRPr lang="da-DK" dirty="0"/>
          </a:p>
        </p:txBody>
      </p:sp>
      <p:sp>
        <p:nvSpPr>
          <p:cNvPr id="5" name="Tekstfelt 4">
            <a:extLst>
              <a:ext uri="{FF2B5EF4-FFF2-40B4-BE49-F238E27FC236}">
                <a16:creationId xmlns:a16="http://schemas.microsoft.com/office/drawing/2014/main" id="{68A8D98F-3890-41D0-9F3B-385A6961C98A}"/>
              </a:ext>
            </a:extLst>
          </p:cNvPr>
          <p:cNvSpPr txBox="1"/>
          <p:nvPr/>
        </p:nvSpPr>
        <p:spPr>
          <a:xfrm>
            <a:off x="866775" y="4991934"/>
            <a:ext cx="6238875" cy="1477328"/>
          </a:xfrm>
          <a:prstGeom prst="rect">
            <a:avLst/>
          </a:prstGeom>
          <a:noFill/>
        </p:spPr>
        <p:txBody>
          <a:bodyPr wrap="square" rtlCol="0">
            <a:spAutoFit/>
          </a:bodyPr>
          <a:lstStyle/>
          <a:p>
            <a:r>
              <a:rPr lang="da-DK" b="1" dirty="0" err="1"/>
              <a:t>Describe</a:t>
            </a:r>
            <a:r>
              <a:rPr lang="da-DK" b="1" dirty="0"/>
              <a:t> el </a:t>
            </a:r>
            <a:r>
              <a:rPr lang="da-DK" b="1" dirty="0" err="1"/>
              <a:t>rítmo</a:t>
            </a:r>
            <a:r>
              <a:rPr lang="da-DK" b="1" dirty="0"/>
              <a:t> del </a:t>
            </a:r>
            <a:r>
              <a:rPr lang="da-DK" b="1" dirty="0" err="1"/>
              <a:t>himno</a:t>
            </a:r>
            <a:r>
              <a:rPr lang="da-DK" b="1" dirty="0"/>
              <a:t>. </a:t>
            </a:r>
            <a:r>
              <a:rPr lang="da-DK" b="1" dirty="0" err="1"/>
              <a:t>Usa</a:t>
            </a:r>
            <a:r>
              <a:rPr lang="da-DK" b="1" dirty="0"/>
              <a:t> 4 </a:t>
            </a:r>
            <a:r>
              <a:rPr lang="da-DK" b="1" dirty="0" err="1"/>
              <a:t>adjetivos</a:t>
            </a:r>
            <a:r>
              <a:rPr lang="da-DK" b="1" dirty="0"/>
              <a:t>. </a:t>
            </a:r>
          </a:p>
          <a:p>
            <a:r>
              <a:rPr lang="da-DK" b="1" dirty="0"/>
              <a:t>¿</a:t>
            </a:r>
            <a:r>
              <a:rPr lang="da-DK" b="1" dirty="0" err="1"/>
              <a:t>Qué</a:t>
            </a:r>
            <a:r>
              <a:rPr lang="da-DK" b="1" dirty="0"/>
              <a:t> </a:t>
            </a:r>
            <a:r>
              <a:rPr lang="da-DK" b="1" dirty="0" err="1"/>
              <a:t>mensaje</a:t>
            </a:r>
            <a:r>
              <a:rPr lang="da-DK" b="1" dirty="0"/>
              <a:t> </a:t>
            </a:r>
            <a:r>
              <a:rPr lang="da-DK" b="1" dirty="0" err="1"/>
              <a:t>tiene</a:t>
            </a:r>
            <a:r>
              <a:rPr lang="da-DK" b="1" dirty="0"/>
              <a:t> la </a:t>
            </a:r>
            <a:r>
              <a:rPr lang="da-DK" b="1" dirty="0" err="1"/>
              <a:t>canción</a:t>
            </a:r>
            <a:r>
              <a:rPr lang="da-DK" b="1" dirty="0"/>
              <a:t>?</a:t>
            </a:r>
          </a:p>
          <a:p>
            <a:endParaRPr lang="da-DK" b="1" dirty="0"/>
          </a:p>
          <a:p>
            <a:r>
              <a:rPr lang="da-DK" b="1" dirty="0">
                <a:hlinkClick r:id="rId2"/>
              </a:rPr>
              <a:t>https://www.youtube.com/watch?v=iGbBsKmUA5I</a:t>
            </a:r>
            <a:endParaRPr lang="da-DK" b="1" dirty="0"/>
          </a:p>
          <a:p>
            <a:endParaRPr lang="da-DK" b="1" dirty="0"/>
          </a:p>
        </p:txBody>
      </p:sp>
    </p:spTree>
    <p:extLst>
      <p:ext uri="{BB962C8B-B14F-4D97-AF65-F5344CB8AC3E}">
        <p14:creationId xmlns:p14="http://schemas.microsoft.com/office/powerpoint/2010/main" val="1347120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felt 5">
            <a:extLst>
              <a:ext uri="{FF2B5EF4-FFF2-40B4-BE49-F238E27FC236}">
                <a16:creationId xmlns:a16="http://schemas.microsoft.com/office/drawing/2014/main" id="{C331BAF9-F40D-46C2-8594-B4E5904EC470}"/>
              </a:ext>
            </a:extLst>
          </p:cNvPr>
          <p:cNvSpPr txBox="1"/>
          <p:nvPr/>
        </p:nvSpPr>
        <p:spPr>
          <a:xfrm>
            <a:off x="942975" y="1762215"/>
            <a:ext cx="10172700" cy="4536306"/>
          </a:xfrm>
          <a:prstGeom prst="rect">
            <a:avLst/>
          </a:prstGeom>
          <a:noFill/>
        </p:spPr>
        <p:txBody>
          <a:bodyPr wrap="square">
            <a:spAutoFit/>
          </a:bodyPr>
          <a:lstStyle/>
          <a:p>
            <a:pPr lvl="0" hangingPunct="1">
              <a:lnSpc>
                <a:spcPct val="115000"/>
              </a:lnSpc>
              <a:buSzPts val="1000"/>
              <a:tabLst>
                <a:tab pos="457200" algn="l"/>
              </a:tabLst>
            </a:pPr>
            <a:r>
              <a:rPr lang="da-DK" sz="1400" dirty="0">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Broderskab: </a:t>
            </a:r>
            <a:endParaRPr lang="da-DK" sz="1400" dirty="0">
              <a:solidFill>
                <a:srgbClr val="000000"/>
              </a:solidFill>
              <a:effectLst/>
              <a:latin typeface="Arial Nova" panose="020B0504020202020204" pitchFamily="34" charset="0"/>
              <a:ea typeface="Times New Roman" panose="02020603050405020304" pitchFamily="18" charset="0"/>
            </a:endParaRPr>
          </a:p>
          <a:p>
            <a:pPr marL="742950" lvl="1" indent="-285750" hangingPunct="1">
              <a:lnSpc>
                <a:spcPct val="115000"/>
              </a:lnSpc>
              <a:buSzPts val="1000"/>
              <a:buFont typeface="Courier New" panose="02070309020205020404" pitchFamily="49" charset="0"/>
              <a:buChar char="o"/>
              <a:tabLst>
                <a:tab pos="914400" algn="l"/>
              </a:tabLst>
            </a:pPr>
            <a:r>
              <a:rPr lang="es-ES" sz="1400" i="1" dirty="0">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“¡Arriba escuadras a vencer, que en España empieza a amanecer!”</a:t>
            </a:r>
            <a:endParaRPr lang="da-DK" sz="1400" dirty="0">
              <a:solidFill>
                <a:srgbClr val="000000"/>
              </a:solidFill>
              <a:effectLst/>
              <a:latin typeface="Arial Nova" panose="020B0504020202020204" pitchFamily="34" charset="0"/>
              <a:ea typeface="Times New Roman" panose="02020603050405020304" pitchFamily="18" charset="0"/>
              <a:cs typeface="Times New Roman" panose="02020603050405020304" pitchFamily="18" charset="0"/>
            </a:endParaRPr>
          </a:p>
          <a:p>
            <a:pPr marL="742950" lvl="1" indent="-285750" hangingPunct="1">
              <a:lnSpc>
                <a:spcPct val="115000"/>
              </a:lnSpc>
              <a:buSzPts val="1000"/>
              <a:buFont typeface="Courier New" panose="02070309020205020404" pitchFamily="49" charset="0"/>
              <a:buChar char="o"/>
              <a:tabLst>
                <a:tab pos="914400" algn="l"/>
              </a:tabLst>
            </a:pPr>
            <a:r>
              <a:rPr lang="es-ES" sz="1400" i="1" dirty="0">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“Formaré junto a mis compañeros…” </a:t>
            </a:r>
            <a:endParaRPr lang="da-DK" sz="1400" dirty="0">
              <a:solidFill>
                <a:srgbClr val="000000"/>
              </a:solidFill>
              <a:effectLst/>
              <a:latin typeface="Arial Nova" panose="020B0504020202020204" pitchFamily="34" charset="0"/>
              <a:ea typeface="Times New Roman" panose="02020603050405020304" pitchFamily="18" charset="0"/>
              <a:cs typeface="Times New Roman" panose="02020603050405020304" pitchFamily="18" charset="0"/>
            </a:endParaRPr>
          </a:p>
          <a:p>
            <a:pPr marL="742950" lvl="1" indent="-285750" hangingPunct="1">
              <a:lnSpc>
                <a:spcPct val="115000"/>
              </a:lnSpc>
              <a:buSzPts val="1000"/>
              <a:buFont typeface="Courier New" panose="02070309020205020404" pitchFamily="49" charset="0"/>
              <a:buChar char="o"/>
              <a:tabLst>
                <a:tab pos="914400" algn="l"/>
              </a:tabLst>
            </a:pPr>
            <a:r>
              <a:rPr lang="da-DK" sz="1400" dirty="0">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Her ses tydeligt ideen om sammenhold “</a:t>
            </a:r>
            <a:r>
              <a:rPr lang="da-DK" sz="1400" i="1" dirty="0" err="1">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escuadras</a:t>
            </a:r>
            <a:r>
              <a:rPr lang="da-DK" sz="1400" dirty="0">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 der betyder tropper, samt </a:t>
            </a:r>
            <a:r>
              <a:rPr lang="da-DK" sz="1400" i="1" dirty="0">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“mis </a:t>
            </a:r>
            <a:r>
              <a:rPr lang="da-DK" sz="1400" i="1" dirty="0" err="1">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compañeros</a:t>
            </a:r>
            <a:r>
              <a:rPr lang="da-DK" sz="1400" i="1" dirty="0">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a:t>
            </a:r>
            <a:r>
              <a:rPr lang="da-DK" sz="1400" dirty="0">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 – kompagnoner</a:t>
            </a:r>
            <a:r>
              <a:rPr lang="da-DK" sz="1400" dirty="0">
                <a:solidFill>
                  <a:srgbClr val="000000"/>
                </a:solidFill>
                <a:latin typeface="Arial Nova" panose="020B0504020202020204" pitchFamily="34" charset="0"/>
                <a:ea typeface="Times New Roman" panose="02020603050405020304" pitchFamily="18" charset="0"/>
                <a:cs typeface="Arial" panose="020B0604020202020204" pitchFamily="34" charset="0"/>
              </a:rPr>
              <a:t>/kammerater</a:t>
            </a:r>
            <a:r>
              <a:rPr lang="da-DK" sz="1400" dirty="0">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 nævnes.</a:t>
            </a:r>
            <a:endParaRPr lang="da-DK" sz="1400" dirty="0">
              <a:solidFill>
                <a:srgbClr val="000000"/>
              </a:solidFill>
              <a:effectLst/>
              <a:latin typeface="Arial Nova" panose="020B0504020202020204" pitchFamily="34" charset="0"/>
              <a:ea typeface="Times New Roman" panose="02020603050405020304" pitchFamily="18" charset="0"/>
              <a:cs typeface="Times New Roman" panose="02020603050405020304" pitchFamily="18" charset="0"/>
            </a:endParaRPr>
          </a:p>
          <a:p>
            <a:pPr lvl="0" hangingPunct="1">
              <a:lnSpc>
                <a:spcPct val="115000"/>
              </a:lnSpc>
              <a:buSzPts val="1000"/>
              <a:tabLst>
                <a:tab pos="457200" algn="l"/>
              </a:tabLst>
            </a:pPr>
            <a:r>
              <a:rPr lang="da-DK" sz="1400" dirty="0">
                <a:solidFill>
                  <a:srgbClr val="000000"/>
                </a:solidFill>
                <a:latin typeface="Arial Nova" panose="020B0504020202020204" pitchFamily="34" charset="0"/>
                <a:ea typeface="Times New Roman" panose="02020603050405020304" pitchFamily="18" charset="0"/>
                <a:cs typeface="Arial" panose="020B0604020202020204" pitchFamily="34" charset="0"/>
              </a:rPr>
              <a:t>Katolicisme</a:t>
            </a:r>
            <a:r>
              <a:rPr lang="da-DK" sz="1400" dirty="0">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a:t>
            </a:r>
            <a:endParaRPr lang="da-DK" sz="1400" dirty="0">
              <a:solidFill>
                <a:srgbClr val="000000"/>
              </a:solidFill>
              <a:effectLst/>
              <a:latin typeface="Arial Nova" panose="020B0504020202020204" pitchFamily="34" charset="0"/>
              <a:ea typeface="Times New Roman" panose="02020603050405020304" pitchFamily="18" charset="0"/>
            </a:endParaRPr>
          </a:p>
          <a:p>
            <a:pPr marL="742950" lvl="1" indent="-285750" hangingPunct="1">
              <a:lnSpc>
                <a:spcPct val="115000"/>
              </a:lnSpc>
              <a:buSzPts val="1000"/>
              <a:buFont typeface="Courier New" panose="02070309020205020404" pitchFamily="49" charset="0"/>
              <a:buChar char="o"/>
              <a:tabLst>
                <a:tab pos="914400" algn="l"/>
              </a:tabLst>
            </a:pPr>
            <a:r>
              <a:rPr lang="es-ES" sz="1400" i="1" dirty="0">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“Formaré junto a mis compañeros, que hacen guardia sobre los luceros,”</a:t>
            </a:r>
            <a:endParaRPr lang="da-DK" sz="1400" dirty="0">
              <a:solidFill>
                <a:srgbClr val="000000"/>
              </a:solidFill>
              <a:effectLst/>
              <a:latin typeface="Arial Nova" panose="020B0504020202020204" pitchFamily="34" charset="0"/>
              <a:ea typeface="Times New Roman" panose="02020603050405020304" pitchFamily="18" charset="0"/>
              <a:cs typeface="Times New Roman" panose="02020603050405020304" pitchFamily="18" charset="0"/>
            </a:endParaRPr>
          </a:p>
          <a:p>
            <a:pPr marL="742950" lvl="1" indent="-285750" hangingPunct="1">
              <a:lnSpc>
                <a:spcPct val="115000"/>
              </a:lnSpc>
              <a:buSzPts val="1000"/>
              <a:buFont typeface="Courier New" panose="02070309020205020404" pitchFamily="49" charset="0"/>
              <a:buChar char="o"/>
              <a:tabLst>
                <a:tab pos="914400" algn="l"/>
              </a:tabLst>
            </a:pPr>
            <a:r>
              <a:rPr lang="da-DK" sz="1400" dirty="0">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Der tales symbolsk om de kammerater, der står vagt over stjernerne, altså er kommet i himmelen</a:t>
            </a:r>
            <a:r>
              <a:rPr lang="da-DK" sz="1400" dirty="0">
                <a:solidFill>
                  <a:srgbClr val="000000"/>
                </a:solidFill>
                <a:latin typeface="Arial Nova" panose="020B0504020202020204" pitchFamily="34" charset="0"/>
                <a:ea typeface="Times New Roman" panose="02020603050405020304" pitchFamily="18" charset="0"/>
                <a:cs typeface="Arial" panose="020B0604020202020204" pitchFamily="34" charset="0"/>
              </a:rPr>
              <a:t> og har fået evigt liv - måske som helgener. </a:t>
            </a:r>
            <a:endParaRPr lang="da-DK" sz="1400" dirty="0">
              <a:solidFill>
                <a:srgbClr val="000000"/>
              </a:solidFill>
              <a:effectLst/>
              <a:latin typeface="Arial Nova" panose="020B0504020202020204" pitchFamily="34" charset="0"/>
              <a:ea typeface="Times New Roman" panose="02020603050405020304" pitchFamily="18" charset="0"/>
              <a:cs typeface="Times New Roman" panose="02020603050405020304" pitchFamily="18" charset="0"/>
            </a:endParaRPr>
          </a:p>
          <a:p>
            <a:pPr lvl="0" hangingPunct="1">
              <a:lnSpc>
                <a:spcPct val="115000"/>
              </a:lnSpc>
              <a:buSzPts val="1000"/>
              <a:tabLst>
                <a:tab pos="457200" algn="l"/>
              </a:tabLst>
            </a:pPr>
            <a:r>
              <a:rPr lang="da-DK" sz="1400" dirty="0">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Nationalisme:</a:t>
            </a:r>
            <a:endParaRPr lang="da-DK" sz="1400" dirty="0">
              <a:solidFill>
                <a:srgbClr val="000000"/>
              </a:solidFill>
              <a:effectLst/>
              <a:latin typeface="Arial Nova" panose="020B0504020202020204" pitchFamily="34" charset="0"/>
              <a:ea typeface="Times New Roman" panose="02020603050405020304" pitchFamily="18" charset="0"/>
            </a:endParaRPr>
          </a:p>
          <a:p>
            <a:pPr marL="742950" lvl="1" indent="-285750" hangingPunct="1">
              <a:lnSpc>
                <a:spcPct val="115000"/>
              </a:lnSpc>
              <a:buSzPts val="1000"/>
              <a:buFont typeface="Courier New" panose="02070309020205020404" pitchFamily="49" charset="0"/>
              <a:buChar char="o"/>
              <a:tabLst>
                <a:tab pos="914400" algn="l"/>
              </a:tabLst>
            </a:pPr>
            <a:r>
              <a:rPr lang="es-ES" sz="1400" i="1" dirty="0">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“Volverán banderas victoriosas, al paso alegre de la paz…” </a:t>
            </a:r>
            <a:endParaRPr lang="da-DK" sz="1400" dirty="0">
              <a:solidFill>
                <a:srgbClr val="000000"/>
              </a:solidFill>
              <a:effectLst/>
              <a:latin typeface="Arial Nova" panose="020B0504020202020204" pitchFamily="34" charset="0"/>
              <a:ea typeface="Times New Roman" panose="02020603050405020304" pitchFamily="18" charset="0"/>
              <a:cs typeface="Times New Roman" panose="02020603050405020304" pitchFamily="18" charset="0"/>
            </a:endParaRPr>
          </a:p>
          <a:p>
            <a:pPr marL="742950" lvl="1" indent="-285750" hangingPunct="1">
              <a:lnSpc>
                <a:spcPct val="115000"/>
              </a:lnSpc>
              <a:buSzPts val="1000"/>
              <a:buFont typeface="Courier New" panose="02070309020205020404" pitchFamily="49" charset="0"/>
              <a:buChar char="o"/>
              <a:tabLst>
                <a:tab pos="914400" algn="l"/>
              </a:tabLst>
            </a:pPr>
            <a:r>
              <a:rPr lang="da-DK" sz="1400" dirty="0">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Sejrrige flag vender tilbage – </a:t>
            </a:r>
            <a:r>
              <a:rPr lang="da-DK" sz="1400" dirty="0">
                <a:solidFill>
                  <a:srgbClr val="000000"/>
                </a:solidFill>
                <a:latin typeface="Arial Nova" panose="020B0504020202020204" pitchFamily="34" charset="0"/>
                <a:ea typeface="Times New Roman" panose="02020603050405020304" pitchFamily="18" charset="0"/>
                <a:cs typeface="Arial" panose="020B0604020202020204" pitchFamily="34" charset="0"/>
              </a:rPr>
              <a:t>underliggende mening:</a:t>
            </a:r>
            <a:r>
              <a:rPr lang="da-DK" sz="1400" dirty="0">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 de vil vende tilbage til de gode traditioner fra fortiden, og vil ikke udvikle sig til det, som folkefronten har i sigte.</a:t>
            </a:r>
            <a:endParaRPr lang="da-DK" sz="1400" dirty="0">
              <a:solidFill>
                <a:srgbClr val="000000"/>
              </a:solidFill>
              <a:effectLst/>
              <a:latin typeface="Arial Nova" panose="020B0504020202020204" pitchFamily="34" charset="0"/>
              <a:ea typeface="Times New Roman" panose="02020603050405020304" pitchFamily="18" charset="0"/>
              <a:cs typeface="Times New Roman" panose="02020603050405020304" pitchFamily="18" charset="0"/>
            </a:endParaRPr>
          </a:p>
          <a:p>
            <a:pPr lvl="0" hangingPunct="1">
              <a:lnSpc>
                <a:spcPct val="115000"/>
              </a:lnSpc>
              <a:buSzPts val="1000"/>
              <a:tabLst>
                <a:tab pos="457200" algn="l"/>
              </a:tabLst>
            </a:pPr>
            <a:r>
              <a:rPr lang="da-DK" sz="1400" dirty="0" err="1">
                <a:solidFill>
                  <a:srgbClr val="000000"/>
                </a:solidFill>
                <a:latin typeface="Arial Nova" panose="020B0504020202020204" pitchFamily="34" charset="0"/>
                <a:ea typeface="Times New Roman" panose="02020603050405020304" pitchFamily="18" charset="0"/>
                <a:cs typeface="Arial" panose="020B0604020202020204" pitchFamily="34" charset="0"/>
              </a:rPr>
              <a:t>F</a:t>
            </a:r>
            <a:r>
              <a:rPr lang="da-DK" sz="1400" dirty="0" err="1">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rankisme</a:t>
            </a:r>
            <a:r>
              <a:rPr lang="da-DK" sz="1400" dirty="0">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 </a:t>
            </a:r>
            <a:endParaRPr lang="da-DK" sz="1400" dirty="0">
              <a:solidFill>
                <a:srgbClr val="000000"/>
              </a:solidFill>
              <a:effectLst/>
              <a:latin typeface="Arial Nova" panose="020B0504020202020204" pitchFamily="34" charset="0"/>
              <a:ea typeface="Times New Roman" panose="02020603050405020304" pitchFamily="18" charset="0"/>
            </a:endParaRPr>
          </a:p>
          <a:p>
            <a:pPr marL="742950" lvl="1" indent="-285750" hangingPunct="1">
              <a:lnSpc>
                <a:spcPct val="115000"/>
              </a:lnSpc>
              <a:buSzPts val="1000"/>
              <a:buFont typeface="Courier New" panose="02070309020205020404" pitchFamily="49" charset="0"/>
              <a:buChar char="o"/>
              <a:tabLst>
                <a:tab pos="914400" algn="l"/>
              </a:tabLst>
            </a:pPr>
            <a:r>
              <a:rPr lang="es-ES" sz="1400" i="1" dirty="0">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“y traerán prendidas cinco rosas, las flechas de mi haz.”</a:t>
            </a:r>
            <a:r>
              <a:rPr lang="da-DK" sz="1400" i="1" dirty="0">
                <a:solidFill>
                  <a:srgbClr val="000000"/>
                </a:solidFill>
                <a:latin typeface="Arial Nova" panose="020B0504020202020204" pitchFamily="34" charset="0"/>
                <a:ea typeface="Times New Roman" panose="02020603050405020304" pitchFamily="18" charset="0"/>
                <a:cs typeface="Times New Roman" panose="02020603050405020304" pitchFamily="18" charset="0"/>
              </a:rPr>
              <a:t> </a:t>
            </a:r>
            <a:r>
              <a:rPr lang="da-DK" sz="1400" dirty="0">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De bærer 5 roser, som symboliserer de 5 pile, som er på det falangistiske symbol, som tilhængere bar på uniformerne.</a:t>
            </a:r>
            <a:endParaRPr lang="da-DK" sz="1400" dirty="0">
              <a:solidFill>
                <a:srgbClr val="000000"/>
              </a:solidFill>
              <a:effectLst/>
              <a:latin typeface="Arial Nova" panose="020B0504020202020204" pitchFamily="34" charset="0"/>
              <a:ea typeface="Times New Roman" panose="02020603050405020304" pitchFamily="18" charset="0"/>
              <a:cs typeface="Times New Roman" panose="02020603050405020304" pitchFamily="18" charset="0"/>
            </a:endParaRPr>
          </a:p>
          <a:p>
            <a:pPr marL="742950" lvl="1" indent="-285750" hangingPunct="1">
              <a:lnSpc>
                <a:spcPct val="115000"/>
              </a:lnSpc>
              <a:buSzPts val="1000"/>
              <a:buFont typeface="Courier New" panose="02070309020205020404" pitchFamily="49" charset="0"/>
              <a:buChar char="o"/>
              <a:tabLst>
                <a:tab pos="914400" algn="l"/>
              </a:tabLst>
            </a:pPr>
            <a:r>
              <a:rPr lang="da-DK" sz="1400" dirty="0">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På symbolet står der ofte også </a:t>
            </a:r>
            <a:r>
              <a:rPr lang="da-DK" sz="1400" i="1" dirty="0">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a:t>
            </a:r>
            <a:r>
              <a:rPr lang="da-DK" sz="1400" i="1" dirty="0" err="1">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Cæsaris</a:t>
            </a:r>
            <a:r>
              <a:rPr lang="da-DK" sz="1400" i="1" dirty="0">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 </a:t>
            </a:r>
            <a:r>
              <a:rPr lang="da-DK" sz="1400" i="1" dirty="0" err="1">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cæsari</a:t>
            </a:r>
            <a:r>
              <a:rPr lang="da-DK" sz="1400" i="1" dirty="0">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 dei </a:t>
            </a:r>
            <a:r>
              <a:rPr lang="da-DK" sz="1400" i="1" dirty="0" err="1">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deo</a:t>
            </a:r>
            <a:r>
              <a:rPr lang="da-DK" sz="1400" i="1" dirty="0">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a:t>
            </a:r>
            <a:r>
              <a:rPr lang="da-DK" sz="1400" dirty="0">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 hvilket oversat betyder “overgiv hvad der er Cæsars til Cæsar, og hvad der er Guds til Gud.”. </a:t>
            </a:r>
            <a:endParaRPr lang="da-DK" sz="1400" dirty="0">
              <a:solidFill>
                <a:srgbClr val="000000"/>
              </a:solidFill>
              <a:effectLst/>
              <a:latin typeface="Arial Nova" panose="020B05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582942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BC1DD4EC-75D4-436C-AB54-F34EA5D0B27C}"/>
              </a:ext>
            </a:extLst>
          </p:cNvPr>
          <p:cNvSpPr txBox="1"/>
          <p:nvPr/>
        </p:nvSpPr>
        <p:spPr>
          <a:xfrm>
            <a:off x="1362074" y="1238250"/>
            <a:ext cx="9344025" cy="3252301"/>
          </a:xfrm>
          <a:prstGeom prst="rect">
            <a:avLst/>
          </a:prstGeom>
          <a:noFill/>
        </p:spPr>
        <p:txBody>
          <a:bodyPr wrap="square" rtlCol="0">
            <a:spAutoFit/>
          </a:bodyPr>
          <a:lstStyle/>
          <a:p>
            <a:pPr hangingPunct="0">
              <a:lnSpc>
                <a:spcPct val="115000"/>
              </a:lnSpc>
            </a:pPr>
            <a:r>
              <a:rPr lang="da-DK" sz="1800" i="1"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t>
            </a:r>
            <a:r>
              <a:rPr lang="da-DK" sz="1800" i="1" dirty="0" err="1">
                <a:solidFill>
                  <a:srgbClr val="000000"/>
                </a:solidFill>
                <a:effectLst/>
                <a:latin typeface="Calibri" panose="020F0502020204030204" pitchFamily="34" charset="0"/>
                <a:ea typeface="Times New Roman" panose="02020603050405020304" pitchFamily="18" charset="0"/>
                <a:cs typeface="Arial" panose="020B0604020202020204" pitchFamily="34" charset="0"/>
              </a:rPr>
              <a:t>Himno</a:t>
            </a:r>
            <a:r>
              <a:rPr lang="da-DK" sz="1800" i="1"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de </a:t>
            </a:r>
            <a:r>
              <a:rPr lang="da-DK" sz="1800" i="1" dirty="0" err="1">
                <a:solidFill>
                  <a:srgbClr val="000000"/>
                </a:solidFill>
                <a:effectLst/>
                <a:latin typeface="Calibri" panose="020F0502020204030204" pitchFamily="34" charset="0"/>
                <a:ea typeface="Times New Roman" panose="02020603050405020304" pitchFamily="18" charset="0"/>
                <a:cs typeface="Arial" panose="020B0604020202020204" pitchFamily="34" charset="0"/>
              </a:rPr>
              <a:t>Riego</a:t>
            </a:r>
            <a:r>
              <a:rPr lang="da-DK" sz="1800" i="1"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t>
            </a:r>
            <a:r>
              <a:rPr lang="da-DK" sz="1800" i="1"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blev </a:t>
            </a:r>
            <a:r>
              <a:rPr lang="da-DK" sz="18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skrevet i 1820 af </a:t>
            </a:r>
            <a:r>
              <a:rPr lang="da-DK" sz="1800" dirty="0" err="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Evaristo</a:t>
            </a:r>
            <a:r>
              <a:rPr lang="da-DK" sz="18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San Miguel</a:t>
            </a:r>
            <a:r>
              <a:rPr lang="da-DK" sz="1800" i="1"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da-DK" sz="18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til at repræsentere republikanerne</a:t>
            </a:r>
            <a:r>
              <a:rPr lang="da-DK"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a:t>
            </a:r>
            <a:r>
              <a:rPr lang="da-DK" sz="1800" dirty="0" err="1">
                <a:solidFill>
                  <a:srgbClr val="000000"/>
                </a:solidFill>
                <a:effectLst/>
                <a:latin typeface="Calibri" panose="020F0502020204030204" pitchFamily="34" charset="0"/>
                <a:ea typeface="Times New Roman" panose="02020603050405020304" pitchFamily="18" charset="0"/>
                <a:cs typeface="Arial" panose="020B0604020202020204" pitchFamily="34" charset="0"/>
              </a:rPr>
              <a:t>Himno</a:t>
            </a:r>
            <a:r>
              <a:rPr lang="da-DK"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de </a:t>
            </a:r>
            <a:r>
              <a:rPr lang="da-DK" sz="1800" dirty="0" err="1">
                <a:solidFill>
                  <a:srgbClr val="000000"/>
                </a:solidFill>
                <a:effectLst/>
                <a:latin typeface="Calibri" panose="020F0502020204030204" pitchFamily="34" charset="0"/>
                <a:ea typeface="Times New Roman" panose="02020603050405020304" pitchFamily="18" charset="0"/>
                <a:cs typeface="Arial" panose="020B0604020202020204" pitchFamily="34" charset="0"/>
              </a:rPr>
              <a:t>Riego</a:t>
            </a:r>
            <a:r>
              <a:rPr lang="da-DK"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var den spanske nationalsang mellem 1820 og 1823, samt under første og den anden spanske republik fra hhv. 1872-1874 og fra 1931-1939.</a:t>
            </a:r>
          </a:p>
          <a:p>
            <a:pPr hangingPunct="0">
              <a:lnSpc>
                <a:spcPct val="115000"/>
              </a:lnSpc>
            </a:pPr>
            <a:endParaRPr lang="da-DK"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endParaRPr>
          </a:p>
          <a:p>
            <a:pPr hangingPunct="0">
              <a:lnSpc>
                <a:spcPct val="115000"/>
              </a:lnSpc>
            </a:pPr>
            <a:r>
              <a:rPr lang="da-DK"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hlinkClick r:id="rId2"/>
              </a:rPr>
              <a:t>https://youtu.be/vFYgsaf-xYc</a:t>
            </a:r>
            <a:endParaRPr lang="da-DK"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endParaRPr>
          </a:p>
          <a:p>
            <a:pPr hangingPunct="0">
              <a:lnSpc>
                <a:spcPct val="115000"/>
              </a:lnSpc>
            </a:pPr>
            <a:endParaRPr lang="da-DK" dirty="0">
              <a:solidFill>
                <a:srgbClr val="000000"/>
              </a:solidFill>
              <a:latin typeface="Calibri" panose="020F0502020204030204" pitchFamily="34" charset="0"/>
              <a:ea typeface="Times New Roman" panose="02020603050405020304" pitchFamily="18" charset="0"/>
              <a:cs typeface="Arial" panose="020B0604020202020204" pitchFamily="34" charset="0"/>
            </a:endParaRPr>
          </a:p>
          <a:p>
            <a:pPr hangingPunct="0">
              <a:lnSpc>
                <a:spcPct val="115000"/>
              </a:lnSpc>
            </a:pPr>
            <a:r>
              <a:rPr lang="es-ES" sz="1800" dirty="0">
                <a:solidFill>
                  <a:srgbClr val="000000"/>
                </a:solidFill>
                <a:effectLst/>
                <a:latin typeface="Times New Roman" panose="02020603050405020304" pitchFamily="18" charset="0"/>
                <a:ea typeface="Times New Roman" panose="02020603050405020304" pitchFamily="18" charset="0"/>
              </a:rPr>
              <a:t>Creado en 1820, con letra de Evaristo San Miguel, fue proclamado como marcha oficial de la Segunda República española. A lo largo del tiempo el himno fue adaptando muchas más versiones, la más conocida de las cuales es </a:t>
            </a:r>
            <a:r>
              <a:rPr lang="es-ES" sz="1800" b="1" dirty="0">
                <a:solidFill>
                  <a:srgbClr val="000000"/>
                </a:solidFill>
                <a:effectLst/>
                <a:latin typeface="Times New Roman" panose="02020603050405020304" pitchFamily="18" charset="0"/>
                <a:ea typeface="Times New Roman" panose="02020603050405020304" pitchFamily="18" charset="0"/>
              </a:rPr>
              <a:t>la anticlerical*</a:t>
            </a:r>
            <a:r>
              <a:rPr lang="es-ES" sz="1800" dirty="0">
                <a:solidFill>
                  <a:srgbClr val="000000"/>
                </a:solidFill>
                <a:effectLst/>
                <a:latin typeface="Times New Roman" panose="02020603050405020304" pitchFamily="18" charset="0"/>
                <a:ea typeface="Times New Roman" panose="02020603050405020304" pitchFamily="18" charset="0"/>
              </a:rPr>
              <a:t>: "</a:t>
            </a:r>
            <a:r>
              <a:rPr lang="es-ES" sz="1800" i="1" dirty="0">
                <a:solidFill>
                  <a:srgbClr val="000000"/>
                </a:solidFill>
                <a:effectLst/>
                <a:latin typeface="Times New Roman" panose="02020603050405020304" pitchFamily="18" charset="0"/>
                <a:ea typeface="Times New Roman" panose="02020603050405020304" pitchFamily="18" charset="0"/>
              </a:rPr>
              <a:t>Si los curas y frailes supieran / la paliza que van a llevar / subirían al coro cantando / libertad, libertad, libertad".</a:t>
            </a:r>
          </a:p>
        </p:txBody>
      </p:sp>
      <p:sp>
        <p:nvSpPr>
          <p:cNvPr id="3" name="Tekstfelt 2">
            <a:extLst>
              <a:ext uri="{FF2B5EF4-FFF2-40B4-BE49-F238E27FC236}">
                <a16:creationId xmlns:a16="http://schemas.microsoft.com/office/drawing/2014/main" id="{C4FF0456-8058-4B66-92AC-FAE4CBA9D69A}"/>
              </a:ext>
            </a:extLst>
          </p:cNvPr>
          <p:cNvSpPr txBox="1"/>
          <p:nvPr/>
        </p:nvSpPr>
        <p:spPr>
          <a:xfrm>
            <a:off x="1362074" y="5172075"/>
            <a:ext cx="4162426" cy="338554"/>
          </a:xfrm>
          <a:prstGeom prst="rect">
            <a:avLst/>
          </a:prstGeom>
          <a:noFill/>
        </p:spPr>
        <p:txBody>
          <a:bodyPr wrap="square" rtlCol="0">
            <a:spAutoFit/>
          </a:bodyPr>
          <a:lstStyle/>
          <a:p>
            <a:r>
              <a:rPr lang="da-DK" sz="1600" i="1" dirty="0"/>
              <a:t>*</a:t>
            </a:r>
            <a:r>
              <a:rPr lang="da-DK" sz="1600" i="1" dirty="0" err="1"/>
              <a:t>anticlerical</a:t>
            </a:r>
            <a:r>
              <a:rPr lang="da-DK" sz="1600" i="1" dirty="0"/>
              <a:t> – ikke-religiøs, anti-kirkelig.  </a:t>
            </a:r>
          </a:p>
        </p:txBody>
      </p:sp>
      <p:sp>
        <p:nvSpPr>
          <p:cNvPr id="4" name="Tekstfelt 3">
            <a:extLst>
              <a:ext uri="{FF2B5EF4-FFF2-40B4-BE49-F238E27FC236}">
                <a16:creationId xmlns:a16="http://schemas.microsoft.com/office/drawing/2014/main" id="{60128225-5983-4DB9-AC9E-FEC3DDD4F28E}"/>
              </a:ext>
            </a:extLst>
          </p:cNvPr>
          <p:cNvSpPr txBox="1"/>
          <p:nvPr/>
        </p:nvSpPr>
        <p:spPr>
          <a:xfrm>
            <a:off x="6286500" y="5086350"/>
            <a:ext cx="4848225" cy="646331"/>
          </a:xfrm>
          <a:prstGeom prst="rect">
            <a:avLst/>
          </a:prstGeom>
          <a:noFill/>
        </p:spPr>
        <p:txBody>
          <a:bodyPr wrap="square" rtlCol="0">
            <a:spAutoFit/>
          </a:bodyPr>
          <a:lstStyle/>
          <a:p>
            <a:r>
              <a:rPr lang="da-DK" b="1" dirty="0" err="1"/>
              <a:t>Describe</a:t>
            </a:r>
            <a:r>
              <a:rPr lang="da-DK" b="1" dirty="0"/>
              <a:t> el </a:t>
            </a:r>
            <a:r>
              <a:rPr lang="da-DK" b="1" dirty="0" err="1"/>
              <a:t>rítmo</a:t>
            </a:r>
            <a:r>
              <a:rPr lang="da-DK" b="1" dirty="0"/>
              <a:t> de la </a:t>
            </a:r>
            <a:r>
              <a:rPr lang="da-DK" b="1" dirty="0" err="1"/>
              <a:t>canción</a:t>
            </a:r>
            <a:r>
              <a:rPr lang="da-DK" b="1" dirty="0"/>
              <a:t>. </a:t>
            </a:r>
            <a:r>
              <a:rPr lang="da-DK" b="1" dirty="0" err="1"/>
              <a:t>Usa</a:t>
            </a:r>
            <a:r>
              <a:rPr lang="da-DK" b="1" dirty="0"/>
              <a:t> 4 </a:t>
            </a:r>
            <a:r>
              <a:rPr lang="da-DK" b="1" dirty="0" err="1"/>
              <a:t>adjetivos</a:t>
            </a:r>
            <a:r>
              <a:rPr lang="da-DK" b="1" dirty="0"/>
              <a:t>.</a:t>
            </a:r>
          </a:p>
          <a:p>
            <a:r>
              <a:rPr lang="da-DK" b="1" dirty="0"/>
              <a:t>¿</a:t>
            </a:r>
            <a:r>
              <a:rPr lang="da-DK" b="1" dirty="0" err="1"/>
              <a:t>Qué</a:t>
            </a:r>
            <a:r>
              <a:rPr lang="da-DK" b="1" dirty="0"/>
              <a:t> </a:t>
            </a:r>
            <a:r>
              <a:rPr lang="da-DK" b="1" dirty="0" err="1"/>
              <a:t>mensaje</a:t>
            </a:r>
            <a:r>
              <a:rPr lang="da-DK" b="1" dirty="0"/>
              <a:t> </a:t>
            </a:r>
            <a:r>
              <a:rPr lang="da-DK" b="1" dirty="0" err="1"/>
              <a:t>tiene</a:t>
            </a:r>
            <a:r>
              <a:rPr lang="da-DK" b="1" dirty="0"/>
              <a:t> el </a:t>
            </a:r>
            <a:r>
              <a:rPr lang="da-DK" b="1" dirty="0" err="1"/>
              <a:t>himno</a:t>
            </a:r>
            <a:r>
              <a:rPr lang="da-DK" b="1" dirty="0"/>
              <a:t>?</a:t>
            </a:r>
          </a:p>
        </p:txBody>
      </p:sp>
    </p:spTree>
    <p:extLst>
      <p:ext uri="{BB962C8B-B14F-4D97-AF65-F5344CB8AC3E}">
        <p14:creationId xmlns:p14="http://schemas.microsoft.com/office/powerpoint/2010/main" val="3485234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felt 5">
            <a:extLst>
              <a:ext uri="{FF2B5EF4-FFF2-40B4-BE49-F238E27FC236}">
                <a16:creationId xmlns:a16="http://schemas.microsoft.com/office/drawing/2014/main" id="{760EBCF4-EECB-411B-89F6-09654CC87A27}"/>
              </a:ext>
            </a:extLst>
          </p:cNvPr>
          <p:cNvSpPr txBox="1"/>
          <p:nvPr/>
        </p:nvSpPr>
        <p:spPr>
          <a:xfrm>
            <a:off x="1057275" y="1326900"/>
            <a:ext cx="10325100" cy="3182538"/>
          </a:xfrm>
          <a:prstGeom prst="rect">
            <a:avLst/>
          </a:prstGeom>
          <a:noFill/>
        </p:spPr>
        <p:txBody>
          <a:bodyPr wrap="square">
            <a:spAutoFit/>
          </a:bodyPr>
          <a:lstStyle/>
          <a:p>
            <a:pPr hangingPunct="0">
              <a:lnSpc>
                <a:spcPct val="115000"/>
              </a:lnSpc>
            </a:pPr>
            <a:r>
              <a:rPr lang="da-DK" sz="1600" i="1" dirty="0">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a:t>
            </a:r>
            <a:r>
              <a:rPr lang="da-DK" sz="1600" i="1" dirty="0" err="1">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Himno</a:t>
            </a:r>
            <a:r>
              <a:rPr lang="da-DK" sz="1600" i="1" dirty="0">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 de </a:t>
            </a:r>
            <a:r>
              <a:rPr lang="da-DK" sz="1600" i="1" dirty="0" err="1">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Riego</a:t>
            </a:r>
            <a:r>
              <a:rPr lang="da-DK" sz="1600" dirty="0">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 sangens titel er opkaldt efter </a:t>
            </a:r>
            <a:r>
              <a:rPr lang="da-DK" sz="1600" dirty="0" err="1">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Riego</a:t>
            </a:r>
            <a:r>
              <a:rPr lang="da-DK" sz="1600" dirty="0">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 som var en spansk general, der døde i 1823. Udover at nævne </a:t>
            </a:r>
            <a:r>
              <a:rPr lang="da-DK" sz="1600" dirty="0" err="1">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Riego</a:t>
            </a:r>
            <a:r>
              <a:rPr lang="da-DK" sz="1600" dirty="0">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 nævnes også:</a:t>
            </a:r>
            <a:r>
              <a:rPr lang="da-DK" sz="1600" i="1" dirty="0">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“...los </a:t>
            </a:r>
            <a:r>
              <a:rPr lang="da-DK" sz="1600" i="1" dirty="0" err="1">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hijos</a:t>
            </a:r>
            <a:r>
              <a:rPr lang="da-DK" sz="1600" i="1" dirty="0">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 del </a:t>
            </a:r>
            <a:r>
              <a:rPr lang="da-DK" sz="1600" i="1" dirty="0" err="1">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Cid</a:t>
            </a:r>
            <a:r>
              <a:rPr lang="da-DK" sz="1600" i="1" dirty="0">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a:t>
            </a:r>
            <a:r>
              <a:rPr lang="da-DK" sz="1600" dirty="0">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 El </a:t>
            </a:r>
            <a:r>
              <a:rPr lang="da-DK" sz="1600" dirty="0" err="1">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Cid</a:t>
            </a:r>
            <a:r>
              <a:rPr lang="da-DK" sz="1600" dirty="0">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 var en castiliansk herremand og nationalhelt, som døde i 1099. Det er tydeligvis vigtigt for dem at ære de spanske helte.</a:t>
            </a:r>
            <a:endParaRPr lang="da-DK" sz="1600" dirty="0">
              <a:latin typeface="Arial Nova" panose="020B0504020202020204" pitchFamily="34" charset="0"/>
            </a:endParaRPr>
          </a:p>
          <a:p>
            <a:pPr hangingPunct="0">
              <a:lnSpc>
                <a:spcPct val="115000"/>
              </a:lnSpc>
            </a:pPr>
            <a:endParaRPr lang="da-DK" sz="1600" dirty="0">
              <a:solidFill>
                <a:srgbClr val="000000"/>
              </a:solidFill>
              <a:effectLst/>
              <a:latin typeface="Arial Nova" panose="020B0504020202020204" pitchFamily="34" charset="0"/>
              <a:ea typeface="Times New Roman" panose="02020603050405020304" pitchFamily="18" charset="0"/>
              <a:cs typeface="Arial" panose="020B0604020202020204" pitchFamily="34" charset="0"/>
            </a:endParaRPr>
          </a:p>
          <a:p>
            <a:pPr hangingPunct="0">
              <a:lnSpc>
                <a:spcPct val="115000"/>
              </a:lnSpc>
            </a:pPr>
            <a:r>
              <a:rPr lang="da-DK" sz="1600" b="1" dirty="0">
                <a:solidFill>
                  <a:srgbClr val="000000"/>
                </a:solidFill>
                <a:latin typeface="Arial Nova" panose="020B0504020202020204" pitchFamily="34" charset="0"/>
                <a:ea typeface="Times New Roman" panose="02020603050405020304" pitchFamily="18" charset="0"/>
                <a:cs typeface="Arial" panose="020B0604020202020204" pitchFamily="34" charset="0"/>
              </a:rPr>
              <a:t>Centrale værdier</a:t>
            </a:r>
            <a:r>
              <a:rPr lang="da-DK" sz="1600" b="1" dirty="0">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 for republikanerne var fællesskab, samarbejde og kollektivisme</a:t>
            </a:r>
            <a:r>
              <a:rPr lang="da-DK" sz="1600" dirty="0">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a:t>
            </a:r>
            <a:endParaRPr lang="da-DK" sz="1600" dirty="0">
              <a:solidFill>
                <a:srgbClr val="000000"/>
              </a:solidFill>
              <a:effectLst/>
              <a:latin typeface="Arial Nova" panose="020B0504020202020204" pitchFamily="34" charset="0"/>
              <a:ea typeface="Times New Roman" panose="02020603050405020304" pitchFamily="18" charset="0"/>
            </a:endParaRPr>
          </a:p>
          <a:p>
            <a:pPr marL="342900" lvl="0" indent="-342900" hangingPunct="1">
              <a:lnSpc>
                <a:spcPct val="115000"/>
              </a:lnSpc>
              <a:buSzPts val="1000"/>
              <a:buFont typeface="Symbol" panose="05050102010706020507" pitchFamily="18" charset="2"/>
              <a:buChar char=""/>
              <a:tabLst>
                <a:tab pos="457200" algn="l"/>
              </a:tabLst>
            </a:pPr>
            <a:r>
              <a:rPr lang="da-DK" sz="1600" dirty="0">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Fædrelandets vigtighed understreges af gentagelser i omkvædene:</a:t>
            </a:r>
            <a:endParaRPr lang="da-DK" sz="1600" dirty="0">
              <a:solidFill>
                <a:srgbClr val="000000"/>
              </a:solidFill>
              <a:effectLst/>
              <a:latin typeface="Arial Nova" panose="020B0504020202020204" pitchFamily="34" charset="0"/>
              <a:ea typeface="Times New Roman" panose="02020603050405020304" pitchFamily="18" charset="0"/>
            </a:endParaRPr>
          </a:p>
          <a:p>
            <a:pPr marL="742950" lvl="1" indent="-285750" hangingPunct="1">
              <a:lnSpc>
                <a:spcPct val="115000"/>
              </a:lnSpc>
              <a:buSzPts val="1000"/>
              <a:buFont typeface="Courier New" panose="02070309020205020404" pitchFamily="49" charset="0"/>
              <a:buChar char="o"/>
              <a:tabLst>
                <a:tab pos="914400" algn="l"/>
              </a:tabLst>
            </a:pPr>
            <a:r>
              <a:rPr lang="es-ES" sz="1600" i="1" dirty="0">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“Soldados la patria, nos llama a la lid, juremos por ella...”</a:t>
            </a:r>
            <a:endParaRPr lang="da-DK" sz="1600" dirty="0">
              <a:solidFill>
                <a:srgbClr val="000000"/>
              </a:solidFill>
              <a:effectLst/>
              <a:latin typeface="Arial Nova" panose="020B0504020202020204" pitchFamily="34" charset="0"/>
              <a:ea typeface="Times New Roman" panose="02020603050405020304" pitchFamily="18" charset="0"/>
              <a:cs typeface="Times New Roman" panose="02020603050405020304" pitchFamily="18" charset="0"/>
            </a:endParaRPr>
          </a:p>
          <a:p>
            <a:pPr marL="742950" lvl="1" indent="-285750" hangingPunct="1">
              <a:lnSpc>
                <a:spcPct val="115000"/>
              </a:lnSpc>
              <a:buSzPts val="1000"/>
              <a:buFont typeface="Courier New" panose="02070309020205020404" pitchFamily="49" charset="0"/>
              <a:buChar char="o"/>
              <a:tabLst>
                <a:tab pos="914400" algn="l"/>
              </a:tabLst>
            </a:pPr>
            <a:r>
              <a:rPr lang="da-DK" sz="1600" dirty="0">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Fædrelandets </a:t>
            </a:r>
            <a:r>
              <a:rPr lang="da-DK" sz="1600" u="sng" dirty="0">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soldater</a:t>
            </a:r>
            <a:r>
              <a:rPr lang="da-DK" sz="1600" dirty="0">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 understreger deres tro på kollektivisme i den forstand at de er ”alle i samme båd” og har samme status. </a:t>
            </a:r>
            <a:endParaRPr lang="da-DK" sz="1600" dirty="0">
              <a:solidFill>
                <a:srgbClr val="000000"/>
              </a:solidFill>
              <a:effectLst/>
              <a:latin typeface="Arial Nova" panose="020B0504020202020204" pitchFamily="34" charset="0"/>
              <a:ea typeface="Times New Roman" panose="02020603050405020304" pitchFamily="18" charset="0"/>
              <a:cs typeface="Times New Roman" panose="02020603050405020304" pitchFamily="18" charset="0"/>
            </a:endParaRPr>
          </a:p>
          <a:p>
            <a:pPr marL="342900" lvl="0" indent="-342900" hangingPunct="1">
              <a:lnSpc>
                <a:spcPct val="115000"/>
              </a:lnSpc>
              <a:buSzPts val="1000"/>
              <a:buFont typeface="Symbol" panose="05050102010706020507" pitchFamily="18" charset="2"/>
              <a:buChar char=""/>
              <a:tabLst>
                <a:tab pos="457200" algn="l"/>
              </a:tabLst>
            </a:pPr>
            <a:r>
              <a:rPr lang="da-DK" sz="1600" dirty="0">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Der er også gentagende fokus på stolthed og det sammenhold ”et stor fælles mål” har for dem = at sejre</a:t>
            </a:r>
            <a:r>
              <a:rPr lang="da-DK" sz="1600" dirty="0">
                <a:solidFill>
                  <a:srgbClr val="000000"/>
                </a:solidFill>
                <a:latin typeface="Arial Nova" panose="020B0504020202020204" pitchFamily="34" charset="0"/>
                <a:ea typeface="Times New Roman" panose="02020603050405020304" pitchFamily="18" charset="0"/>
                <a:cs typeface="Arial" panose="020B0604020202020204" pitchFamily="34" charset="0"/>
              </a:rPr>
              <a:t>: </a:t>
            </a:r>
            <a:r>
              <a:rPr lang="da-DK" sz="1600" i="1" dirty="0">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a:t>
            </a:r>
            <a:r>
              <a:rPr lang="da-DK" sz="1600" i="1" dirty="0" err="1">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Vencer</a:t>
            </a:r>
            <a:r>
              <a:rPr lang="da-DK" sz="1600" i="1" dirty="0">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 o </a:t>
            </a:r>
            <a:r>
              <a:rPr lang="da-DK" sz="1600" i="1" dirty="0" err="1">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morir</a:t>
            </a:r>
            <a:r>
              <a:rPr lang="da-DK" sz="1600" i="1" dirty="0">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a:t>
            </a:r>
            <a:r>
              <a:rPr lang="da-DK" sz="1600" dirty="0">
                <a:solidFill>
                  <a:srgbClr val="000000"/>
                </a:solidFill>
                <a:effectLst/>
                <a:latin typeface="Arial Nova" panose="020B0504020202020204" pitchFamily="34" charset="0"/>
                <a:ea typeface="Times New Roman" panose="02020603050405020304" pitchFamily="18" charset="0"/>
                <a:cs typeface="Arial" panose="020B0604020202020204" pitchFamily="34" charset="0"/>
              </a:rPr>
              <a:t> - De vil hellere dø, end at tabe. </a:t>
            </a:r>
            <a:endParaRPr lang="da-DK" sz="1600" dirty="0">
              <a:solidFill>
                <a:srgbClr val="000000"/>
              </a:solidFill>
              <a:effectLst/>
              <a:latin typeface="Arial Nova" panose="020B0504020202020204" pitchFamily="34" charset="0"/>
              <a:ea typeface="Times New Roman" panose="02020603050405020304" pitchFamily="18" charset="0"/>
              <a:cs typeface="Times New Roman" panose="02020603050405020304" pitchFamily="18" charset="0"/>
            </a:endParaRPr>
          </a:p>
        </p:txBody>
      </p:sp>
      <p:sp>
        <p:nvSpPr>
          <p:cNvPr id="7" name="Tekstfelt 6">
            <a:extLst>
              <a:ext uri="{FF2B5EF4-FFF2-40B4-BE49-F238E27FC236}">
                <a16:creationId xmlns:a16="http://schemas.microsoft.com/office/drawing/2014/main" id="{DEAD71D8-AA81-4CEB-B361-F34F62E50447}"/>
              </a:ext>
            </a:extLst>
          </p:cNvPr>
          <p:cNvSpPr txBox="1"/>
          <p:nvPr/>
        </p:nvSpPr>
        <p:spPr>
          <a:xfrm>
            <a:off x="990600" y="5010150"/>
            <a:ext cx="10391775" cy="923330"/>
          </a:xfrm>
          <a:prstGeom prst="rect">
            <a:avLst/>
          </a:prstGeom>
          <a:noFill/>
        </p:spPr>
        <p:txBody>
          <a:bodyPr wrap="square" rtlCol="0">
            <a:spAutoFit/>
          </a:bodyPr>
          <a:lstStyle/>
          <a:p>
            <a:r>
              <a:rPr lang="da-DK" b="1" dirty="0"/>
              <a:t>Gruppeopgave: Lyt til flere sange fra hhv. los </a:t>
            </a:r>
            <a:r>
              <a:rPr lang="da-DK" b="1" dirty="0" err="1"/>
              <a:t>republicanos</a:t>
            </a:r>
            <a:r>
              <a:rPr lang="da-DK" b="1" dirty="0"/>
              <a:t> y los </a:t>
            </a:r>
            <a:r>
              <a:rPr lang="da-DK" b="1" dirty="0" err="1"/>
              <a:t>nacionalistas</a:t>
            </a:r>
            <a:r>
              <a:rPr lang="da-DK" b="1" dirty="0"/>
              <a:t>. Hvilke forskelle og ligheder kan I finde? Er der nogle klare fællestræk blandt de nationalistiske hymner? Eller blandt de republikanske? </a:t>
            </a:r>
          </a:p>
        </p:txBody>
      </p:sp>
    </p:spTree>
    <p:extLst>
      <p:ext uri="{BB962C8B-B14F-4D97-AF65-F5344CB8AC3E}">
        <p14:creationId xmlns:p14="http://schemas.microsoft.com/office/powerpoint/2010/main" val="4886864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CDDFAD61-D4BF-4325-98CB-AECA7C35EC8A}"/>
              </a:ext>
            </a:extLst>
          </p:cNvPr>
          <p:cNvSpPr txBox="1"/>
          <p:nvPr/>
        </p:nvSpPr>
        <p:spPr>
          <a:xfrm>
            <a:off x="821293" y="691921"/>
            <a:ext cx="6229747" cy="3908762"/>
          </a:xfrm>
          <a:prstGeom prst="rect">
            <a:avLst/>
          </a:prstGeom>
          <a:noFill/>
        </p:spPr>
        <p:txBody>
          <a:bodyPr wrap="square">
            <a:spAutoFit/>
          </a:bodyPr>
          <a:lstStyle/>
          <a:p>
            <a:endParaRPr lang="es-ES" dirty="0"/>
          </a:p>
          <a:p>
            <a:r>
              <a:rPr lang="es-ES" dirty="0"/>
              <a:t>“Durante la Guerra Civil Española hubo una enorme </a:t>
            </a:r>
            <a:r>
              <a:rPr lang="es-ES" b="1" dirty="0"/>
              <a:t>difusión </a:t>
            </a:r>
            <a:r>
              <a:rPr lang="es-ES" dirty="0"/>
              <a:t>de la ideología de uno y otro bando a través de los </a:t>
            </a:r>
            <a:r>
              <a:rPr lang="es-ES" b="1" dirty="0"/>
              <a:t>carteles. </a:t>
            </a:r>
            <a:r>
              <a:rPr lang="es-ES" dirty="0"/>
              <a:t>En ellos se expresaban sus objetivos políticos, problemas, </a:t>
            </a:r>
            <a:r>
              <a:rPr lang="es-ES" b="1" dirty="0"/>
              <a:t>odios, aspiraciones</a:t>
            </a:r>
            <a:r>
              <a:rPr lang="es-ES" dirty="0"/>
              <a:t> y creencias.</a:t>
            </a:r>
          </a:p>
          <a:p>
            <a:endParaRPr lang="es-ES" dirty="0"/>
          </a:p>
          <a:p>
            <a:r>
              <a:rPr lang="es-ES" dirty="0"/>
              <a:t>Muchos artistas en esta época </a:t>
            </a:r>
            <a:r>
              <a:rPr lang="es-ES" b="1" dirty="0"/>
              <a:t>pusieron su inventiva y talento </a:t>
            </a:r>
            <a:r>
              <a:rPr lang="es-ES" dirty="0"/>
              <a:t>al servicio del bando al que, voluntariamente o no, debían servir. No sólo el gobierno se comunicaba de esta manera con el pueblo (en gran parte analfabeto), también los </a:t>
            </a:r>
            <a:r>
              <a:rPr lang="es-ES" b="1" dirty="0"/>
              <a:t>sindicatos</a:t>
            </a:r>
            <a:r>
              <a:rPr lang="es-ES" dirty="0"/>
              <a:t> y las diversas organizaciones políticas </a:t>
            </a:r>
            <a:r>
              <a:rPr lang="es-ES" b="1" dirty="0"/>
              <a:t>aprovecharon</a:t>
            </a:r>
            <a:r>
              <a:rPr lang="es-ES" dirty="0"/>
              <a:t> este medio para</a:t>
            </a:r>
            <a:r>
              <a:rPr lang="es-ES" b="1" dirty="0"/>
              <a:t> lanzar </a:t>
            </a:r>
            <a:r>
              <a:rPr lang="es-ES" dirty="0"/>
              <a:t>sus ideas y sus consignas”.</a:t>
            </a:r>
          </a:p>
          <a:p>
            <a:endParaRPr lang="es-ES" dirty="0"/>
          </a:p>
          <a:p>
            <a:r>
              <a:rPr lang="es-ES" sz="1400" dirty="0"/>
              <a:t> </a:t>
            </a:r>
            <a:r>
              <a:rPr lang="da-DK" sz="1400" dirty="0"/>
              <a:t>https://blocs.xtec.cat/projectegcivil/cartells/</a:t>
            </a:r>
          </a:p>
        </p:txBody>
      </p:sp>
      <p:pic>
        <p:nvPicPr>
          <p:cNvPr id="4" name="Billede 3">
            <a:extLst>
              <a:ext uri="{FF2B5EF4-FFF2-40B4-BE49-F238E27FC236}">
                <a16:creationId xmlns:a16="http://schemas.microsoft.com/office/drawing/2014/main" id="{45C7BBAA-D7BE-4F91-BFFA-4F0B08CC31E2}"/>
              </a:ext>
            </a:extLst>
          </p:cNvPr>
          <p:cNvPicPr>
            <a:picLocks noChangeAspect="1"/>
          </p:cNvPicPr>
          <p:nvPr/>
        </p:nvPicPr>
        <p:blipFill>
          <a:blip r:embed="rId2"/>
          <a:stretch>
            <a:fillRect/>
          </a:stretch>
        </p:blipFill>
        <p:spPr>
          <a:xfrm>
            <a:off x="7603489" y="745280"/>
            <a:ext cx="3663267" cy="5096719"/>
          </a:xfrm>
          <a:prstGeom prst="rect">
            <a:avLst/>
          </a:prstGeom>
        </p:spPr>
      </p:pic>
      <p:sp>
        <p:nvSpPr>
          <p:cNvPr id="5" name="Tekstfelt 4">
            <a:extLst>
              <a:ext uri="{FF2B5EF4-FFF2-40B4-BE49-F238E27FC236}">
                <a16:creationId xmlns:a16="http://schemas.microsoft.com/office/drawing/2014/main" id="{02BC6F51-8E29-4CC4-A3C5-8303ECC5B9AB}"/>
              </a:ext>
            </a:extLst>
          </p:cNvPr>
          <p:cNvSpPr txBox="1"/>
          <p:nvPr/>
        </p:nvSpPr>
        <p:spPr>
          <a:xfrm>
            <a:off x="925244" y="5072558"/>
            <a:ext cx="6024880" cy="769441"/>
          </a:xfrm>
          <a:prstGeom prst="rect">
            <a:avLst/>
          </a:prstGeom>
          <a:noFill/>
        </p:spPr>
        <p:txBody>
          <a:bodyPr wrap="square" rtlCol="0">
            <a:spAutoFit/>
          </a:bodyPr>
          <a:lstStyle/>
          <a:p>
            <a:r>
              <a:rPr lang="da-DK" sz="1100" dirty="0" err="1"/>
              <a:t>Difusión</a:t>
            </a:r>
            <a:r>
              <a:rPr lang="da-DK" sz="1100" dirty="0"/>
              <a:t> – udbredelse	</a:t>
            </a:r>
            <a:r>
              <a:rPr lang="da-DK" sz="1100" dirty="0" err="1"/>
              <a:t>poner</a:t>
            </a:r>
            <a:r>
              <a:rPr lang="da-DK" sz="1100" dirty="0"/>
              <a:t> </a:t>
            </a:r>
            <a:r>
              <a:rPr lang="da-DK" sz="1100" dirty="0" err="1"/>
              <a:t>su</a:t>
            </a:r>
            <a:r>
              <a:rPr lang="da-DK" sz="1100" dirty="0"/>
              <a:t> </a:t>
            </a:r>
            <a:r>
              <a:rPr lang="da-DK" sz="1100" dirty="0" err="1"/>
              <a:t>inventiva</a:t>
            </a:r>
            <a:r>
              <a:rPr lang="da-DK" sz="1100" dirty="0"/>
              <a:t>… - at tilbyde sin opfindsomhed</a:t>
            </a:r>
          </a:p>
          <a:p>
            <a:r>
              <a:rPr lang="da-DK" sz="1100" dirty="0" err="1"/>
              <a:t>Cartél</a:t>
            </a:r>
            <a:r>
              <a:rPr lang="da-DK" sz="1100" dirty="0"/>
              <a:t> - plakat 		</a:t>
            </a:r>
            <a:r>
              <a:rPr lang="da-DK" sz="1100" dirty="0" err="1"/>
              <a:t>sindicato</a:t>
            </a:r>
            <a:r>
              <a:rPr lang="da-DK" sz="1100" dirty="0"/>
              <a:t> - fagforening</a:t>
            </a:r>
          </a:p>
          <a:p>
            <a:r>
              <a:rPr lang="da-DK" sz="1100" dirty="0" err="1"/>
              <a:t>Aspiración</a:t>
            </a:r>
            <a:r>
              <a:rPr lang="da-DK" sz="1100" dirty="0"/>
              <a:t> – ambition  	</a:t>
            </a:r>
            <a:r>
              <a:rPr lang="da-DK" sz="1100" dirty="0" err="1"/>
              <a:t>aprovechar</a:t>
            </a:r>
            <a:r>
              <a:rPr lang="da-DK" sz="1100" dirty="0"/>
              <a:t> – at gøre brug af / udnytte</a:t>
            </a:r>
          </a:p>
          <a:p>
            <a:r>
              <a:rPr lang="da-DK" sz="1100" dirty="0" err="1"/>
              <a:t>Odio</a:t>
            </a:r>
            <a:r>
              <a:rPr lang="da-DK" sz="1100" dirty="0"/>
              <a:t> – had		</a:t>
            </a:r>
            <a:r>
              <a:rPr lang="da-DK" sz="1100" dirty="0" err="1"/>
              <a:t>lanzar</a:t>
            </a:r>
            <a:r>
              <a:rPr lang="da-DK" sz="1100" dirty="0"/>
              <a:t> – at lancere, </a:t>
            </a:r>
            <a:r>
              <a:rPr lang="da-DK" sz="1100" dirty="0" err="1"/>
              <a:t>bekendgøre</a:t>
            </a:r>
            <a:r>
              <a:rPr lang="da-DK" sz="1100" dirty="0"/>
              <a:t> </a:t>
            </a:r>
          </a:p>
        </p:txBody>
      </p:sp>
    </p:spTree>
    <p:extLst>
      <p:ext uri="{BB962C8B-B14F-4D97-AF65-F5344CB8AC3E}">
        <p14:creationId xmlns:p14="http://schemas.microsoft.com/office/powerpoint/2010/main" val="33332346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0C9D9B5F-448B-414E-8D3B-477F4B3EA232}"/>
              </a:ext>
            </a:extLst>
          </p:cNvPr>
          <p:cNvPicPr>
            <a:picLocks noChangeAspect="1"/>
          </p:cNvPicPr>
          <p:nvPr/>
        </p:nvPicPr>
        <p:blipFill>
          <a:blip r:embed="rId2"/>
          <a:stretch>
            <a:fillRect/>
          </a:stretch>
        </p:blipFill>
        <p:spPr>
          <a:xfrm>
            <a:off x="1904999" y="1457325"/>
            <a:ext cx="8382000" cy="4714875"/>
          </a:xfrm>
          <a:prstGeom prst="rect">
            <a:avLst/>
          </a:prstGeom>
        </p:spPr>
      </p:pic>
      <p:sp>
        <p:nvSpPr>
          <p:cNvPr id="5" name="Tekstfelt 4">
            <a:extLst>
              <a:ext uri="{FF2B5EF4-FFF2-40B4-BE49-F238E27FC236}">
                <a16:creationId xmlns:a16="http://schemas.microsoft.com/office/drawing/2014/main" id="{47439A3E-DCCE-4BE7-ADEC-36F03226FC55}"/>
              </a:ext>
            </a:extLst>
          </p:cNvPr>
          <p:cNvSpPr txBox="1"/>
          <p:nvPr/>
        </p:nvSpPr>
        <p:spPr>
          <a:xfrm>
            <a:off x="409575" y="447675"/>
            <a:ext cx="11372849" cy="807913"/>
          </a:xfrm>
          <a:prstGeom prst="rect">
            <a:avLst/>
          </a:prstGeom>
          <a:noFill/>
        </p:spPr>
        <p:txBody>
          <a:bodyPr wrap="square" rtlCol="0">
            <a:spAutoFit/>
          </a:bodyPr>
          <a:lstStyle/>
          <a:p>
            <a:r>
              <a:rPr lang="es-ES" dirty="0"/>
              <a:t>Entrada en Catalunya de soldados del </a:t>
            </a:r>
            <a:r>
              <a:rPr lang="es-ES" b="1" dirty="0"/>
              <a:t>ejército nacional</a:t>
            </a:r>
            <a:r>
              <a:rPr lang="es-ES" dirty="0"/>
              <a:t>; quemaron panfletos y propaganda rebuplicana en la Plaza de Catalunya de Barcelona, cantando himnos nacionales y haciendo saludos fascistas brazo en alto. </a:t>
            </a:r>
          </a:p>
          <a:p>
            <a:r>
              <a:rPr lang="es-ES" sz="1050" dirty="0"/>
              <a:t>Ilustración publicada en La Domenica del Corriere, suplemento del Corriere della Sera. Milán, febrero de 1939</a:t>
            </a:r>
            <a:endParaRPr lang="da-DK" sz="1050" dirty="0"/>
          </a:p>
        </p:txBody>
      </p:sp>
    </p:spTree>
    <p:extLst>
      <p:ext uri="{BB962C8B-B14F-4D97-AF65-F5344CB8AC3E}">
        <p14:creationId xmlns:p14="http://schemas.microsoft.com/office/powerpoint/2010/main" val="3316106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B57F45B-5417-4073-A67A-343F2C8812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902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91B6077-4778-41B2-9147-335CF2F2F9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tx1"/>
          </a:solidFill>
          <a:ln w="6350" cap="flat" cmpd="sng" algn="ctr">
            <a:noFill/>
            <a:prstDash val="solid"/>
          </a:ln>
          <a:effectLst>
            <a:softEdge rad="0"/>
          </a:effectLst>
        </p:spPr>
        <p:txBody>
          <a:bodyPr/>
          <a:lstStyle/>
          <a:p>
            <a:endParaRPr lang="da-DK"/>
          </a:p>
        </p:txBody>
      </p:sp>
      <p:pic>
        <p:nvPicPr>
          <p:cNvPr id="2" name="Billede 1">
            <a:extLst>
              <a:ext uri="{FF2B5EF4-FFF2-40B4-BE49-F238E27FC236}">
                <a16:creationId xmlns:a16="http://schemas.microsoft.com/office/drawing/2014/main" id="{A10F087C-101A-4498-920B-EC1DAD8A9027}"/>
              </a:ext>
            </a:extLst>
          </p:cNvPr>
          <p:cNvPicPr>
            <a:picLocks noChangeAspect="1"/>
          </p:cNvPicPr>
          <p:nvPr/>
        </p:nvPicPr>
        <p:blipFill>
          <a:blip r:embed="rId2"/>
          <a:stretch>
            <a:fillRect/>
          </a:stretch>
        </p:blipFill>
        <p:spPr>
          <a:xfrm>
            <a:off x="877929" y="738717"/>
            <a:ext cx="3997241" cy="5571066"/>
          </a:xfrm>
          <a:prstGeom prst="rect">
            <a:avLst/>
          </a:prstGeom>
        </p:spPr>
      </p:pic>
      <p:sp>
        <p:nvSpPr>
          <p:cNvPr id="11" name="Rectangle 10">
            <a:extLst>
              <a:ext uri="{FF2B5EF4-FFF2-40B4-BE49-F238E27FC236}">
                <a16:creationId xmlns:a16="http://schemas.microsoft.com/office/drawing/2014/main" id="{D527D497-40EC-49CA-9C48-FE4127084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bg1"/>
            </a:solidFill>
            <a:prstDash val="solid"/>
            <a:miter lim="800000"/>
          </a:ln>
          <a:effectLst/>
        </p:spPr>
        <p:txBody>
          <a:bodyPr/>
          <a:lstStyle/>
          <a:p>
            <a:endParaRPr lang="da-DK"/>
          </a:p>
        </p:txBody>
      </p:sp>
      <p:sp>
        <p:nvSpPr>
          <p:cNvPr id="4" name="Tekstfelt 3">
            <a:extLst>
              <a:ext uri="{FF2B5EF4-FFF2-40B4-BE49-F238E27FC236}">
                <a16:creationId xmlns:a16="http://schemas.microsoft.com/office/drawing/2014/main" id="{627B9148-5AA2-440D-820B-96F8C624E1A7}"/>
              </a:ext>
            </a:extLst>
          </p:cNvPr>
          <p:cNvSpPr txBox="1"/>
          <p:nvPr/>
        </p:nvSpPr>
        <p:spPr>
          <a:xfrm>
            <a:off x="5524500" y="981075"/>
            <a:ext cx="4572000" cy="1200329"/>
          </a:xfrm>
          <a:prstGeom prst="rect">
            <a:avLst/>
          </a:prstGeom>
          <a:noFill/>
        </p:spPr>
        <p:txBody>
          <a:bodyPr wrap="square" rtlCol="0">
            <a:spAutoFit/>
          </a:bodyPr>
          <a:lstStyle/>
          <a:p>
            <a:r>
              <a:rPr lang="da-DK" dirty="0">
                <a:solidFill>
                  <a:schemeClr val="bg1"/>
                </a:solidFill>
              </a:rPr>
              <a:t>El </a:t>
            </a:r>
            <a:r>
              <a:rPr lang="da-DK" dirty="0" err="1">
                <a:solidFill>
                  <a:schemeClr val="bg1"/>
                </a:solidFill>
              </a:rPr>
              <a:t>evento</a:t>
            </a:r>
            <a:r>
              <a:rPr lang="da-DK" dirty="0">
                <a:solidFill>
                  <a:schemeClr val="bg1"/>
                </a:solidFill>
              </a:rPr>
              <a:t> en Plaza Catalunya ha </a:t>
            </a:r>
            <a:r>
              <a:rPr lang="da-DK" dirty="0" err="1">
                <a:solidFill>
                  <a:schemeClr val="bg1"/>
                </a:solidFill>
              </a:rPr>
              <a:t>recibido</a:t>
            </a:r>
            <a:r>
              <a:rPr lang="da-DK" dirty="0">
                <a:solidFill>
                  <a:schemeClr val="bg1"/>
                </a:solidFill>
              </a:rPr>
              <a:t> el </a:t>
            </a:r>
            <a:r>
              <a:rPr lang="da-DK" dirty="0" err="1">
                <a:solidFill>
                  <a:schemeClr val="bg1"/>
                </a:solidFill>
              </a:rPr>
              <a:t>nombre</a:t>
            </a:r>
            <a:r>
              <a:rPr lang="da-DK" dirty="0">
                <a:solidFill>
                  <a:schemeClr val="bg1"/>
                </a:solidFill>
              </a:rPr>
              <a:t>: ”El </a:t>
            </a:r>
            <a:r>
              <a:rPr lang="da-DK" dirty="0" err="1">
                <a:solidFill>
                  <a:schemeClr val="bg1"/>
                </a:solidFill>
              </a:rPr>
              <a:t>bibliocausto</a:t>
            </a:r>
            <a:r>
              <a:rPr lang="da-DK" dirty="0">
                <a:solidFill>
                  <a:schemeClr val="bg1"/>
                </a:solidFill>
              </a:rPr>
              <a:t>”</a:t>
            </a:r>
          </a:p>
          <a:p>
            <a:endParaRPr lang="da-DK" dirty="0">
              <a:solidFill>
                <a:schemeClr val="bg1"/>
              </a:solidFill>
            </a:endParaRPr>
          </a:p>
          <a:p>
            <a:r>
              <a:rPr lang="da-DK" dirty="0">
                <a:solidFill>
                  <a:schemeClr val="bg1"/>
                </a:solidFill>
              </a:rPr>
              <a:t>¿</a:t>
            </a:r>
            <a:r>
              <a:rPr lang="da-DK" dirty="0" err="1">
                <a:solidFill>
                  <a:schemeClr val="bg1"/>
                </a:solidFill>
              </a:rPr>
              <a:t>Por</a:t>
            </a:r>
            <a:r>
              <a:rPr lang="da-DK" dirty="0">
                <a:solidFill>
                  <a:schemeClr val="bg1"/>
                </a:solidFill>
              </a:rPr>
              <a:t> </a:t>
            </a:r>
            <a:r>
              <a:rPr lang="da-DK" dirty="0" err="1">
                <a:solidFill>
                  <a:schemeClr val="bg1"/>
                </a:solidFill>
              </a:rPr>
              <a:t>qué</a:t>
            </a:r>
            <a:r>
              <a:rPr lang="da-DK" dirty="0">
                <a:solidFill>
                  <a:schemeClr val="bg1"/>
                </a:solidFill>
              </a:rPr>
              <a:t>?</a:t>
            </a:r>
          </a:p>
        </p:txBody>
      </p:sp>
    </p:spTree>
    <p:extLst>
      <p:ext uri="{BB962C8B-B14F-4D97-AF65-F5344CB8AC3E}">
        <p14:creationId xmlns:p14="http://schemas.microsoft.com/office/powerpoint/2010/main" val="26500186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069235B-22DB-4231-8291-D64DA2CDEB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pic>
        <p:nvPicPr>
          <p:cNvPr id="2" name="Billede 1">
            <a:extLst>
              <a:ext uri="{FF2B5EF4-FFF2-40B4-BE49-F238E27FC236}">
                <a16:creationId xmlns:a16="http://schemas.microsoft.com/office/drawing/2014/main" id="{00C56E5E-FEFB-40B2-AA19-399285487134}"/>
              </a:ext>
            </a:extLst>
          </p:cNvPr>
          <p:cNvPicPr>
            <a:picLocks noChangeAspect="1"/>
          </p:cNvPicPr>
          <p:nvPr/>
        </p:nvPicPr>
        <p:blipFill>
          <a:blip r:embed="rId2"/>
          <a:stretch>
            <a:fillRect/>
          </a:stretch>
        </p:blipFill>
        <p:spPr>
          <a:xfrm>
            <a:off x="270212" y="528320"/>
            <a:ext cx="11651576" cy="5476240"/>
          </a:xfrm>
          <a:prstGeom prst="rect">
            <a:avLst/>
          </a:prstGeom>
        </p:spPr>
      </p:pic>
    </p:spTree>
    <p:extLst>
      <p:ext uri="{BB962C8B-B14F-4D97-AF65-F5344CB8AC3E}">
        <p14:creationId xmlns:p14="http://schemas.microsoft.com/office/powerpoint/2010/main" val="1322573148"/>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19C08F7-5C9F-4B0E-B456-7D65B36148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Billede 2">
            <a:extLst>
              <a:ext uri="{FF2B5EF4-FFF2-40B4-BE49-F238E27FC236}">
                <a16:creationId xmlns:a16="http://schemas.microsoft.com/office/drawing/2014/main" id="{1F6D9A5D-8082-4934-8683-6812B65E99AC}"/>
              </a:ext>
            </a:extLst>
          </p:cNvPr>
          <p:cNvPicPr>
            <a:picLocks noChangeAspect="1"/>
          </p:cNvPicPr>
          <p:nvPr/>
        </p:nvPicPr>
        <p:blipFill>
          <a:blip r:embed="rId2"/>
          <a:stretch>
            <a:fillRect/>
          </a:stretch>
        </p:blipFill>
        <p:spPr>
          <a:xfrm>
            <a:off x="1574083" y="894079"/>
            <a:ext cx="3684413" cy="5320454"/>
          </a:xfrm>
          <a:prstGeom prst="rect">
            <a:avLst/>
          </a:prstGeom>
        </p:spPr>
      </p:pic>
      <p:pic>
        <p:nvPicPr>
          <p:cNvPr id="2" name="Billede 1">
            <a:extLst>
              <a:ext uri="{FF2B5EF4-FFF2-40B4-BE49-F238E27FC236}">
                <a16:creationId xmlns:a16="http://schemas.microsoft.com/office/drawing/2014/main" id="{A5F76EF2-76BE-4CE2-A8AD-32ABCDB7C26D}"/>
              </a:ext>
            </a:extLst>
          </p:cNvPr>
          <p:cNvPicPr>
            <a:picLocks noChangeAspect="1"/>
          </p:cNvPicPr>
          <p:nvPr/>
        </p:nvPicPr>
        <p:blipFill>
          <a:blip r:embed="rId3"/>
          <a:stretch>
            <a:fillRect/>
          </a:stretch>
        </p:blipFill>
        <p:spPr>
          <a:xfrm>
            <a:off x="6884754" y="894079"/>
            <a:ext cx="3777521" cy="5320453"/>
          </a:xfrm>
          <a:prstGeom prst="rect">
            <a:avLst/>
          </a:prstGeom>
        </p:spPr>
      </p:pic>
      <p:sp>
        <p:nvSpPr>
          <p:cNvPr id="4" name="Tekstfelt 3">
            <a:extLst>
              <a:ext uri="{FF2B5EF4-FFF2-40B4-BE49-F238E27FC236}">
                <a16:creationId xmlns:a16="http://schemas.microsoft.com/office/drawing/2014/main" id="{A5C7D99B-6033-4201-9E49-91EAB3289C29}"/>
              </a:ext>
            </a:extLst>
          </p:cNvPr>
          <p:cNvSpPr txBox="1"/>
          <p:nvPr/>
        </p:nvSpPr>
        <p:spPr>
          <a:xfrm>
            <a:off x="3292017" y="350335"/>
            <a:ext cx="5607966" cy="400110"/>
          </a:xfrm>
          <a:prstGeom prst="rect">
            <a:avLst/>
          </a:prstGeom>
          <a:noFill/>
        </p:spPr>
        <p:txBody>
          <a:bodyPr wrap="square" rtlCol="0">
            <a:spAutoFit/>
          </a:bodyPr>
          <a:lstStyle/>
          <a:p>
            <a:pPr algn="ctr"/>
            <a:r>
              <a:rPr lang="da-DK" sz="2000" dirty="0">
                <a:latin typeface="Aharoni" panose="02010803020104030203" pitchFamily="2" charset="-79"/>
                <a:cs typeface="Aharoni" panose="02010803020104030203" pitchFamily="2" charset="-79"/>
              </a:rPr>
              <a:t>Los </a:t>
            </a:r>
            <a:r>
              <a:rPr lang="da-DK" sz="2000" dirty="0" err="1">
                <a:latin typeface="Aharoni" panose="02010803020104030203" pitchFamily="2" charset="-79"/>
                <a:cs typeface="Aharoni" panose="02010803020104030203" pitchFamily="2" charset="-79"/>
              </a:rPr>
              <a:t>nacionalistas</a:t>
            </a:r>
            <a:r>
              <a:rPr lang="da-DK" sz="2000" dirty="0">
                <a:latin typeface="Aharoni" panose="02010803020104030203" pitchFamily="2" charset="-79"/>
                <a:cs typeface="Aharoni" panose="02010803020104030203" pitchFamily="2" charset="-79"/>
              </a:rPr>
              <a:t> contra los </a:t>
            </a:r>
            <a:r>
              <a:rPr lang="da-DK" sz="2000" dirty="0" err="1">
                <a:latin typeface="Aharoni" panose="02010803020104030203" pitchFamily="2" charset="-79"/>
                <a:cs typeface="Aharoni" panose="02010803020104030203" pitchFamily="2" charset="-79"/>
              </a:rPr>
              <a:t>republicanos</a:t>
            </a:r>
            <a:endParaRPr lang="da-DK" sz="2000" dirty="0">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320360330"/>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19C08F7-5C9F-4B0E-B456-7D65B36148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Billede 1">
            <a:extLst>
              <a:ext uri="{FF2B5EF4-FFF2-40B4-BE49-F238E27FC236}">
                <a16:creationId xmlns:a16="http://schemas.microsoft.com/office/drawing/2014/main" id="{9838C76A-7FFB-4179-851A-95718683C0EA}"/>
              </a:ext>
            </a:extLst>
          </p:cNvPr>
          <p:cNvPicPr>
            <a:picLocks noChangeAspect="1"/>
          </p:cNvPicPr>
          <p:nvPr/>
        </p:nvPicPr>
        <p:blipFill>
          <a:blip r:embed="rId2"/>
          <a:stretch>
            <a:fillRect/>
          </a:stretch>
        </p:blipFill>
        <p:spPr>
          <a:xfrm>
            <a:off x="1443204" y="1295400"/>
            <a:ext cx="3519321" cy="4991946"/>
          </a:xfrm>
          <a:prstGeom prst="rect">
            <a:avLst/>
          </a:prstGeom>
        </p:spPr>
      </p:pic>
      <p:pic>
        <p:nvPicPr>
          <p:cNvPr id="3" name="Billede 2">
            <a:extLst>
              <a:ext uri="{FF2B5EF4-FFF2-40B4-BE49-F238E27FC236}">
                <a16:creationId xmlns:a16="http://schemas.microsoft.com/office/drawing/2014/main" id="{613C58DD-8544-4D24-8293-7FCC572C9370}"/>
              </a:ext>
            </a:extLst>
          </p:cNvPr>
          <p:cNvPicPr>
            <a:picLocks noChangeAspect="1"/>
          </p:cNvPicPr>
          <p:nvPr/>
        </p:nvPicPr>
        <p:blipFill>
          <a:blip r:embed="rId3"/>
          <a:stretch>
            <a:fillRect/>
          </a:stretch>
        </p:blipFill>
        <p:spPr>
          <a:xfrm>
            <a:off x="4273464" y="570654"/>
            <a:ext cx="9957176" cy="4406053"/>
          </a:xfrm>
          <a:prstGeom prst="rect">
            <a:avLst/>
          </a:prstGeom>
        </p:spPr>
      </p:pic>
      <p:sp>
        <p:nvSpPr>
          <p:cNvPr id="4" name="Tekstfelt 3">
            <a:extLst>
              <a:ext uri="{FF2B5EF4-FFF2-40B4-BE49-F238E27FC236}">
                <a16:creationId xmlns:a16="http://schemas.microsoft.com/office/drawing/2014/main" id="{707CC8F5-0948-47B3-9EAA-3D863203DBA3}"/>
              </a:ext>
            </a:extLst>
          </p:cNvPr>
          <p:cNvSpPr txBox="1"/>
          <p:nvPr/>
        </p:nvSpPr>
        <p:spPr>
          <a:xfrm>
            <a:off x="7229475" y="5364016"/>
            <a:ext cx="3484880" cy="923330"/>
          </a:xfrm>
          <a:prstGeom prst="rect">
            <a:avLst/>
          </a:prstGeom>
          <a:noFill/>
        </p:spPr>
        <p:txBody>
          <a:bodyPr wrap="square" rtlCol="0">
            <a:spAutoFit/>
          </a:bodyPr>
          <a:lstStyle/>
          <a:p>
            <a:r>
              <a:rPr lang="es-ES"/>
              <a:t>Las brigadas internacionales</a:t>
            </a:r>
          </a:p>
          <a:p>
            <a:r>
              <a:rPr lang="es-ES"/>
              <a:t>por la república y contra el fascismo (2)</a:t>
            </a:r>
            <a:endParaRPr lang="es-ES" dirty="0"/>
          </a:p>
        </p:txBody>
      </p:sp>
      <p:sp>
        <p:nvSpPr>
          <p:cNvPr id="5" name="Tekstfelt 4">
            <a:extLst>
              <a:ext uri="{FF2B5EF4-FFF2-40B4-BE49-F238E27FC236}">
                <a16:creationId xmlns:a16="http://schemas.microsoft.com/office/drawing/2014/main" id="{A4BB7FE0-A441-4B8C-B64A-B97046F3B3D3}"/>
              </a:ext>
            </a:extLst>
          </p:cNvPr>
          <p:cNvSpPr txBox="1"/>
          <p:nvPr/>
        </p:nvSpPr>
        <p:spPr>
          <a:xfrm>
            <a:off x="1443204" y="485775"/>
            <a:ext cx="5109996" cy="646331"/>
          </a:xfrm>
          <a:prstGeom prst="rect">
            <a:avLst/>
          </a:prstGeom>
          <a:noFill/>
        </p:spPr>
        <p:txBody>
          <a:bodyPr wrap="square" rtlCol="0">
            <a:spAutoFit/>
          </a:bodyPr>
          <a:lstStyle/>
          <a:p>
            <a:r>
              <a:rPr lang="da-DK" dirty="0" err="1"/>
              <a:t>Carteles</a:t>
            </a:r>
            <a:r>
              <a:rPr lang="da-DK" dirty="0"/>
              <a:t> del </a:t>
            </a:r>
            <a:r>
              <a:rPr lang="da-DK" dirty="0" err="1"/>
              <a:t>bando</a:t>
            </a:r>
            <a:r>
              <a:rPr lang="da-DK" dirty="0"/>
              <a:t> </a:t>
            </a:r>
            <a:r>
              <a:rPr lang="da-DK" dirty="0" err="1"/>
              <a:t>republicano</a:t>
            </a:r>
            <a:endParaRPr lang="da-DK" dirty="0"/>
          </a:p>
          <a:p>
            <a:r>
              <a:rPr lang="da-DK" dirty="0"/>
              <a:t>”El </a:t>
            </a:r>
            <a:r>
              <a:rPr lang="da-DK" dirty="0" err="1"/>
              <a:t>Generalisimo</a:t>
            </a:r>
            <a:r>
              <a:rPr lang="da-DK" dirty="0"/>
              <a:t>” = Franco (1)</a:t>
            </a:r>
          </a:p>
        </p:txBody>
      </p:sp>
    </p:spTree>
    <p:extLst>
      <p:ext uri="{BB962C8B-B14F-4D97-AF65-F5344CB8AC3E}">
        <p14:creationId xmlns:p14="http://schemas.microsoft.com/office/powerpoint/2010/main" val="2461952903"/>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19C08F7-5C9F-4B0E-B456-7D65B36148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Billede 2">
            <a:extLst>
              <a:ext uri="{FF2B5EF4-FFF2-40B4-BE49-F238E27FC236}">
                <a16:creationId xmlns:a16="http://schemas.microsoft.com/office/drawing/2014/main" id="{709FEEC5-5A51-40CE-B3E3-B90B6E5D2D04}"/>
              </a:ext>
            </a:extLst>
          </p:cNvPr>
          <p:cNvPicPr>
            <a:picLocks noChangeAspect="1"/>
          </p:cNvPicPr>
          <p:nvPr/>
        </p:nvPicPr>
        <p:blipFill>
          <a:blip r:embed="rId2"/>
          <a:stretch>
            <a:fillRect/>
          </a:stretch>
        </p:blipFill>
        <p:spPr>
          <a:xfrm>
            <a:off x="4646303" y="782320"/>
            <a:ext cx="8896403" cy="5293360"/>
          </a:xfrm>
          <a:prstGeom prst="rect">
            <a:avLst/>
          </a:prstGeom>
        </p:spPr>
      </p:pic>
      <p:pic>
        <p:nvPicPr>
          <p:cNvPr id="2" name="Billede 1">
            <a:extLst>
              <a:ext uri="{FF2B5EF4-FFF2-40B4-BE49-F238E27FC236}">
                <a16:creationId xmlns:a16="http://schemas.microsoft.com/office/drawing/2014/main" id="{05953264-C04B-4E83-8A62-94CC12F94831}"/>
              </a:ext>
            </a:extLst>
          </p:cNvPr>
          <p:cNvPicPr>
            <a:picLocks noChangeAspect="1"/>
          </p:cNvPicPr>
          <p:nvPr/>
        </p:nvPicPr>
        <p:blipFill>
          <a:blip r:embed="rId3"/>
          <a:stretch>
            <a:fillRect/>
          </a:stretch>
        </p:blipFill>
        <p:spPr>
          <a:xfrm>
            <a:off x="0" y="1725244"/>
            <a:ext cx="7373619" cy="4350436"/>
          </a:xfrm>
          <a:prstGeom prst="rect">
            <a:avLst/>
          </a:prstGeom>
        </p:spPr>
      </p:pic>
      <p:sp>
        <p:nvSpPr>
          <p:cNvPr id="6" name="Tekstfelt 5">
            <a:extLst>
              <a:ext uri="{FF2B5EF4-FFF2-40B4-BE49-F238E27FC236}">
                <a16:creationId xmlns:a16="http://schemas.microsoft.com/office/drawing/2014/main" id="{77D0F41E-53E3-4CD0-8781-D2FB1745CED5}"/>
              </a:ext>
            </a:extLst>
          </p:cNvPr>
          <p:cNvSpPr txBox="1"/>
          <p:nvPr/>
        </p:nvSpPr>
        <p:spPr>
          <a:xfrm>
            <a:off x="2069152" y="640301"/>
            <a:ext cx="4890448" cy="923330"/>
          </a:xfrm>
          <a:prstGeom prst="rect">
            <a:avLst/>
          </a:prstGeom>
          <a:noFill/>
        </p:spPr>
        <p:txBody>
          <a:bodyPr wrap="square" rtlCol="0">
            <a:spAutoFit/>
          </a:bodyPr>
          <a:lstStyle/>
          <a:p>
            <a:r>
              <a:rPr lang="da-DK" dirty="0" err="1"/>
              <a:t>Carteles</a:t>
            </a:r>
            <a:r>
              <a:rPr lang="da-DK" dirty="0"/>
              <a:t> de los </a:t>
            </a:r>
            <a:r>
              <a:rPr lang="da-DK" dirty="0" err="1"/>
              <a:t>nacionalistas</a:t>
            </a:r>
            <a:endParaRPr lang="da-DK" dirty="0"/>
          </a:p>
          <a:p>
            <a:endParaRPr lang="da-DK" dirty="0"/>
          </a:p>
          <a:p>
            <a:pPr algn="ctr"/>
            <a:r>
              <a:rPr lang="da-DK" dirty="0"/>
              <a:t>”La </a:t>
            </a:r>
            <a:r>
              <a:rPr lang="da-DK" dirty="0" err="1"/>
              <a:t>cruzada</a:t>
            </a:r>
            <a:r>
              <a:rPr lang="da-DK" dirty="0"/>
              <a:t>” (3)  ”El </a:t>
            </a:r>
            <a:r>
              <a:rPr lang="da-DK" dirty="0" err="1"/>
              <a:t>comunismo</a:t>
            </a:r>
            <a:r>
              <a:rPr lang="da-DK" dirty="0"/>
              <a:t>..” (4)</a:t>
            </a:r>
          </a:p>
        </p:txBody>
      </p:sp>
    </p:spTree>
    <p:extLst>
      <p:ext uri="{BB962C8B-B14F-4D97-AF65-F5344CB8AC3E}">
        <p14:creationId xmlns:p14="http://schemas.microsoft.com/office/powerpoint/2010/main" val="754580196"/>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634347DA-489D-4CE4-903E-FC4C39CAE406}"/>
              </a:ext>
            </a:extLst>
          </p:cNvPr>
          <p:cNvPicPr>
            <a:picLocks noChangeAspect="1"/>
          </p:cNvPicPr>
          <p:nvPr/>
        </p:nvPicPr>
        <p:blipFill>
          <a:blip r:embed="rId2"/>
          <a:stretch>
            <a:fillRect/>
          </a:stretch>
        </p:blipFill>
        <p:spPr>
          <a:xfrm>
            <a:off x="5772919" y="1360170"/>
            <a:ext cx="8098540" cy="4561990"/>
          </a:xfrm>
          <a:prstGeom prst="rect">
            <a:avLst/>
          </a:prstGeom>
        </p:spPr>
      </p:pic>
      <p:pic>
        <p:nvPicPr>
          <p:cNvPr id="3" name="Billede 2">
            <a:extLst>
              <a:ext uri="{FF2B5EF4-FFF2-40B4-BE49-F238E27FC236}">
                <a16:creationId xmlns:a16="http://schemas.microsoft.com/office/drawing/2014/main" id="{AF4106C0-5DD6-4B20-BC38-559594D1E4AF}"/>
              </a:ext>
            </a:extLst>
          </p:cNvPr>
          <p:cNvPicPr>
            <a:picLocks noChangeAspect="1"/>
          </p:cNvPicPr>
          <p:nvPr/>
        </p:nvPicPr>
        <p:blipFill>
          <a:blip r:embed="rId3"/>
          <a:stretch>
            <a:fillRect/>
          </a:stretch>
        </p:blipFill>
        <p:spPr>
          <a:xfrm>
            <a:off x="4373720" y="1341120"/>
            <a:ext cx="3165142" cy="4561990"/>
          </a:xfrm>
          <a:prstGeom prst="rect">
            <a:avLst/>
          </a:prstGeom>
        </p:spPr>
      </p:pic>
      <p:pic>
        <p:nvPicPr>
          <p:cNvPr id="4" name="Billede 3">
            <a:extLst>
              <a:ext uri="{FF2B5EF4-FFF2-40B4-BE49-F238E27FC236}">
                <a16:creationId xmlns:a16="http://schemas.microsoft.com/office/drawing/2014/main" id="{9DEA5C1E-395A-4DAA-8E62-41C53FEC8489}"/>
              </a:ext>
            </a:extLst>
          </p:cNvPr>
          <p:cNvPicPr>
            <a:picLocks noChangeAspect="1"/>
          </p:cNvPicPr>
          <p:nvPr/>
        </p:nvPicPr>
        <p:blipFill>
          <a:blip r:embed="rId4"/>
          <a:stretch>
            <a:fillRect/>
          </a:stretch>
        </p:blipFill>
        <p:spPr>
          <a:xfrm>
            <a:off x="771996" y="1341120"/>
            <a:ext cx="3164934" cy="4451326"/>
          </a:xfrm>
          <a:prstGeom prst="rect">
            <a:avLst/>
          </a:prstGeom>
        </p:spPr>
      </p:pic>
      <p:sp>
        <p:nvSpPr>
          <p:cNvPr id="5" name="Tekstfelt 4">
            <a:extLst>
              <a:ext uri="{FF2B5EF4-FFF2-40B4-BE49-F238E27FC236}">
                <a16:creationId xmlns:a16="http://schemas.microsoft.com/office/drawing/2014/main" id="{1E36800B-C91C-48AB-8B3E-E254C1B2F988}"/>
              </a:ext>
            </a:extLst>
          </p:cNvPr>
          <p:cNvSpPr txBox="1"/>
          <p:nvPr/>
        </p:nvSpPr>
        <p:spPr>
          <a:xfrm>
            <a:off x="771996" y="426720"/>
            <a:ext cx="10734204" cy="646331"/>
          </a:xfrm>
          <a:prstGeom prst="rect">
            <a:avLst/>
          </a:prstGeom>
          <a:noFill/>
        </p:spPr>
        <p:txBody>
          <a:bodyPr wrap="square" rtlCol="0">
            <a:spAutoFit/>
          </a:bodyPr>
          <a:lstStyle/>
          <a:p>
            <a:r>
              <a:rPr lang="da-DK" dirty="0" err="1">
                <a:solidFill>
                  <a:schemeClr val="bg1"/>
                </a:solidFill>
              </a:rPr>
              <a:t>Describe</a:t>
            </a:r>
            <a:r>
              <a:rPr lang="da-DK" dirty="0">
                <a:solidFill>
                  <a:schemeClr val="bg1"/>
                </a:solidFill>
              </a:rPr>
              <a:t> los </a:t>
            </a:r>
            <a:r>
              <a:rPr lang="da-DK" dirty="0" err="1">
                <a:solidFill>
                  <a:schemeClr val="bg1"/>
                </a:solidFill>
              </a:rPr>
              <a:t>carteles</a:t>
            </a:r>
            <a:r>
              <a:rPr lang="da-DK" dirty="0">
                <a:solidFill>
                  <a:schemeClr val="bg1"/>
                </a:solidFill>
              </a:rPr>
              <a:t> de propaganda. ¿</a:t>
            </a:r>
            <a:r>
              <a:rPr lang="da-DK" dirty="0" err="1">
                <a:solidFill>
                  <a:schemeClr val="bg1"/>
                </a:solidFill>
              </a:rPr>
              <a:t>Qué</a:t>
            </a:r>
            <a:r>
              <a:rPr lang="da-DK" dirty="0">
                <a:solidFill>
                  <a:schemeClr val="bg1"/>
                </a:solidFill>
              </a:rPr>
              <a:t> </a:t>
            </a:r>
            <a:r>
              <a:rPr lang="da-DK" dirty="0" err="1">
                <a:solidFill>
                  <a:schemeClr val="bg1"/>
                </a:solidFill>
              </a:rPr>
              <a:t>hay</a:t>
            </a:r>
            <a:r>
              <a:rPr lang="da-DK" dirty="0">
                <a:solidFill>
                  <a:schemeClr val="bg1"/>
                </a:solidFill>
              </a:rPr>
              <a:t> en el </a:t>
            </a:r>
            <a:r>
              <a:rPr lang="da-DK" dirty="0" err="1">
                <a:solidFill>
                  <a:schemeClr val="bg1"/>
                </a:solidFill>
              </a:rPr>
              <a:t>cartel</a:t>
            </a:r>
            <a:r>
              <a:rPr lang="da-DK" dirty="0">
                <a:solidFill>
                  <a:schemeClr val="bg1"/>
                </a:solidFill>
              </a:rPr>
              <a:t>? </a:t>
            </a:r>
            <a:r>
              <a:rPr lang="da-DK" dirty="0" err="1">
                <a:solidFill>
                  <a:schemeClr val="bg1"/>
                </a:solidFill>
              </a:rPr>
              <a:t>Qué</a:t>
            </a:r>
            <a:r>
              <a:rPr lang="da-DK" dirty="0">
                <a:solidFill>
                  <a:schemeClr val="bg1"/>
                </a:solidFill>
              </a:rPr>
              <a:t> </a:t>
            </a:r>
            <a:r>
              <a:rPr lang="da-DK" dirty="0" err="1">
                <a:solidFill>
                  <a:schemeClr val="bg1"/>
                </a:solidFill>
              </a:rPr>
              <a:t>símbolos</a:t>
            </a:r>
            <a:r>
              <a:rPr lang="da-DK" dirty="0">
                <a:solidFill>
                  <a:schemeClr val="bg1"/>
                </a:solidFill>
              </a:rPr>
              <a:t> </a:t>
            </a:r>
            <a:r>
              <a:rPr lang="da-DK" dirty="0" err="1">
                <a:solidFill>
                  <a:schemeClr val="bg1"/>
                </a:solidFill>
              </a:rPr>
              <a:t>hay</a:t>
            </a:r>
            <a:r>
              <a:rPr lang="da-DK" dirty="0">
                <a:solidFill>
                  <a:schemeClr val="bg1"/>
                </a:solidFill>
              </a:rPr>
              <a:t>? ¿</a:t>
            </a:r>
            <a:r>
              <a:rPr lang="da-DK" dirty="0" err="1">
                <a:solidFill>
                  <a:schemeClr val="bg1"/>
                </a:solidFill>
              </a:rPr>
              <a:t>Cuál</a:t>
            </a:r>
            <a:r>
              <a:rPr lang="da-DK" dirty="0">
                <a:solidFill>
                  <a:schemeClr val="bg1"/>
                </a:solidFill>
              </a:rPr>
              <a:t> es el </a:t>
            </a:r>
            <a:r>
              <a:rPr lang="da-DK" dirty="0" err="1">
                <a:solidFill>
                  <a:schemeClr val="bg1"/>
                </a:solidFill>
              </a:rPr>
              <a:t>mensaje</a:t>
            </a:r>
            <a:r>
              <a:rPr lang="da-DK" dirty="0">
                <a:solidFill>
                  <a:schemeClr val="bg1"/>
                </a:solidFill>
              </a:rPr>
              <a:t>? ¿Es propaganda </a:t>
            </a:r>
            <a:r>
              <a:rPr lang="da-DK" dirty="0" err="1">
                <a:solidFill>
                  <a:schemeClr val="bg1"/>
                </a:solidFill>
              </a:rPr>
              <a:t>nacionalista</a:t>
            </a:r>
            <a:r>
              <a:rPr lang="da-DK" dirty="0">
                <a:solidFill>
                  <a:schemeClr val="bg1"/>
                </a:solidFill>
              </a:rPr>
              <a:t> o </a:t>
            </a:r>
            <a:r>
              <a:rPr lang="da-DK" dirty="0" err="1">
                <a:solidFill>
                  <a:schemeClr val="bg1"/>
                </a:solidFill>
              </a:rPr>
              <a:t>republicana</a:t>
            </a:r>
            <a:r>
              <a:rPr lang="da-DK" dirty="0">
                <a:solidFill>
                  <a:schemeClr val="bg1"/>
                </a:solidFill>
              </a:rPr>
              <a:t>? ¿ </a:t>
            </a:r>
            <a:r>
              <a:rPr lang="da-DK" dirty="0" err="1">
                <a:solidFill>
                  <a:schemeClr val="bg1"/>
                </a:solidFill>
              </a:rPr>
              <a:t>Por</a:t>
            </a:r>
            <a:r>
              <a:rPr lang="da-DK" dirty="0">
                <a:solidFill>
                  <a:schemeClr val="bg1"/>
                </a:solidFill>
              </a:rPr>
              <a:t> </a:t>
            </a:r>
            <a:r>
              <a:rPr lang="da-DK" dirty="0" err="1">
                <a:solidFill>
                  <a:schemeClr val="bg1"/>
                </a:solidFill>
              </a:rPr>
              <a:t>qué</a:t>
            </a:r>
            <a:r>
              <a:rPr lang="da-DK" dirty="0">
                <a:solidFill>
                  <a:schemeClr val="bg1"/>
                </a:solidFill>
              </a:rPr>
              <a:t>? </a:t>
            </a:r>
          </a:p>
        </p:txBody>
      </p:sp>
    </p:spTree>
    <p:extLst>
      <p:ext uri="{BB962C8B-B14F-4D97-AF65-F5344CB8AC3E}">
        <p14:creationId xmlns:p14="http://schemas.microsoft.com/office/powerpoint/2010/main" val="29710636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B57F45B-5417-4073-A67A-343F2C8812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902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91B6077-4778-41B2-9147-335CF2F2F9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tx1"/>
          </a:solidFill>
          <a:ln w="6350" cap="flat" cmpd="sng" algn="ctr">
            <a:noFill/>
            <a:prstDash val="solid"/>
          </a:ln>
          <a:effectLst>
            <a:softEdge rad="0"/>
          </a:effectLst>
        </p:spPr>
        <p:txBody>
          <a:bodyPr/>
          <a:lstStyle/>
          <a:p>
            <a:endParaRPr lang="da-DK"/>
          </a:p>
        </p:txBody>
      </p:sp>
      <p:pic>
        <p:nvPicPr>
          <p:cNvPr id="2" name="Billede 1">
            <a:extLst>
              <a:ext uri="{FF2B5EF4-FFF2-40B4-BE49-F238E27FC236}">
                <a16:creationId xmlns:a16="http://schemas.microsoft.com/office/drawing/2014/main" id="{EDB1B823-5BAE-452E-87A3-59A4782C9C78}"/>
              </a:ext>
            </a:extLst>
          </p:cNvPr>
          <p:cNvPicPr>
            <a:picLocks noChangeAspect="1"/>
          </p:cNvPicPr>
          <p:nvPr/>
        </p:nvPicPr>
        <p:blipFill>
          <a:blip r:embed="rId2"/>
          <a:stretch>
            <a:fillRect/>
          </a:stretch>
        </p:blipFill>
        <p:spPr>
          <a:xfrm>
            <a:off x="1794018" y="643467"/>
            <a:ext cx="8603964" cy="5571066"/>
          </a:xfrm>
          <a:prstGeom prst="rect">
            <a:avLst/>
          </a:prstGeom>
        </p:spPr>
      </p:pic>
      <p:sp>
        <p:nvSpPr>
          <p:cNvPr id="11" name="Rectangle 10">
            <a:extLst>
              <a:ext uri="{FF2B5EF4-FFF2-40B4-BE49-F238E27FC236}">
                <a16:creationId xmlns:a16="http://schemas.microsoft.com/office/drawing/2014/main" id="{D527D497-40EC-49CA-9C48-FE4127084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bg1"/>
            </a:solidFill>
            <a:prstDash val="solid"/>
            <a:miter lim="800000"/>
          </a:ln>
          <a:effectLst/>
        </p:spPr>
        <p:txBody>
          <a:bodyPr/>
          <a:lstStyle/>
          <a:p>
            <a:endParaRPr lang="da-DK"/>
          </a:p>
        </p:txBody>
      </p:sp>
    </p:spTree>
    <p:extLst>
      <p:ext uri="{BB962C8B-B14F-4D97-AF65-F5344CB8AC3E}">
        <p14:creationId xmlns:p14="http://schemas.microsoft.com/office/powerpoint/2010/main" val="3307455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1E94681D-2A4C-4A8D-B9B5-31D440D03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04B7AC44-1B7B-4F09-9AA4-3DFDEC575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txBody>
          <a:bodyPr/>
          <a:lstStyle/>
          <a:p>
            <a:endParaRPr lang="da-DK"/>
          </a:p>
        </p:txBody>
      </p:sp>
      <p:sp>
        <p:nvSpPr>
          <p:cNvPr id="27" name="Rectangle 26">
            <a:extLst>
              <a:ext uri="{FF2B5EF4-FFF2-40B4-BE49-F238E27FC236}">
                <a16:creationId xmlns:a16="http://schemas.microsoft.com/office/drawing/2014/main" id="{6683E473-94FF-4ACE-9433-1F14799E89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txBody>
          <a:bodyPr/>
          <a:lstStyle/>
          <a:p>
            <a:endParaRPr lang="da-DK"/>
          </a:p>
        </p:txBody>
      </p:sp>
      <p:sp>
        <p:nvSpPr>
          <p:cNvPr id="29" name="Rectangle 28">
            <a:extLst>
              <a:ext uri="{FF2B5EF4-FFF2-40B4-BE49-F238E27FC236}">
                <a16:creationId xmlns:a16="http://schemas.microsoft.com/office/drawing/2014/main" id="{EB949D8D-8E17-4DBF-BEA8-13C57BF638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4BC6FC45-D4D9-4025-91DA-272D318D37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4393" y="237744"/>
            <a:ext cx="7652977" cy="6382512"/>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sp>
        <p:nvSpPr>
          <p:cNvPr id="33" name="Rectangle 32">
            <a:extLst>
              <a:ext uri="{FF2B5EF4-FFF2-40B4-BE49-F238E27FC236}">
                <a16:creationId xmlns:a16="http://schemas.microsoft.com/office/drawing/2014/main" id="{EA284212-C175-4C82-B112-A5208F70CB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3809" y="393365"/>
            <a:ext cx="7328969" cy="6059273"/>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kstfelt 1">
            <a:extLst>
              <a:ext uri="{FF2B5EF4-FFF2-40B4-BE49-F238E27FC236}">
                <a16:creationId xmlns:a16="http://schemas.microsoft.com/office/drawing/2014/main" id="{06600A72-E73F-491B-999F-97DD5A36B4AB}"/>
              </a:ext>
            </a:extLst>
          </p:cNvPr>
          <p:cNvSpPr txBox="1"/>
          <p:nvPr/>
        </p:nvSpPr>
        <p:spPr>
          <a:xfrm>
            <a:off x="868680" y="1051560"/>
            <a:ext cx="6281928" cy="4983480"/>
          </a:xfrm>
          <a:prstGeom prst="rect">
            <a:avLst/>
          </a:prstGeom>
        </p:spPr>
        <p:txBody>
          <a:bodyPr vert="horz" lIns="91440" tIns="45720" rIns="91440" bIns="45720" rtlCol="0">
            <a:normAutofit/>
          </a:bodyPr>
          <a:lstStyle/>
          <a:p>
            <a:pPr indent="-182880">
              <a:spcAft>
                <a:spcPts val="600"/>
              </a:spcAft>
              <a:buClr>
                <a:schemeClr val="tx1">
                  <a:lumMod val="85000"/>
                  <a:lumOff val="15000"/>
                </a:schemeClr>
              </a:buClr>
              <a:buFont typeface="Garamond" pitchFamily="18" charset="0"/>
              <a:buChar char="◦"/>
            </a:pPr>
            <a:r>
              <a:rPr lang="en-US" dirty="0" err="1"/>
              <a:t>Gruppearbejde</a:t>
            </a:r>
            <a:r>
              <a:rPr lang="en-US" dirty="0"/>
              <a:t>: </a:t>
            </a:r>
            <a:r>
              <a:rPr lang="en-US" dirty="0" err="1"/>
              <a:t>lav</a:t>
            </a:r>
            <a:r>
              <a:rPr lang="en-US" dirty="0"/>
              <a:t> </a:t>
            </a:r>
            <a:r>
              <a:rPr lang="en-US" dirty="0" err="1"/>
              <a:t>jeres</a:t>
            </a:r>
            <a:r>
              <a:rPr lang="en-US" dirty="0"/>
              <a:t> </a:t>
            </a:r>
            <a:r>
              <a:rPr lang="en-US" dirty="0" err="1"/>
              <a:t>egen</a:t>
            </a:r>
            <a:r>
              <a:rPr lang="en-US" dirty="0"/>
              <a:t> “cartel de propaganda”. </a:t>
            </a:r>
          </a:p>
          <a:p>
            <a:pPr indent="-182880">
              <a:spcAft>
                <a:spcPts val="600"/>
              </a:spcAft>
              <a:buClr>
                <a:schemeClr val="tx1">
                  <a:lumMod val="85000"/>
                  <a:lumOff val="15000"/>
                </a:schemeClr>
              </a:buClr>
              <a:buFont typeface="Garamond" pitchFamily="18" charset="0"/>
              <a:buChar char="◦"/>
            </a:pPr>
            <a:endParaRPr lang="en-US" dirty="0"/>
          </a:p>
          <a:p>
            <a:pPr indent="-182880">
              <a:spcAft>
                <a:spcPts val="600"/>
              </a:spcAft>
              <a:buClr>
                <a:schemeClr val="tx1">
                  <a:lumMod val="85000"/>
                  <a:lumOff val="15000"/>
                </a:schemeClr>
              </a:buClr>
              <a:buFont typeface="Garamond" pitchFamily="18" charset="0"/>
              <a:buChar char="◦"/>
            </a:pPr>
            <a:r>
              <a:rPr lang="en-US" dirty="0"/>
              <a:t>I </a:t>
            </a:r>
            <a:r>
              <a:rPr lang="en-US" dirty="0" err="1"/>
              <a:t>skal</a:t>
            </a:r>
            <a:r>
              <a:rPr lang="en-US" dirty="0"/>
              <a:t> </a:t>
            </a:r>
            <a:r>
              <a:rPr lang="en-US" dirty="0" err="1"/>
              <a:t>bruge</a:t>
            </a:r>
            <a:r>
              <a:rPr lang="en-US" dirty="0"/>
              <a:t> den information </a:t>
            </a:r>
            <a:r>
              <a:rPr lang="en-US" dirty="0" err="1"/>
              <a:t>og</a:t>
            </a:r>
            <a:r>
              <a:rPr lang="en-US" dirty="0"/>
              <a:t> </a:t>
            </a:r>
            <a:r>
              <a:rPr lang="en-US" dirty="0" err="1"/>
              <a:t>viden</a:t>
            </a:r>
            <a:r>
              <a:rPr lang="en-US" dirty="0"/>
              <a:t> I har </a:t>
            </a:r>
            <a:r>
              <a:rPr lang="en-US" dirty="0" err="1"/>
              <a:t>fået</a:t>
            </a:r>
            <a:r>
              <a:rPr lang="en-US" dirty="0"/>
              <a:t> </a:t>
            </a:r>
            <a:r>
              <a:rPr lang="en-US" dirty="0" err="1"/>
              <a:t>indtil</a:t>
            </a:r>
            <a:r>
              <a:rPr lang="en-US" dirty="0"/>
              <a:t> nu </a:t>
            </a:r>
            <a:r>
              <a:rPr lang="en-US" dirty="0" err="1"/>
              <a:t>omkring</a:t>
            </a:r>
            <a:r>
              <a:rPr lang="en-US" dirty="0"/>
              <a:t> ”La </a:t>
            </a:r>
            <a:r>
              <a:rPr lang="en-US" dirty="0" err="1"/>
              <a:t>guerra</a:t>
            </a:r>
            <a:r>
              <a:rPr lang="en-US" dirty="0"/>
              <a:t> civil </a:t>
            </a:r>
            <a:r>
              <a:rPr lang="en-US" dirty="0" err="1"/>
              <a:t>española</a:t>
            </a:r>
            <a:r>
              <a:rPr lang="en-US" dirty="0"/>
              <a:t>” </a:t>
            </a:r>
            <a:r>
              <a:rPr lang="en-US" dirty="0" err="1"/>
              <a:t>og</a:t>
            </a:r>
            <a:r>
              <a:rPr lang="en-US" dirty="0"/>
              <a:t> las dos </a:t>
            </a:r>
            <a:r>
              <a:rPr lang="en-US" dirty="0" err="1"/>
              <a:t>Españas</a:t>
            </a:r>
            <a:r>
              <a:rPr lang="en-US" dirty="0"/>
              <a:t>.</a:t>
            </a:r>
          </a:p>
          <a:p>
            <a:pPr indent="-182880">
              <a:spcAft>
                <a:spcPts val="600"/>
              </a:spcAft>
              <a:buClr>
                <a:schemeClr val="tx1">
                  <a:lumMod val="85000"/>
                  <a:lumOff val="15000"/>
                </a:schemeClr>
              </a:buClr>
              <a:buFont typeface="Garamond" pitchFamily="18" charset="0"/>
              <a:buChar char="◦"/>
            </a:pPr>
            <a:endParaRPr lang="en-US" dirty="0"/>
          </a:p>
          <a:p>
            <a:pPr indent="-182880">
              <a:spcAft>
                <a:spcPts val="600"/>
              </a:spcAft>
              <a:buClr>
                <a:schemeClr val="tx1">
                  <a:lumMod val="85000"/>
                  <a:lumOff val="15000"/>
                </a:schemeClr>
              </a:buClr>
              <a:buFont typeface="Garamond" pitchFamily="18" charset="0"/>
              <a:buChar char="◦"/>
            </a:pPr>
            <a:r>
              <a:rPr lang="en-US" dirty="0"/>
              <a:t>I </a:t>
            </a:r>
            <a:r>
              <a:rPr lang="en-US" dirty="0" err="1"/>
              <a:t>skal</a:t>
            </a:r>
            <a:r>
              <a:rPr lang="en-US" dirty="0"/>
              <a:t> </a:t>
            </a:r>
            <a:r>
              <a:rPr lang="en-US" dirty="0" err="1"/>
              <a:t>kunne</a:t>
            </a:r>
            <a:r>
              <a:rPr lang="en-US" dirty="0"/>
              <a:t> </a:t>
            </a:r>
            <a:r>
              <a:rPr lang="en-US" dirty="0" err="1"/>
              <a:t>præsentere</a:t>
            </a:r>
            <a:r>
              <a:rPr lang="en-US" dirty="0"/>
              <a:t> den </a:t>
            </a:r>
            <a:r>
              <a:rPr lang="en-US" dirty="0" err="1"/>
              <a:t>på</a:t>
            </a:r>
            <a:r>
              <a:rPr lang="en-US" dirty="0"/>
              <a:t> </a:t>
            </a:r>
            <a:r>
              <a:rPr lang="en-US" dirty="0" err="1"/>
              <a:t>spansk</a:t>
            </a:r>
            <a:r>
              <a:rPr lang="en-US" dirty="0"/>
              <a:t> (</a:t>
            </a:r>
            <a:r>
              <a:rPr lang="en-US" dirty="0" err="1"/>
              <a:t>dvs</a:t>
            </a:r>
            <a:r>
              <a:rPr lang="en-US" dirty="0"/>
              <a:t>. </a:t>
            </a:r>
            <a:r>
              <a:rPr lang="en-US" dirty="0" err="1"/>
              <a:t>forklare</a:t>
            </a:r>
            <a:r>
              <a:rPr lang="en-US" dirty="0"/>
              <a:t> </a:t>
            </a:r>
            <a:r>
              <a:rPr lang="en-US" dirty="0" err="1"/>
              <a:t>hvad</a:t>
            </a:r>
            <a:r>
              <a:rPr lang="en-US" dirty="0"/>
              <a:t> der er </a:t>
            </a:r>
            <a:r>
              <a:rPr lang="en-US" dirty="0" err="1"/>
              <a:t>på</a:t>
            </a:r>
            <a:r>
              <a:rPr lang="en-US" dirty="0"/>
              <a:t> </a:t>
            </a:r>
            <a:r>
              <a:rPr lang="en-US" dirty="0" err="1"/>
              <a:t>plakaten</a:t>
            </a:r>
            <a:r>
              <a:rPr lang="en-US" dirty="0"/>
              <a:t> </a:t>
            </a:r>
            <a:r>
              <a:rPr lang="en-US" dirty="0" err="1"/>
              <a:t>og</a:t>
            </a:r>
            <a:r>
              <a:rPr lang="en-US" dirty="0"/>
              <a:t> </a:t>
            </a:r>
            <a:r>
              <a:rPr lang="en-US" dirty="0" err="1"/>
              <a:t>hvorfor</a:t>
            </a:r>
            <a:r>
              <a:rPr lang="en-US" dirty="0"/>
              <a:t>) </a:t>
            </a:r>
          </a:p>
          <a:p>
            <a:pPr indent="-182880">
              <a:spcAft>
                <a:spcPts val="600"/>
              </a:spcAft>
              <a:buClr>
                <a:schemeClr val="tx1">
                  <a:lumMod val="85000"/>
                  <a:lumOff val="15000"/>
                </a:schemeClr>
              </a:buClr>
              <a:buFont typeface="Garamond" pitchFamily="18" charset="0"/>
              <a:buChar char="◦"/>
            </a:pPr>
            <a:endParaRPr lang="en-US" dirty="0"/>
          </a:p>
          <a:p>
            <a:pPr indent="-182880">
              <a:spcAft>
                <a:spcPts val="600"/>
              </a:spcAft>
              <a:buClr>
                <a:schemeClr val="tx1">
                  <a:lumMod val="85000"/>
                  <a:lumOff val="15000"/>
                </a:schemeClr>
              </a:buClr>
              <a:buFont typeface="Garamond" pitchFamily="18" charset="0"/>
              <a:buChar char="◦"/>
            </a:pPr>
            <a:r>
              <a:rPr lang="en-US" dirty="0"/>
              <a:t>Der </a:t>
            </a:r>
            <a:r>
              <a:rPr lang="en-US" dirty="0" err="1"/>
              <a:t>skal</a:t>
            </a:r>
            <a:r>
              <a:rPr lang="en-US" dirty="0"/>
              <a:t> </a:t>
            </a:r>
            <a:r>
              <a:rPr lang="en-US" dirty="0" err="1"/>
              <a:t>indgå</a:t>
            </a:r>
            <a:r>
              <a:rPr lang="en-US" dirty="0"/>
              <a:t> </a:t>
            </a:r>
            <a:r>
              <a:rPr lang="en-US" dirty="0" err="1"/>
              <a:t>ord</a:t>
            </a:r>
            <a:r>
              <a:rPr lang="en-US" dirty="0"/>
              <a:t> </a:t>
            </a:r>
            <a:r>
              <a:rPr lang="en-US" dirty="0" err="1"/>
              <a:t>fra</a:t>
            </a:r>
            <a:r>
              <a:rPr lang="en-US" dirty="0"/>
              <a:t> </a:t>
            </a:r>
            <a:r>
              <a:rPr lang="en-US" dirty="0" err="1"/>
              <a:t>hymnerne</a:t>
            </a:r>
            <a:r>
              <a:rPr lang="en-US" dirty="0"/>
              <a:t> </a:t>
            </a:r>
            <a:r>
              <a:rPr lang="en-US" dirty="0" err="1"/>
              <a:t>på</a:t>
            </a:r>
            <a:r>
              <a:rPr lang="en-US" dirty="0"/>
              <a:t> </a:t>
            </a:r>
            <a:r>
              <a:rPr lang="en-US" dirty="0" err="1"/>
              <a:t>plakaterne</a:t>
            </a:r>
            <a:r>
              <a:rPr lang="en-US" dirty="0"/>
              <a:t>. </a:t>
            </a:r>
          </a:p>
          <a:p>
            <a:pPr>
              <a:spcAft>
                <a:spcPts val="600"/>
              </a:spcAft>
              <a:buClr>
                <a:schemeClr val="tx1">
                  <a:lumMod val="85000"/>
                  <a:lumOff val="15000"/>
                </a:schemeClr>
              </a:buClr>
            </a:pPr>
            <a:endParaRPr lang="en-US" dirty="0"/>
          </a:p>
          <a:p>
            <a:pPr indent="-182880">
              <a:spcAft>
                <a:spcPts val="600"/>
              </a:spcAft>
              <a:buClr>
                <a:schemeClr val="tx1">
                  <a:lumMod val="85000"/>
                  <a:lumOff val="15000"/>
                </a:schemeClr>
              </a:buClr>
              <a:buFont typeface="Garamond" pitchFamily="18" charset="0"/>
              <a:buChar char="◦"/>
            </a:pPr>
            <a:r>
              <a:rPr lang="en-US" dirty="0" err="1"/>
              <a:t>Anvend</a:t>
            </a:r>
            <a:r>
              <a:rPr lang="en-US" dirty="0"/>
              <a:t> </a:t>
            </a:r>
            <a:r>
              <a:rPr lang="en-US" b="1" dirty="0" err="1"/>
              <a:t>evt</a:t>
            </a:r>
            <a:r>
              <a:rPr lang="en-US" dirty="0"/>
              <a:t>. </a:t>
            </a:r>
            <a:r>
              <a:rPr lang="en-US" dirty="0" err="1"/>
              <a:t>Programmet</a:t>
            </a:r>
            <a:r>
              <a:rPr lang="en-US" dirty="0"/>
              <a:t> </a:t>
            </a:r>
            <a:r>
              <a:rPr lang="en-US" dirty="0" err="1"/>
              <a:t>canva.com</a:t>
            </a:r>
            <a:endParaRPr lang="en-US" dirty="0"/>
          </a:p>
          <a:p>
            <a:pPr indent="-182880">
              <a:spcAft>
                <a:spcPts val="600"/>
              </a:spcAft>
              <a:buClr>
                <a:schemeClr val="tx1">
                  <a:lumMod val="85000"/>
                  <a:lumOff val="15000"/>
                </a:schemeClr>
              </a:buClr>
              <a:buFont typeface="Garamond" pitchFamily="18" charset="0"/>
              <a:buChar char="◦"/>
            </a:pPr>
            <a:r>
              <a:rPr lang="en-US" dirty="0"/>
              <a:t>I </a:t>
            </a:r>
            <a:r>
              <a:rPr lang="en-US" dirty="0" err="1"/>
              <a:t>må</a:t>
            </a:r>
            <a:r>
              <a:rPr lang="en-US" dirty="0"/>
              <a:t> </a:t>
            </a:r>
            <a:r>
              <a:rPr lang="en-US" dirty="0" err="1"/>
              <a:t>også</a:t>
            </a:r>
            <a:r>
              <a:rPr lang="en-US" dirty="0"/>
              <a:t> gerne lave </a:t>
            </a:r>
            <a:r>
              <a:rPr lang="en-US" dirty="0" err="1"/>
              <a:t>en</a:t>
            </a:r>
            <a:r>
              <a:rPr lang="en-US" dirty="0"/>
              <a:t> </a:t>
            </a:r>
            <a:r>
              <a:rPr lang="en-US" dirty="0" err="1"/>
              <a:t>plakat</a:t>
            </a:r>
            <a:r>
              <a:rPr lang="en-US" dirty="0"/>
              <a:t> </a:t>
            </a:r>
            <a:r>
              <a:rPr lang="en-US" dirty="0" err="1"/>
              <a:t>ud</a:t>
            </a:r>
            <a:r>
              <a:rPr lang="en-US" dirty="0"/>
              <a:t> </a:t>
            </a:r>
            <a:r>
              <a:rPr lang="en-US" dirty="0" err="1"/>
              <a:t>af</a:t>
            </a:r>
            <a:r>
              <a:rPr lang="en-US" dirty="0"/>
              <a:t> </a:t>
            </a:r>
            <a:r>
              <a:rPr lang="en-US" dirty="0" err="1"/>
              <a:t>karton</a:t>
            </a:r>
            <a:r>
              <a:rPr lang="en-US" dirty="0"/>
              <a:t>, </a:t>
            </a:r>
            <a:r>
              <a:rPr lang="en-US" dirty="0" err="1"/>
              <a:t>klip</a:t>
            </a:r>
            <a:r>
              <a:rPr lang="en-US" dirty="0"/>
              <a:t> </a:t>
            </a:r>
            <a:r>
              <a:rPr lang="en-US" dirty="0" err="1"/>
              <a:t>og</a:t>
            </a:r>
            <a:r>
              <a:rPr lang="en-US" dirty="0"/>
              <a:t> </a:t>
            </a:r>
            <a:r>
              <a:rPr lang="en-US" dirty="0" err="1"/>
              <a:t>lim</a:t>
            </a:r>
            <a:r>
              <a:rPr lang="en-US" dirty="0">
                <a:sym typeface="Wingdings" pitchFamily="2" charset="2"/>
              </a:rPr>
              <a:t></a:t>
            </a:r>
          </a:p>
          <a:p>
            <a:pPr indent="-182880">
              <a:spcAft>
                <a:spcPts val="600"/>
              </a:spcAft>
              <a:buClr>
                <a:schemeClr val="tx1">
                  <a:lumMod val="85000"/>
                  <a:lumOff val="15000"/>
                </a:schemeClr>
              </a:buClr>
              <a:buFont typeface="Garamond" pitchFamily="18" charset="0"/>
              <a:buChar char="◦"/>
            </a:pPr>
            <a:r>
              <a:rPr lang="en-US" dirty="0">
                <a:sym typeface="Wingdings" pitchFamily="2" charset="2"/>
              </a:rPr>
              <a:t>I </a:t>
            </a:r>
            <a:r>
              <a:rPr lang="en-US" dirty="0" err="1">
                <a:sym typeface="Wingdings" pitchFamily="2" charset="2"/>
              </a:rPr>
              <a:t>skal</a:t>
            </a:r>
            <a:r>
              <a:rPr lang="en-US" dirty="0">
                <a:sym typeface="Wingdings" pitchFamily="2" charset="2"/>
              </a:rPr>
              <a:t> </a:t>
            </a:r>
            <a:r>
              <a:rPr lang="en-US" dirty="0" err="1">
                <a:sym typeface="Wingdings" pitchFamily="2" charset="2"/>
              </a:rPr>
              <a:t>præsentere</a:t>
            </a:r>
            <a:r>
              <a:rPr lang="en-US" dirty="0">
                <a:sym typeface="Wingdings" pitchFamily="2" charset="2"/>
              </a:rPr>
              <a:t> </a:t>
            </a:r>
            <a:r>
              <a:rPr lang="en-US" dirty="0" err="1">
                <a:sym typeface="Wingdings" pitchFamily="2" charset="2"/>
              </a:rPr>
              <a:t>jeres</a:t>
            </a:r>
            <a:r>
              <a:rPr lang="en-US" dirty="0">
                <a:sym typeface="Wingdings" pitchFamily="2" charset="2"/>
              </a:rPr>
              <a:t> </a:t>
            </a:r>
            <a:r>
              <a:rPr lang="en-US" dirty="0" err="1">
                <a:sym typeface="Wingdings" pitchFamily="2" charset="2"/>
              </a:rPr>
              <a:t>plakat</a:t>
            </a:r>
            <a:r>
              <a:rPr lang="en-US" dirty="0">
                <a:sym typeface="Wingdings" pitchFamily="2" charset="2"/>
              </a:rPr>
              <a:t> </a:t>
            </a:r>
            <a:r>
              <a:rPr lang="en-US" dirty="0" err="1">
                <a:sym typeface="Wingdings" pitchFamily="2" charset="2"/>
              </a:rPr>
              <a:t>onsdag</a:t>
            </a:r>
            <a:r>
              <a:rPr lang="en-US">
                <a:sym typeface="Wingdings" pitchFamily="2" charset="2"/>
              </a:rPr>
              <a:t> I 1.modul.</a:t>
            </a:r>
            <a:endParaRPr lang="en-US" dirty="0"/>
          </a:p>
          <a:p>
            <a:pPr indent="-182880">
              <a:spcAft>
                <a:spcPts val="600"/>
              </a:spcAft>
              <a:buClr>
                <a:schemeClr val="tx1">
                  <a:lumMod val="85000"/>
                  <a:lumOff val="15000"/>
                </a:schemeClr>
              </a:buClr>
              <a:buFont typeface="Garamond" pitchFamily="18" charset="0"/>
              <a:buChar char="◦"/>
            </a:pPr>
            <a:endParaRPr lang="en-US" dirty="0"/>
          </a:p>
        </p:txBody>
      </p:sp>
      <p:sp>
        <p:nvSpPr>
          <p:cNvPr id="35" name="Rectangle 34">
            <a:extLst>
              <a:ext uri="{FF2B5EF4-FFF2-40B4-BE49-F238E27FC236}">
                <a16:creationId xmlns:a16="http://schemas.microsoft.com/office/drawing/2014/main" id="{619EC706-8928-4DFD-8084-35D599EB43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37370" y="0"/>
            <a:ext cx="435463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Billede 2">
            <a:extLst>
              <a:ext uri="{FF2B5EF4-FFF2-40B4-BE49-F238E27FC236}">
                <a16:creationId xmlns:a16="http://schemas.microsoft.com/office/drawing/2014/main" id="{1AE87B45-9519-4CDD-B8B6-CB07F5A95012}"/>
              </a:ext>
            </a:extLst>
          </p:cNvPr>
          <p:cNvPicPr>
            <a:picLocks noChangeAspect="1"/>
          </p:cNvPicPr>
          <p:nvPr/>
        </p:nvPicPr>
        <p:blipFill rotWithShape="1">
          <a:blip r:embed="rId2"/>
          <a:srcRect r="3519" b="-2"/>
          <a:stretch/>
        </p:blipFill>
        <p:spPr>
          <a:xfrm>
            <a:off x="8382457" y="882398"/>
            <a:ext cx="3189691" cy="5094394"/>
          </a:xfrm>
          <a:prstGeom prst="rect">
            <a:avLst/>
          </a:prstGeom>
        </p:spPr>
      </p:pic>
    </p:spTree>
    <p:extLst>
      <p:ext uri="{BB962C8B-B14F-4D97-AF65-F5344CB8AC3E}">
        <p14:creationId xmlns:p14="http://schemas.microsoft.com/office/powerpoint/2010/main" val="1214803909"/>
      </p:ext>
    </p:extLst>
  </p:cSld>
  <p:clrMapOvr>
    <a:overrideClrMapping bg1="dk1" tx1="lt1" bg2="dk2" tx2="lt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Custom 8">
      <a:dk1>
        <a:sysClr val="windowText" lastClr="000000"/>
      </a:dk1>
      <a:lt1>
        <a:sysClr val="window" lastClr="FFFFFF"/>
      </a:lt1>
      <a:dk2>
        <a:srgbClr val="696464"/>
      </a:dk2>
      <a:lt2>
        <a:srgbClr val="E9E5DC"/>
      </a:lt2>
      <a:accent1>
        <a:srgbClr val="96A9A9"/>
      </a:accent1>
      <a:accent2>
        <a:srgbClr val="CB581F"/>
      </a:accent2>
      <a:accent3>
        <a:srgbClr val="A28E6A"/>
      </a:accent3>
      <a:accent4>
        <a:srgbClr val="956251"/>
      </a:accent4>
      <a:accent5>
        <a:srgbClr val="918485"/>
      </a:accent5>
      <a:accent6>
        <a:srgbClr val="855D5D"/>
      </a:accent6>
      <a:hlink>
        <a:srgbClr val="D0690C"/>
      </a:hlink>
      <a:folHlink>
        <a:srgbClr val="9696A0"/>
      </a:folHlink>
    </a:clrScheme>
    <a:fontScheme name="Savon">
      <a:majorFont>
        <a:latin typeface="Century Schoolbook"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docProps/app.xml><?xml version="1.0" encoding="utf-8"?>
<Properties xmlns="http://schemas.openxmlformats.org/officeDocument/2006/extended-properties" xmlns:vt="http://schemas.openxmlformats.org/officeDocument/2006/docPropsVTypes">
  <TotalTime>199</TotalTime>
  <Words>1374</Words>
  <Application>Microsoft Macintosh PowerPoint</Application>
  <PresentationFormat>Widescreen</PresentationFormat>
  <Paragraphs>92</Paragraphs>
  <Slides>18</Slides>
  <Notes>0</Notes>
  <HiddenSlides>0</HiddenSlides>
  <MMClips>0</MMClips>
  <ScaleCrop>false</ScaleCrop>
  <HeadingPairs>
    <vt:vector size="6" baseType="variant">
      <vt:variant>
        <vt:lpstr>Benyttede skrifttyper</vt:lpstr>
      </vt:variant>
      <vt:variant>
        <vt:i4>12</vt:i4>
      </vt:variant>
      <vt:variant>
        <vt:lpstr>Tema</vt:lpstr>
      </vt:variant>
      <vt:variant>
        <vt:i4>1</vt:i4>
      </vt:variant>
      <vt:variant>
        <vt:lpstr>Slidetitler</vt:lpstr>
      </vt:variant>
      <vt:variant>
        <vt:i4>18</vt:i4>
      </vt:variant>
    </vt:vector>
  </HeadingPairs>
  <TitlesOfParts>
    <vt:vector size="31" baseType="lpstr">
      <vt:lpstr>Aharoni</vt:lpstr>
      <vt:lpstr>Arial Nova</vt:lpstr>
      <vt:lpstr>Calibri</vt:lpstr>
      <vt:lpstr>Calibri Light</vt:lpstr>
      <vt:lpstr>Century Schoolbook</vt:lpstr>
      <vt:lpstr>Courier New</vt:lpstr>
      <vt:lpstr>Franklin Gothic Book</vt:lpstr>
      <vt:lpstr>Garamond</vt:lpstr>
      <vt:lpstr>Symbol</vt:lpstr>
      <vt:lpstr>times</vt:lpstr>
      <vt:lpstr>Times New Roman</vt:lpstr>
      <vt:lpstr>Wingdings</vt:lpstr>
      <vt:lpstr>SavonVTI</vt:lpstr>
      <vt:lpstr>Himnos y propaganda de la guerra civil espaÑola</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Himnos y propaganda de la guerra civil espaÑola</dc:title>
  <dc:creator>hei</dc:creator>
  <cp:lastModifiedBy>Stine Marie Burup Jelshøj</cp:lastModifiedBy>
  <cp:revision>26</cp:revision>
  <dcterms:created xsi:type="dcterms:W3CDTF">2021-02-08T09:29:07Z</dcterms:created>
  <dcterms:modified xsi:type="dcterms:W3CDTF">2025-02-03T11:21:46Z</dcterms:modified>
</cp:coreProperties>
</file>