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66" r:id="rId6"/>
    <p:sldId id="267" r:id="rId7"/>
    <p:sldId id="270" r:id="rId8"/>
    <p:sldId id="268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85BF5C-8F10-453A-9345-7B3F7394DE2B}" v="69" dt="2025-02-26T09:20:24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ema til typografi 2 - Markering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ema til typografi 2 - Markering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ema til typografi 2 - Marker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0" autoAdjust="0"/>
    <p:restoredTop sz="94737"/>
  </p:normalViewPr>
  <p:slideViewPr>
    <p:cSldViewPr snapToGrid="0" snapToObjects="1">
      <p:cViewPr varScale="1">
        <p:scale>
          <a:sx n="131" d="100"/>
          <a:sy n="131" d="100"/>
        </p:scale>
        <p:origin x="18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7536B-3020-C549-A8A4-BDC3E7349B4A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BD04F-0DE4-4849-B822-285D5CC0B1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190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fo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F1E992-B14A-4FD5-8E41-E19C83492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69C544B6-3EB8-40C0-BBA0-D6825A339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2" name="Freeform 28">
              <a:extLst>
                <a:ext uri="{FF2B5EF4-FFF2-40B4-BE49-F238E27FC236}">
                  <a16:creationId xmlns:a16="http://schemas.microsoft.com/office/drawing/2014/main" id="{008ED5F3-C2B0-4C4B-864A-381723C87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23CC4B0B-BFBC-4B5D-87E1-9E6415263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4" name="Freeform 30">
              <a:extLst>
                <a:ext uri="{FF2B5EF4-FFF2-40B4-BE49-F238E27FC236}">
                  <a16:creationId xmlns:a16="http://schemas.microsoft.com/office/drawing/2014/main" id="{C346C5BB-C560-432B-B712-CC4188B6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31">
              <a:extLst>
                <a:ext uri="{FF2B5EF4-FFF2-40B4-BE49-F238E27FC236}">
                  <a16:creationId xmlns:a16="http://schemas.microsoft.com/office/drawing/2014/main" id="{A5D527C1-B6DA-42CF-8499-7561AF3C1C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id="{79811171-A408-48D1-B498-29EEB218D8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id="{CAB35AA3-C384-40C1-972D-E9CF2ECEB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id="{F1FB2FB4-BDB4-49C0-B229-C44C3A652A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" name="Freeform 35">
              <a:extLst>
                <a:ext uri="{FF2B5EF4-FFF2-40B4-BE49-F238E27FC236}">
                  <a16:creationId xmlns:a16="http://schemas.microsoft.com/office/drawing/2014/main" id="{911B13BF-C299-4EDA-AC49-B43C6E01B0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0" name="Freeform 36">
              <a:extLst>
                <a:ext uri="{FF2B5EF4-FFF2-40B4-BE49-F238E27FC236}">
                  <a16:creationId xmlns:a16="http://schemas.microsoft.com/office/drawing/2014/main" id="{46744126-7C1B-4B5B-BBB2-8F25CE557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" name="Freeform 37">
              <a:extLst>
                <a:ext uri="{FF2B5EF4-FFF2-40B4-BE49-F238E27FC236}">
                  <a16:creationId xmlns:a16="http://schemas.microsoft.com/office/drawing/2014/main" id="{5DCDFB75-55EC-4221-A026-2DF2C8ACB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2" name="Freeform 38">
              <a:extLst>
                <a:ext uri="{FF2B5EF4-FFF2-40B4-BE49-F238E27FC236}">
                  <a16:creationId xmlns:a16="http://schemas.microsoft.com/office/drawing/2014/main" id="{F9DB045F-5C45-45BF-AFCB-2EA8DE14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24" name="Freeform 11">
            <a:extLst>
              <a:ext uri="{FF2B5EF4-FFF2-40B4-BE49-F238E27FC236}">
                <a16:creationId xmlns:a16="http://schemas.microsoft.com/office/drawing/2014/main" id="{1E86F813-D67B-409D-AA77-FA8878C2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F0BB6E0-44F4-4938-8070-5992040BD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18969" y="804335"/>
            <a:ext cx="5768697" cy="5249332"/>
          </a:xfrm>
        </p:spPr>
        <p:txBody>
          <a:bodyPr anchor="ctr">
            <a:normAutofit/>
          </a:bodyPr>
          <a:lstStyle/>
          <a:p>
            <a:r>
              <a:rPr lang="da-DK">
                <a:solidFill>
                  <a:schemeClr val="tx1"/>
                </a:solidFill>
              </a:rPr>
              <a:t>Videnskabsteori i historie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098035" y="804334"/>
            <a:ext cx="3348069" cy="5249332"/>
          </a:xfrm>
        </p:spPr>
        <p:txBody>
          <a:bodyPr anchor="ctr">
            <a:normAutofit/>
          </a:bodyPr>
          <a:lstStyle/>
          <a:p>
            <a:pPr algn="r"/>
            <a:r>
              <a:rPr lang="da-DK">
                <a:solidFill>
                  <a:schemeClr val="tx1"/>
                </a:solidFill>
              </a:rPr>
              <a:t>Metoder og begrebspar</a:t>
            </a:r>
          </a:p>
        </p:txBody>
      </p:sp>
    </p:spTree>
    <p:extLst>
      <p:ext uri="{BB962C8B-B14F-4D97-AF65-F5344CB8AC3E}">
        <p14:creationId xmlns:p14="http://schemas.microsoft.com/office/powerpoint/2010/main" val="1538563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Begrebspar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Nedenstående begrebspar dækker måder, hvorpå vi i historie arbejder videnskabsteoretisk. Disse begreber er ikke fagspecifikke men almene, og derfor kender I dem måske også fra andre fag.</a:t>
            </a:r>
          </a:p>
          <a:p>
            <a:pPr marL="0" indent="0">
              <a:buNone/>
            </a:pPr>
            <a:r>
              <a:rPr lang="da-DK" dirty="0"/>
              <a:t>Kan direkte inddrages i opgaven, men skal udfoldes under det mundtlige forsvar. </a:t>
            </a:r>
          </a:p>
          <a:p>
            <a:r>
              <a:rPr lang="da-DK" b="1" dirty="0"/>
              <a:t>Diakron &amp; synkron</a:t>
            </a:r>
          </a:p>
          <a:p>
            <a:r>
              <a:rPr lang="da-DK" b="1" dirty="0"/>
              <a:t>Ideografisk &amp; </a:t>
            </a:r>
            <a:r>
              <a:rPr lang="da-DK" b="1" dirty="0" err="1"/>
              <a:t>nomotetisk</a:t>
            </a:r>
            <a:endParaRPr lang="da-DK" b="1" dirty="0"/>
          </a:p>
          <a:p>
            <a:r>
              <a:rPr lang="da-DK" b="1" dirty="0"/>
              <a:t>Kausal &amp; intentionel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9342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Begrebspar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da-DK" b="1" dirty="0"/>
              <a:t>Diakron &amp; synkron:</a:t>
            </a:r>
          </a:p>
          <a:p>
            <a:pPr fontAlgn="base"/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Fokus på tidsaspektets rolle.  </a:t>
            </a:r>
          </a:p>
          <a:p>
            <a:pPr algn="l" rtl="0" fontAlgn="base">
              <a:lnSpc>
                <a:spcPts val="1425"/>
              </a:lnSpc>
              <a:spcAft>
                <a:spcPts val="800"/>
              </a:spcAft>
            </a:pPr>
            <a:r>
              <a:rPr lang="da-DK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Diakron: Forklaringen på udviklingen over tid. Kronologien er afgørende. Vi går fra A til B, fra B til C osv. (fx forløbet op til udbruddet af Første Verdenskrig: Fra mordet i Sarajevo til Tysklands angreb på Belgien.) </a:t>
            </a:r>
            <a:endParaRPr lang="da-DK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ts val="1538"/>
              </a:lnSpc>
              <a:spcAft>
                <a:spcPts val="800"/>
              </a:spcAft>
            </a:pPr>
            <a:r>
              <a:rPr lang="da-DK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Synkron: Ikke fokus på udviklingen over tid (vi trykker pause – nedslag i filmen). Her er vi mere interesseret i tematikker og eventuelt komparative studier i tid og rum (fx årsagerne til henholdsvis Tysklands og </a:t>
            </a:r>
            <a:r>
              <a:rPr lang="da-DK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USAs</a:t>
            </a:r>
            <a:r>
              <a:rPr lang="da-DK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involvering i de to verdenskrige). </a:t>
            </a:r>
            <a:endParaRPr lang="da-DK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4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4139" y="287779"/>
            <a:ext cx="8960299" cy="675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674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Begrebspar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da-DK" b="1" dirty="0"/>
              <a:t>Ideografisk &amp; </a:t>
            </a:r>
            <a:r>
              <a:rPr lang="da-DK" b="1" dirty="0" err="1"/>
              <a:t>nomotetisk</a:t>
            </a:r>
            <a:r>
              <a:rPr lang="da-DK" b="1" dirty="0"/>
              <a:t>:</a:t>
            </a:r>
            <a:r>
              <a:rPr lang="da-DK" dirty="0"/>
              <a:t> </a:t>
            </a:r>
          </a:p>
          <a:p>
            <a:pPr fontAlgn="base"/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Formålet: Hvilken interesse har vi i det, vi undersøger. </a:t>
            </a:r>
            <a:endParaRPr lang="da-DK" dirty="0"/>
          </a:p>
          <a:p>
            <a:pPr algn="l" rtl="0" fontAlgn="base">
              <a:lnSpc>
                <a:spcPts val="1538"/>
              </a:lnSpc>
              <a:spcAft>
                <a:spcPts val="800"/>
              </a:spcAft>
            </a:pPr>
            <a:r>
              <a:rPr lang="da-DK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Idiografisk</a:t>
            </a:r>
            <a:r>
              <a:rPr lang="da-DK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Vi undersøger det specifikke enkelttilfælde (fx hvad er Holocaust). Typisk humanistisk og næsten altid den måde, vi arbejder på i historie. </a:t>
            </a:r>
            <a:endParaRPr lang="da-DK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ts val="1538"/>
              </a:lnSpc>
              <a:spcAft>
                <a:spcPts val="800"/>
              </a:spcAft>
            </a:pPr>
            <a:r>
              <a:rPr lang="da-DK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Nomotetisk</a:t>
            </a:r>
            <a:r>
              <a:rPr lang="da-DK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Vi undersøger regelmæssigheder (fx hvad er et folkedrab). Typisk mere natur- og samfundsvidenskabeligt. </a:t>
            </a:r>
            <a:endParaRPr lang="da-DK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12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Begrebspar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fontAlgn="base">
              <a:buNone/>
            </a:pPr>
            <a:r>
              <a:rPr lang="da-DK" b="1" dirty="0"/>
              <a:t>Kausale &amp; intentionelle forklaringer: </a:t>
            </a:r>
          </a:p>
          <a:p>
            <a:pPr fontAlgn="base"/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Fokus på hvorfor noget sker. </a:t>
            </a:r>
          </a:p>
          <a:p>
            <a:pPr algn="l" rtl="0" fontAlgn="base">
              <a:lnSpc>
                <a:spcPts val="1538"/>
              </a:lnSpc>
              <a:spcAft>
                <a:spcPts val="800"/>
              </a:spcAft>
            </a:pPr>
            <a:r>
              <a:rPr lang="da-DK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Kausal:  Her undersøger man de bagvedliggende årsager (fx at økonomiske kriser fører til politisk </a:t>
            </a:r>
            <a:r>
              <a:rPr lang="da-DK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ustabilitet, som førte til den nazistiske magtovertagelse). </a:t>
            </a:r>
            <a:endParaRPr lang="da-DK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ts val="1538"/>
              </a:lnSpc>
              <a:spcAft>
                <a:spcPts val="800"/>
              </a:spcAft>
            </a:pPr>
            <a:r>
              <a:rPr lang="da-DK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Intentionel: Her forklares handlingens resultat ud fra menneskelige formål/hensigter (fx hvilke motiver Hitler havde for at danne nazistpartiet). 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 undersøger dette gennem fortolkning og ”indlevelse” i andres grunde og motiver. Typisk humanistisk og samfundsvidenskabeligt. 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7545358"/>
      </p:ext>
    </p:extLst>
  </p:cSld>
  <p:clrMapOvr>
    <a:masterClrMapping/>
  </p:clrMapOvr>
</p:sld>
</file>

<file path=ppt/theme/theme1.xml><?xml version="1.0" encoding="utf-8"?>
<a:theme xmlns:a="http://schemas.openxmlformats.org/drawingml/2006/main" name="Vis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2AD00024361F44B499AA8CB412D4E5" ma:contentTypeVersion="7" ma:contentTypeDescription="Opret et nyt dokument." ma:contentTypeScope="" ma:versionID="27f775a72aa25b1fafb5e5d46fce4b7e">
  <xsd:schema xmlns:xsd="http://www.w3.org/2001/XMLSchema" xmlns:xs="http://www.w3.org/2001/XMLSchema" xmlns:p="http://schemas.microsoft.com/office/2006/metadata/properties" xmlns:ns2="b5a9716d-dc4c-4b9f-87ae-f47fba45fee2" targetNamespace="http://schemas.microsoft.com/office/2006/metadata/properties" ma:root="true" ma:fieldsID="f7c74a5075de1f1b1b01da4a7ffaddda" ns2:_="">
    <xsd:import namespace="b5a9716d-dc4c-4b9f-87ae-f47fba45fe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a9716d-dc4c-4b9f-87ae-f47fba45fe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93D3BE-75C8-42A9-BA95-6FE563EB973A}">
  <ds:schemaRefs>
    <ds:schemaRef ds:uri="http://schemas.microsoft.com/office/2006/metadata/properties"/>
    <ds:schemaRef ds:uri="b5a9716d-dc4c-4b9f-87ae-f47fba45fee2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5CE5005-A21A-4591-9E5B-80E9A1869F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0E2DD4-F196-413D-A806-93DE3A9CB7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a9716d-dc4c-4b9f-87ae-f47fba45fe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Visk</Template>
  <TotalTime>11413</TotalTime>
  <Words>304</Words>
  <Application>Microsoft Macintosh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Segoe UI</vt:lpstr>
      <vt:lpstr>Wingdings 3</vt:lpstr>
      <vt:lpstr>Visk</vt:lpstr>
      <vt:lpstr>Videnskabsteori i historie</vt:lpstr>
      <vt:lpstr>Begrebspar</vt:lpstr>
      <vt:lpstr>Begrebspar</vt:lpstr>
      <vt:lpstr>PowerPoint-præsentation</vt:lpstr>
      <vt:lpstr>Begrebspar</vt:lpstr>
      <vt:lpstr>Begrebspar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Videnskabsteori i historie</dc:title>
  <dc:creator>Kasper Løgstrup</dc:creator>
  <cp:lastModifiedBy>Tanja Høgh Mouritsen</cp:lastModifiedBy>
  <cp:revision>45</cp:revision>
  <dcterms:created xsi:type="dcterms:W3CDTF">2019-11-22T08:36:22Z</dcterms:created>
  <dcterms:modified xsi:type="dcterms:W3CDTF">2025-02-26T10:04:21Z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0x010100AA2AD00024361F44B499AA8CB412D4E5</vt:lpwstr>
  </property>
</Properties>
</file>