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60" r:id="rId3"/>
    <p:sldId id="256" r:id="rId4"/>
    <p:sldId id="269" r:id="rId5"/>
    <p:sldId id="263" r:id="rId6"/>
    <p:sldId id="264" r:id="rId7"/>
    <p:sldId id="265" r:id="rId8"/>
    <p:sldId id="266" r:id="rId9"/>
    <p:sldId id="267" r:id="rId10"/>
    <p:sldId id="270" r:id="rId1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8150AF-7EB8-E647-AF9A-009E222598B8}" v="42" dt="2025-03-12T10:00:43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3"/>
  </p:normalViewPr>
  <p:slideViewPr>
    <p:cSldViewPr>
      <p:cViewPr varScale="1">
        <p:scale>
          <a:sx n="100" d="100"/>
          <a:sy n="100" d="100"/>
        </p:scale>
        <p:origin x="76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multimedieklip 3"/>
          <p:cNvSpPr>
            <a:spLocks noGrp="1"/>
          </p:cNvSpPr>
          <p:nvPr>
            <p:ph type="clipArt" sz="half" idx="2"/>
          </p:nvPr>
        </p:nvSpPr>
        <p:spPr>
          <a:xfrm>
            <a:off x="4991100" y="2362200"/>
            <a:ext cx="3924300" cy="3733800"/>
          </a:xfrm>
        </p:spPr>
        <p:txBody>
          <a:bodyPr rtlCol="0">
            <a:normAutofit/>
          </a:bodyPr>
          <a:lstStyle/>
          <a:p>
            <a:pPr lvl="0"/>
            <a:endParaRPr lang="da-DK" noProof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5A8F2-7E0B-4B4C-9359-9E9025B1239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352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D1968C0-DA9F-4973-9C4A-837FA074C322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045468D-CDEF-4996-A85D-4536DBD1D07B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Spejling.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362200"/>
            <a:ext cx="3922713" cy="3733800"/>
          </a:xfrm>
        </p:spPr>
        <p:txBody>
          <a:bodyPr/>
          <a:lstStyle/>
          <a:p>
            <a:r>
              <a:rPr lang="da-DK" altLang="da-DK" dirty="0"/>
              <a:t>Et spejl er en overflade der kaster bølgen tilbage.</a:t>
            </a:r>
          </a:p>
          <a:p>
            <a:r>
              <a:rPr lang="da-DK" altLang="da-DK" dirty="0"/>
              <a:t>Ujævnheder mindre end bølgelængden.</a:t>
            </a:r>
          </a:p>
          <a:p>
            <a:r>
              <a:rPr lang="da-DK" altLang="da-DK" dirty="0"/>
              <a:t>Indfaldsvinkel = udfaldsvinkel.</a:t>
            </a:r>
          </a:p>
        </p:txBody>
      </p:sp>
      <p:pic>
        <p:nvPicPr>
          <p:cNvPr id="9220" name="Picture 7" descr="http://www.jcphysics.com/toolboximages/wavemot/reflection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62" y="3057525"/>
            <a:ext cx="3152775" cy="2343150"/>
          </a:xfrm>
          <a:noFill/>
        </p:spPr>
      </p:pic>
      <p:sp>
        <p:nvSpPr>
          <p:cNvPr id="9221" name="Pladsholder til diasnumm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96B72C8-B67F-4C59-9439-68E33904E42D}" type="slidenum">
              <a:rPr lang="da-DK" altLang="da-DK" sz="1000" smtClean="0">
                <a:solidFill>
                  <a:schemeClr val="tx2"/>
                </a:solidFill>
              </a:rPr>
              <a:pPr eaLnBrk="1" hangingPunct="1"/>
              <a:t>1</a:t>
            </a:fld>
            <a:endParaRPr lang="da-DK" altLang="da-DK" sz="1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281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Brydning.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362200"/>
            <a:ext cx="3922713" cy="3733800"/>
          </a:xfrm>
        </p:spPr>
        <p:txBody>
          <a:bodyPr/>
          <a:lstStyle/>
          <a:p>
            <a:r>
              <a:rPr lang="da-DK" altLang="da-DK" dirty="0"/>
              <a:t>Opstår når bølger ændrer hastighed ved overgang mellem to stoffer.</a:t>
            </a:r>
          </a:p>
          <a:p>
            <a:r>
              <a:rPr lang="da-DK" altLang="da-DK" dirty="0"/>
              <a:t>Bølgelængden ændres</a:t>
            </a:r>
          </a:p>
          <a:p>
            <a:r>
              <a:rPr lang="da-DK" altLang="da-DK" dirty="0"/>
              <a:t>Frekvensen er konstant</a:t>
            </a:r>
          </a:p>
          <a:p>
            <a:endParaRPr lang="da-DK" altLang="da-DK" dirty="0"/>
          </a:p>
          <a:p>
            <a:endParaRPr lang="da-DK" altLang="da-DK" dirty="0"/>
          </a:p>
          <a:p>
            <a:endParaRPr lang="da-DK" altLang="da-DK" dirty="0"/>
          </a:p>
        </p:txBody>
      </p:sp>
      <p:pic>
        <p:nvPicPr>
          <p:cNvPr id="12292" name="Picture 9" descr="http://www.spacesciencegroup.nsula.edu/sotw/newlessons/graphics/refraction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2852738"/>
            <a:ext cx="3079750" cy="3306762"/>
          </a:xfrm>
          <a:noFill/>
        </p:spPr>
      </p:pic>
      <p:sp>
        <p:nvSpPr>
          <p:cNvPr id="12293" name="Pladsholder til diasnumm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2C42AD17-328F-46D3-A176-5975FB96DC5B}" type="slidenum">
              <a:rPr lang="da-DK" altLang="da-DK" sz="1000" smtClean="0">
                <a:solidFill>
                  <a:schemeClr val="tx2"/>
                </a:solidFill>
              </a:rPr>
              <a:pPr eaLnBrk="1" hangingPunct="1"/>
              <a:t>2</a:t>
            </a:fld>
            <a:endParaRPr lang="da-DK" altLang="da-DK" sz="1000">
              <a:solidFill>
                <a:schemeClr val="tx2"/>
              </a:solidFill>
            </a:endParaRP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3436938" y="25130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da-DK" altLang="da-DK"/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3436938" y="2513013"/>
            <a:ext cx="9144000" cy="0"/>
          </a:xfrm>
          <a:prstGeom prst="rect">
            <a:avLst/>
          </a:prstGeom>
          <a:solidFill>
            <a:srgbClr val="F5DE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3585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Brydning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Mindre hastighed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Medfører mindre bølgelængde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Medfører mindre brydningsvinkel</a:t>
            </a:r>
          </a:p>
          <a:p>
            <a:endParaRPr lang="da-DK" dirty="0"/>
          </a:p>
        </p:txBody>
      </p:sp>
      <p:pic>
        <p:nvPicPr>
          <p:cNvPr id="9" name="Picture 7" descr="http://www.physics.uiowa.edu/~umallik/adventure/light/refraction3.gi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8419" y="3429000"/>
            <a:ext cx="3415912" cy="2697163"/>
          </a:xfrm>
          <a:noFill/>
        </p:spPr>
      </p:pic>
    </p:spTree>
    <p:extLst>
      <p:ext uri="{BB962C8B-B14F-4D97-AF65-F5344CB8AC3E}">
        <p14:creationId xmlns:p14="http://schemas.microsoft.com/office/powerpoint/2010/main" val="2455658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Brydning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Brydningsloven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Pladsholder til indhold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da-DK" i="1" smtClean="0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a-DK"/>
                          <m:t>sin</m:t>
                        </m:r>
                      </m:fName>
                      <m:e>
                        <m:r>
                          <a:rPr lang="da-DK" i="1"/>
                          <m:t>𝑖</m:t>
                        </m:r>
                        <m:r>
                          <a:rPr lang="da-DK" i="1"/>
                          <m:t>⋅</m:t>
                        </m:r>
                        <m:sSub>
                          <m:sSubPr>
                            <m:ctrlPr>
                              <a:rPr lang="da-DK" i="1"/>
                            </m:ctrlPr>
                          </m:sSubPr>
                          <m:e>
                            <m:r>
                              <a:rPr lang="da-DK" i="1"/>
                              <m:t>𝑣</m:t>
                            </m:r>
                          </m:e>
                          <m:sub>
                            <m:r>
                              <a:rPr lang="da-DK" i="1"/>
                              <m:t>2</m:t>
                            </m:r>
                          </m:sub>
                        </m:sSub>
                        <m:r>
                          <a:rPr lang="da-DK" i="1"/>
                          <m:t>=</m:t>
                        </m:r>
                        <m:func>
                          <m:funcPr>
                            <m:ctrlPr>
                              <a:rPr lang="da-DK" i="1"/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da-DK"/>
                              <m:t>sin</m:t>
                            </m:r>
                          </m:fName>
                          <m:e>
                            <m:r>
                              <a:rPr lang="da-DK" i="1"/>
                              <m:t>𝑏</m:t>
                            </m:r>
                            <m:r>
                              <a:rPr lang="da-DK" i="1"/>
                              <m:t>⋅</m:t>
                            </m:r>
                            <m:sSub>
                              <m:sSubPr>
                                <m:ctrlPr>
                                  <a:rPr lang="da-DK" i="1"/>
                                </m:ctrlPr>
                              </m:sSubPr>
                              <m:e>
                                <m:r>
                                  <a:rPr lang="da-DK" i="1"/>
                                  <m:t>𝑣</m:t>
                                </m:r>
                              </m:e>
                              <m:sub>
                                <m:r>
                                  <a:rPr lang="da-DK" i="1"/>
                                  <m:t>1</m:t>
                                </m:r>
                              </m:sub>
                            </m:sSub>
                          </m:e>
                        </m:func>
                      </m:e>
                    </m:func>
                  </m:oMath>
                </a14:m>
                <a:endParaRPr lang="da-DK" dirty="0"/>
              </a:p>
              <a:p>
                <a:endParaRPr lang="da-DK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da-DK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a-DK"/>
                          <m:t>sin</m:t>
                        </m:r>
                      </m:fName>
                      <m:e>
                        <m:r>
                          <a:rPr lang="da-DK" i="1"/>
                          <m:t>𝑖</m:t>
                        </m:r>
                        <m:r>
                          <a:rPr lang="da-DK" i="1"/>
                          <m:t>⋅</m:t>
                        </m:r>
                        <m:sSub>
                          <m:sSubPr>
                            <m:ctrlPr>
                              <a:rPr lang="da-DK" i="1"/>
                            </m:ctrlPr>
                          </m:sSubPr>
                          <m:e>
                            <m:r>
                              <a:rPr lang="da-DK" i="1"/>
                              <m:t>𝜆</m:t>
                            </m:r>
                          </m:e>
                          <m:sub>
                            <m:r>
                              <a:rPr lang="da-DK" i="1"/>
                              <m:t>2</m:t>
                            </m:r>
                          </m:sub>
                        </m:sSub>
                        <m:r>
                          <a:rPr lang="da-DK" i="1"/>
                          <m:t>=</m:t>
                        </m:r>
                        <m:func>
                          <m:funcPr>
                            <m:ctrlPr>
                              <a:rPr lang="da-DK" i="1"/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da-DK"/>
                              <m:t>sin</m:t>
                            </m:r>
                          </m:fName>
                          <m:e>
                            <m:r>
                              <a:rPr lang="da-DK" i="1"/>
                              <m:t>𝑏</m:t>
                            </m:r>
                            <m:r>
                              <a:rPr lang="da-DK" i="1"/>
                              <m:t>⋅</m:t>
                            </m:r>
                            <m:sSub>
                              <m:sSubPr>
                                <m:ctrlPr>
                                  <a:rPr lang="da-DK" i="1"/>
                                </m:ctrlPr>
                              </m:sSubPr>
                              <m:e>
                                <m:r>
                                  <a:rPr lang="da-DK" i="1"/>
                                  <m:t>𝜆</m:t>
                                </m:r>
                              </m:e>
                              <m:sub>
                                <m:r>
                                  <a:rPr lang="da-DK" i="1"/>
                                  <m:t>1</m:t>
                                </m:r>
                              </m:sub>
                            </m:sSub>
                          </m:e>
                        </m:func>
                      </m:e>
                    </m:func>
                  </m:oMath>
                </a14:m>
                <a:endParaRPr lang="da-DK" dirty="0"/>
              </a:p>
              <a:p>
                <a:endParaRPr lang="da-DK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da-DK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a-DK"/>
                          <m:t>sin</m:t>
                        </m:r>
                      </m:fName>
                      <m:e>
                        <m:r>
                          <a:rPr lang="da-DK" i="1"/>
                          <m:t>𝑖</m:t>
                        </m:r>
                        <m:r>
                          <a:rPr lang="da-DK" i="1"/>
                          <m:t>⋅</m:t>
                        </m:r>
                        <m:sSub>
                          <m:sSubPr>
                            <m:ctrlPr>
                              <a:rPr lang="da-DK" i="1"/>
                            </m:ctrlPr>
                          </m:sSubPr>
                          <m:e>
                            <m:r>
                              <a:rPr lang="da-DK" i="1"/>
                              <m:t>𝑛</m:t>
                            </m:r>
                          </m:e>
                          <m:sub>
                            <m:r>
                              <a:rPr lang="da-DK" i="1"/>
                              <m:t>1</m:t>
                            </m:r>
                          </m:sub>
                        </m:sSub>
                        <m:r>
                          <a:rPr lang="da-DK" i="1"/>
                          <m:t>=</m:t>
                        </m:r>
                        <m:func>
                          <m:funcPr>
                            <m:ctrlPr>
                              <a:rPr lang="da-DK" i="1"/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da-DK"/>
                              <m:t>sin</m:t>
                            </m:r>
                          </m:fName>
                          <m:e>
                            <m:r>
                              <a:rPr lang="da-DK" i="1"/>
                              <m:t>𝑏</m:t>
                            </m:r>
                            <m:r>
                              <a:rPr lang="da-DK" i="1"/>
                              <m:t>⋅</m:t>
                            </m:r>
                            <m:sSub>
                              <m:sSubPr>
                                <m:ctrlPr>
                                  <a:rPr lang="da-DK" i="1"/>
                                </m:ctrlPr>
                              </m:sSubPr>
                              <m:e>
                                <m:r>
                                  <a:rPr lang="da-DK" i="1"/>
                                  <m:t>𝑛</m:t>
                                </m:r>
                              </m:e>
                              <m:sub>
                                <m:r>
                                  <a:rPr lang="da-DK" i="1"/>
                                  <m:t>2</m:t>
                                </m:r>
                              </m:sub>
                            </m:sSub>
                          </m:e>
                        </m:func>
                      </m:e>
                    </m:func>
                  </m:oMath>
                </a14:m>
                <a:endParaRPr lang="da-DK" dirty="0"/>
              </a:p>
              <a:p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</p:txBody>
          </p:sp>
        </mc:Choice>
        <mc:Fallback>
          <p:sp>
            <p:nvSpPr>
              <p:cNvPr id="4" name="Pladsholder til ind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1656" t="-234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7" descr="http://sol.sci.uop.edu/~jfalward/refraction/wavefrontsbend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80928"/>
            <a:ext cx="3429000" cy="332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849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Genstande under vand.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362200"/>
            <a:ext cx="3922713" cy="3733800"/>
          </a:xfrm>
        </p:spPr>
        <p:txBody>
          <a:bodyPr/>
          <a:lstStyle/>
          <a:p>
            <a:r>
              <a:rPr lang="da-DK" altLang="da-DK"/>
              <a:t>Ser ud til at være tættere på end de i virkeligheden er.</a:t>
            </a:r>
          </a:p>
        </p:txBody>
      </p:sp>
      <p:pic>
        <p:nvPicPr>
          <p:cNvPr id="16388" name="Picture 12" descr="http://sol.sci.uop.edu/~jfalward/refraction/apparentdepth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3716338"/>
            <a:ext cx="4208462" cy="2551112"/>
          </a:xfrm>
          <a:noFill/>
        </p:spPr>
      </p:pic>
      <p:sp>
        <p:nvSpPr>
          <p:cNvPr id="16389" name="Pladsholder til diasnumm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8CC99FB-77C1-48F4-9A0D-DB2102E60A5D}" type="slidenum">
              <a:rPr lang="da-DK" altLang="da-DK" sz="1000" smtClean="0">
                <a:solidFill>
                  <a:schemeClr val="tx2"/>
                </a:solidFill>
              </a:rPr>
              <a:pPr eaLnBrk="1" hangingPunct="1"/>
              <a:t>5</a:t>
            </a:fld>
            <a:endParaRPr lang="da-DK" altLang="da-DK" sz="1000">
              <a:solidFill>
                <a:schemeClr val="tx2"/>
              </a:solidFill>
            </a:endParaRPr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1335088" y="17541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67761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altLang="da-DK"/>
              <a:t>Brydningens afhængighed af farve.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362200"/>
            <a:ext cx="3922713" cy="3733800"/>
          </a:xfrm>
        </p:spPr>
        <p:txBody>
          <a:bodyPr/>
          <a:lstStyle/>
          <a:p>
            <a:r>
              <a:rPr lang="da-DK" altLang="da-DK"/>
              <a:t>Lyshastigheden i glas bølgelængde-afhængig.</a:t>
            </a:r>
          </a:p>
          <a:p>
            <a:r>
              <a:rPr lang="da-DK" altLang="da-DK"/>
              <a:t>Dvs. forskellige farver brydes forskelligt.</a:t>
            </a:r>
          </a:p>
          <a:p>
            <a:endParaRPr lang="da-DK" altLang="da-DK"/>
          </a:p>
        </p:txBody>
      </p:sp>
      <p:sp>
        <p:nvSpPr>
          <p:cNvPr id="17413" name="Pladsholder til diasnumm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6A962A62-64A0-4A35-83E9-A424336E0853}" type="slidenum">
              <a:rPr lang="da-DK" altLang="da-DK" sz="1000" smtClean="0">
                <a:solidFill>
                  <a:schemeClr val="tx2"/>
                </a:solidFill>
              </a:rPr>
              <a:pPr eaLnBrk="1" hangingPunct="1"/>
              <a:t>6</a:t>
            </a:fld>
            <a:endParaRPr lang="da-DK" altLang="da-DK" sz="1000">
              <a:solidFill>
                <a:schemeClr val="tx2"/>
              </a:solidFill>
            </a:endParaRPr>
          </a:p>
        </p:txBody>
      </p:sp>
      <p:pic>
        <p:nvPicPr>
          <p:cNvPr id="1026" name="Picture 2" descr="Fysik-Blog: Fysik og farver">
            <a:extLst>
              <a:ext uri="{FF2B5EF4-FFF2-40B4-BE49-F238E27FC236}">
                <a16:creationId xmlns:a16="http://schemas.microsoft.com/office/drawing/2014/main" id="{6F46DD93-5284-5A72-74AA-79557812EC61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77258"/>
            <a:ext cx="5695156" cy="284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148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Regndråbe.</a:t>
            </a:r>
          </a:p>
        </p:txBody>
      </p:sp>
      <p:sp>
        <p:nvSpPr>
          <p:cNvPr id="18435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811EFCD7-7C53-44B9-B29A-8BFBD2C14D21}" type="slidenum">
              <a:rPr lang="da-DK" altLang="da-DK" sz="1000">
                <a:solidFill>
                  <a:schemeClr val="tx2"/>
                </a:solidFill>
              </a:rPr>
              <a:pPr eaLnBrk="1" hangingPunct="1"/>
              <a:t>7</a:t>
            </a:fld>
            <a:endParaRPr lang="da-DK" altLang="da-DK" sz="1000">
              <a:solidFill>
                <a:schemeClr val="tx2"/>
              </a:solidFill>
            </a:endParaRP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2513013" y="17541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da-DK" altLang="da-DK"/>
          </a:p>
        </p:txBody>
      </p:sp>
      <p:pic>
        <p:nvPicPr>
          <p:cNvPr id="18437" name="Picture 5" descr="http://sol.sci.uop.edu/~jfalward/refraction/raindropangledet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38400"/>
            <a:ext cx="378618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792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Regnbuen.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362200"/>
            <a:ext cx="3922713" cy="3733800"/>
          </a:xfrm>
        </p:spPr>
        <p:txBody>
          <a:bodyPr/>
          <a:lstStyle/>
          <a:p>
            <a:r>
              <a:rPr lang="da-DK" altLang="da-DK"/>
              <a:t>De forskellige farver brydes og reflekteres i vanddråber.</a:t>
            </a:r>
          </a:p>
          <a:p>
            <a:endParaRPr lang="da-DK" altLang="da-DK"/>
          </a:p>
          <a:p>
            <a:r>
              <a:rPr lang="da-DK" altLang="da-DK"/>
              <a:t>Forskellige farver ses fra vanddråber i forskellige vinkler.</a:t>
            </a:r>
          </a:p>
        </p:txBody>
      </p:sp>
      <p:pic>
        <p:nvPicPr>
          <p:cNvPr id="19460" name="Picture 12" descr="http://sol.sci.uop.edu/~jfalward/refraction/rainbowgirltwodrops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0700" y="3341688"/>
            <a:ext cx="2705100" cy="1774825"/>
          </a:xfrm>
          <a:noFill/>
        </p:spPr>
      </p:pic>
      <p:sp>
        <p:nvSpPr>
          <p:cNvPr id="19461" name="Pladsholder til diasnumm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80B22DF5-E0A1-4BD1-88A8-B2D0427F9404}" type="slidenum">
              <a:rPr lang="da-DK" altLang="da-DK" sz="1000" smtClean="0">
                <a:solidFill>
                  <a:schemeClr val="tx2"/>
                </a:solidFill>
              </a:rPr>
              <a:pPr eaLnBrk="1" hangingPunct="1"/>
              <a:t>8</a:t>
            </a:fld>
            <a:endParaRPr lang="da-DK" altLang="da-DK" sz="1000">
              <a:solidFill>
                <a:schemeClr val="tx2"/>
              </a:solidFill>
            </a:endParaRPr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1544638" y="17541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500100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Absolut brydningsforhold vand.</a:t>
            </a:r>
          </a:p>
        </p:txBody>
      </p:sp>
      <p:sp>
        <p:nvSpPr>
          <p:cNvPr id="20483" name="Pladsholder til tekst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da-DK" altLang="da-DK"/>
          </a:p>
        </p:txBody>
      </p:sp>
      <p:graphicFrame>
        <p:nvGraphicFramePr>
          <p:cNvPr id="6" name="Pladsholder til multimedieklip 5"/>
          <p:cNvGraphicFramePr>
            <a:graphicFrameLocks noGrp="1"/>
          </p:cNvGraphicFramePr>
          <p:nvPr>
            <p:ph type="clipArt" sz="half" idx="2"/>
          </p:nvPr>
        </p:nvGraphicFramePr>
        <p:xfrm>
          <a:off x="539750" y="2205038"/>
          <a:ext cx="8208963" cy="4032251"/>
        </p:xfrm>
        <a:graphic>
          <a:graphicData uri="http://schemas.openxmlformats.org/drawingml/2006/table">
            <a:tbl>
              <a:tblPr/>
              <a:tblGrid>
                <a:gridCol w="3633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5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8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Bølgelængde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>
                          <a:latin typeface="Calibri"/>
                          <a:ea typeface="Calibri"/>
                          <a:cs typeface="Times New Roman"/>
                        </a:rPr>
                        <a:t>Brydningsforhold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>
                          <a:latin typeface="Calibri"/>
                          <a:ea typeface="Calibri"/>
                          <a:cs typeface="Times New Roman"/>
                        </a:rPr>
                        <a:t>absolut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405</a:t>
                      </a:r>
                      <a:r>
                        <a:rPr lang="da-DK" sz="1400" b="1" baseline="0" dirty="0">
                          <a:latin typeface="Calibri"/>
                          <a:ea typeface="Calibri"/>
                          <a:cs typeface="Times New Roman"/>
                        </a:rPr>
                        <a:t> nm</a:t>
                      </a:r>
                      <a:endParaRPr lang="da-DK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1,343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434</a:t>
                      </a:r>
                      <a:r>
                        <a:rPr lang="da-DK" sz="1400" b="1" baseline="0" dirty="0">
                          <a:latin typeface="Calibri"/>
                          <a:ea typeface="Calibri"/>
                          <a:cs typeface="Times New Roman"/>
                        </a:rPr>
                        <a:t> nm</a:t>
                      </a:r>
                      <a:endParaRPr lang="da-DK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1,340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435 nm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1,340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480</a:t>
                      </a:r>
                      <a:r>
                        <a:rPr lang="da-DK" sz="1400" b="1" baseline="0" dirty="0">
                          <a:latin typeface="Calibri"/>
                          <a:ea typeface="Calibri"/>
                          <a:cs typeface="Times New Roman"/>
                        </a:rPr>
                        <a:t> nm</a:t>
                      </a:r>
                      <a:endParaRPr lang="da-DK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1,337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486</a:t>
                      </a:r>
                      <a:r>
                        <a:rPr lang="da-DK" sz="1400" b="1" baseline="0" dirty="0">
                          <a:latin typeface="Calibri"/>
                          <a:ea typeface="Calibri"/>
                          <a:cs typeface="Times New Roman"/>
                        </a:rPr>
                        <a:t> nm</a:t>
                      </a:r>
                      <a:endParaRPr lang="da-DK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1,337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546</a:t>
                      </a:r>
                      <a:r>
                        <a:rPr lang="da-DK" sz="1400" b="1" baseline="0" dirty="0">
                          <a:latin typeface="Calibri"/>
                          <a:ea typeface="Calibri"/>
                          <a:cs typeface="Times New Roman"/>
                        </a:rPr>
                        <a:t> nm</a:t>
                      </a:r>
                      <a:endParaRPr lang="da-DK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1,334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588 nm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1,333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644</a:t>
                      </a:r>
                      <a:r>
                        <a:rPr lang="da-DK" sz="1400" b="1" baseline="0" dirty="0">
                          <a:latin typeface="Calibri"/>
                          <a:ea typeface="Calibri"/>
                          <a:cs typeface="Times New Roman"/>
                        </a:rPr>
                        <a:t> nm</a:t>
                      </a:r>
                      <a:endParaRPr lang="da-DK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1,331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656</a:t>
                      </a:r>
                      <a:r>
                        <a:rPr lang="da-DK" sz="1400" b="1" baseline="0" dirty="0">
                          <a:latin typeface="Calibri"/>
                          <a:ea typeface="Calibri"/>
                          <a:cs typeface="Times New Roman"/>
                        </a:rPr>
                        <a:t> nm</a:t>
                      </a:r>
                      <a:endParaRPr lang="da-DK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1,331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768</a:t>
                      </a:r>
                      <a:r>
                        <a:rPr lang="da-DK" sz="1400" b="1" baseline="0" dirty="0">
                          <a:latin typeface="Calibri"/>
                          <a:ea typeface="Calibri"/>
                          <a:cs typeface="Times New Roman"/>
                        </a:rPr>
                        <a:t> nm</a:t>
                      </a:r>
                      <a:endParaRPr lang="da-DK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latin typeface="Calibri"/>
                          <a:ea typeface="Calibri"/>
                          <a:cs typeface="Times New Roman"/>
                        </a:rPr>
                        <a:t>1,329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0522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BBCBD34D-2A92-440F-ADA0-86EEE1F400D4}" type="slidenum">
              <a:rPr lang="da-DK" altLang="da-DK" sz="1000" smtClean="0">
                <a:solidFill>
                  <a:schemeClr val="tx2"/>
                </a:solidFill>
              </a:rPr>
              <a:pPr eaLnBrk="1" hangingPunct="1"/>
              <a:t>9</a:t>
            </a:fld>
            <a:endParaRPr lang="da-DK" altLang="da-DK" sz="1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373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D4F22DC-DE75-3F1F-633E-03537325A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767880"/>
            <a:ext cx="6480720" cy="4358284"/>
          </a:xfrm>
          <a:prstGeom prst="rect">
            <a:avLst/>
          </a:prstGeom>
          <a:noFill/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1F667E09-A70E-1C48-A88C-71DC09AB9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dirty="0" err="1"/>
              <a:t>Opgaver</a:t>
            </a:r>
            <a:r>
              <a:rPr lang="en-US" dirty="0"/>
              <a:t> om </a:t>
            </a:r>
            <a:r>
              <a:rPr lang="en-US" dirty="0" err="1"/>
              <a:t>brydning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09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Bølg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ølg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</TotalTime>
  <Words>156</Words>
  <Application>Microsoft Macintosh PowerPoint</Application>
  <PresentationFormat>Skærmshow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Candara</vt:lpstr>
      <vt:lpstr>Symbol</vt:lpstr>
      <vt:lpstr>Bølgeform</vt:lpstr>
      <vt:lpstr>Spejling.</vt:lpstr>
      <vt:lpstr>Brydning.</vt:lpstr>
      <vt:lpstr>Brydning</vt:lpstr>
      <vt:lpstr>Brydning</vt:lpstr>
      <vt:lpstr>Genstande under vand.</vt:lpstr>
      <vt:lpstr>Brydningens afhængighed af farve.</vt:lpstr>
      <vt:lpstr>Regndråbe.</vt:lpstr>
      <vt:lpstr>Regnbuen.</vt:lpstr>
      <vt:lpstr>Absolut brydningsforhold vand.</vt:lpstr>
      <vt:lpstr>Opgaver om brydning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Spejling.</dc:title>
  <dc:creator>Malene</dc:creator>
  <cp:lastModifiedBy>Malene Lønvig</cp:lastModifiedBy>
  <cp:revision>2</cp:revision>
  <dcterms:created xsi:type="dcterms:W3CDTF">2014-02-16T14:03:56Z</dcterms:created>
  <dcterms:modified xsi:type="dcterms:W3CDTF">2025-03-12T10:03:24Z</dcterms:modified>
</cp:coreProperties>
</file>