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5" r:id="rId2"/>
    <p:sldId id="267" r:id="rId3"/>
    <p:sldId id="264" r:id="rId4"/>
    <p:sldId id="266" r:id="rId5"/>
    <p:sldId id="257" r:id="rId6"/>
    <p:sldId id="273" r:id="rId7"/>
    <p:sldId id="272" r:id="rId8"/>
    <p:sldId id="274" r:id="rId9"/>
    <p:sldId id="262" r:id="rId10"/>
    <p:sldId id="268" r:id="rId11"/>
    <p:sldId id="265"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7"/>
    <p:restoredTop sz="94488"/>
  </p:normalViewPr>
  <p:slideViewPr>
    <p:cSldViewPr snapToGrid="0">
      <p:cViewPr varScale="1">
        <p:scale>
          <a:sx n="105" d="100"/>
          <a:sy n="105" d="100"/>
        </p:scale>
        <p:origin x="6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5800D7-0535-5D64-F41E-F7F9FBFEB1B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3E7946D-DDA9-5527-AD29-7448D01D84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ACD55FA5-C516-D218-B43E-0B7AA5A1BBC3}"/>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5" name="Pladsholder til sidefod 4">
            <a:extLst>
              <a:ext uri="{FF2B5EF4-FFF2-40B4-BE49-F238E27FC236}">
                <a16:creationId xmlns:a16="http://schemas.microsoft.com/office/drawing/2014/main" id="{D4FBC6B9-54AB-B601-D4D8-B84E05F80A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7CE9948-6F38-19AF-341D-608C668E372F}"/>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355263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B6107E-6102-4BB2-2CFF-AC270AEAAC1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70CDC08-FB49-011D-84DB-09C7C560D7A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FFDF49C-1F9B-E65F-17CE-1B47AEDEBEDA}"/>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5" name="Pladsholder til sidefod 4">
            <a:extLst>
              <a:ext uri="{FF2B5EF4-FFF2-40B4-BE49-F238E27FC236}">
                <a16:creationId xmlns:a16="http://schemas.microsoft.com/office/drawing/2014/main" id="{35105800-FBB8-EDBF-3196-EEFD6CCB05D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178189-182A-F132-4BF4-6692EE282B30}"/>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1162109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22E44-F032-A45B-8812-BBF08E5CBCB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8D495B3-7005-2830-9DFC-96DA9AD4D8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4546C56D-9898-7F94-6F78-83A0DFAB056E}"/>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5" name="Pladsholder til sidefod 4">
            <a:extLst>
              <a:ext uri="{FF2B5EF4-FFF2-40B4-BE49-F238E27FC236}">
                <a16:creationId xmlns:a16="http://schemas.microsoft.com/office/drawing/2014/main" id="{CDADF485-3BBD-45BF-BE60-BD7DBA9D9CB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3722E3D-160F-9E19-5AD1-AFF7D37FA978}"/>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1078582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19AF34-FF68-A3B7-A093-34B9D2908D5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8B706F2-0346-C8CA-C6C2-0827ACE708D6}"/>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06B65CA-7645-A4D2-608B-4C953A333CA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917E7DD-5783-5433-2085-9F044F86775F}"/>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6" name="Pladsholder til sidefod 5">
            <a:extLst>
              <a:ext uri="{FF2B5EF4-FFF2-40B4-BE49-F238E27FC236}">
                <a16:creationId xmlns:a16="http://schemas.microsoft.com/office/drawing/2014/main" id="{05C0F949-30FA-7996-D3A1-5DAFC703833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1BB4491-7B4D-62D4-22AD-77D7C1AEAC3F}"/>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3126363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82AEC-8741-C483-608D-5F01E7AC7EF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8E4B1AD-6FBF-3625-3DD3-0BAE32A744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1B62BBA-F8D3-B982-8290-784B9913A98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BCEDCDB6-618A-917D-ECDF-3FAC588A3E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5D8F923-A7D0-9577-587B-3D9A4EC983E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F2C3BDC-2FDA-4255-1A45-D5E70478007E}"/>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8" name="Pladsholder til sidefod 7">
            <a:extLst>
              <a:ext uri="{FF2B5EF4-FFF2-40B4-BE49-F238E27FC236}">
                <a16:creationId xmlns:a16="http://schemas.microsoft.com/office/drawing/2014/main" id="{87B9CABE-ADC3-8F75-23E8-19ACCDEB557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B1C8C65-9134-521F-FEBF-CAF61EAA38D8}"/>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1480422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B4629F-653D-2A33-1E15-60B02ED08CDB}"/>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25EC3C7-6144-520E-529C-832FCCECAD66}"/>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4" name="Pladsholder til sidefod 3">
            <a:extLst>
              <a:ext uri="{FF2B5EF4-FFF2-40B4-BE49-F238E27FC236}">
                <a16:creationId xmlns:a16="http://schemas.microsoft.com/office/drawing/2014/main" id="{4F497DA8-B895-EA88-F4A6-BF8C040622A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86C4278-CBE4-B728-7A40-91683538F52C}"/>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3081696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1214B4A-8621-F02E-A814-567574556671}"/>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3" name="Pladsholder til sidefod 2">
            <a:extLst>
              <a:ext uri="{FF2B5EF4-FFF2-40B4-BE49-F238E27FC236}">
                <a16:creationId xmlns:a16="http://schemas.microsoft.com/office/drawing/2014/main" id="{3A05703F-E75C-F338-6684-4D450689DF5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C57C549-D09F-9A8D-2487-C725E522018F}"/>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730004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EB52FA-D656-7B19-B48A-B8955224E61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BB307B5-E7D7-DF19-84AF-38607EB1C8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6010261-CA6C-36D8-7B5A-3052D38B8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0DED326-8020-1915-CD99-5886BE3D6CFA}"/>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6" name="Pladsholder til sidefod 5">
            <a:extLst>
              <a:ext uri="{FF2B5EF4-FFF2-40B4-BE49-F238E27FC236}">
                <a16:creationId xmlns:a16="http://schemas.microsoft.com/office/drawing/2014/main" id="{47393C8A-F5B9-7835-2A7D-4C57BC2463A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A8D32F4-FBD9-EF40-87E0-F8246543038C}"/>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949345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859665-7E7D-1AAD-9CCF-FF008ABBECD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F95F740-E1B5-6FED-2839-BCB0342E00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D82E140-E076-34C3-9B1B-E17EE59A5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AFB186A-38CB-35BE-B1C8-611374C70B92}"/>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6" name="Pladsholder til sidefod 5">
            <a:extLst>
              <a:ext uri="{FF2B5EF4-FFF2-40B4-BE49-F238E27FC236}">
                <a16:creationId xmlns:a16="http://schemas.microsoft.com/office/drawing/2014/main" id="{9DBE1C1F-CCFB-D081-1A8C-327CFBDE79D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1E81A1-5F97-0FFB-D966-CC4A97328429}"/>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3160863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F62B0C-5CF4-B4E0-8BCE-ADB2E3DE92F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E852E43-9334-5F25-9128-C18FEC8A55B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E9B264E-0A14-8443-5C85-3D8CF6822197}"/>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5" name="Pladsholder til sidefod 4">
            <a:extLst>
              <a:ext uri="{FF2B5EF4-FFF2-40B4-BE49-F238E27FC236}">
                <a16:creationId xmlns:a16="http://schemas.microsoft.com/office/drawing/2014/main" id="{DAF3C82B-E380-FD7D-476A-D9C95FF1C9B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BEB3E04-3B74-413B-6EDC-645D7F061164}"/>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1793901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1453D2CF-B8D4-D39E-F9E1-A700BC9A943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E85348C-75E9-D6AF-E48D-3578ED2E1548}"/>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683279D-5F2D-F94B-6FCA-D4B1F592F37F}"/>
              </a:ext>
            </a:extLst>
          </p:cNvPr>
          <p:cNvSpPr>
            <a:spLocks noGrp="1"/>
          </p:cNvSpPr>
          <p:nvPr>
            <p:ph type="dt" sz="half" idx="10"/>
          </p:nvPr>
        </p:nvSpPr>
        <p:spPr/>
        <p:txBody>
          <a:bodyPr/>
          <a:lstStyle/>
          <a:p>
            <a:fld id="{34817502-371F-724B-B07B-42D21EF9CEA4}" type="datetimeFigureOut">
              <a:rPr lang="da-DK" smtClean="0"/>
              <a:t>20.03.2025</a:t>
            </a:fld>
            <a:endParaRPr lang="da-DK"/>
          </a:p>
        </p:txBody>
      </p:sp>
      <p:sp>
        <p:nvSpPr>
          <p:cNvPr id="5" name="Pladsholder til sidefod 4">
            <a:extLst>
              <a:ext uri="{FF2B5EF4-FFF2-40B4-BE49-F238E27FC236}">
                <a16:creationId xmlns:a16="http://schemas.microsoft.com/office/drawing/2014/main" id="{D50DF833-167D-BD11-3554-7845EB0187A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3C31913-D10C-0995-0681-3DE608F01740}"/>
              </a:ext>
            </a:extLst>
          </p:cNvPr>
          <p:cNvSpPr>
            <a:spLocks noGrp="1"/>
          </p:cNvSpPr>
          <p:nvPr>
            <p:ph type="sldNum" sz="quarter" idx="12"/>
          </p:nvPr>
        </p:nvSpPr>
        <p:spPr/>
        <p:txBody>
          <a:bodyPr/>
          <a:lstStyle/>
          <a:p>
            <a:fld id="{93D79C03-004E-664B-925B-B98A1ACD773E}" type="slidenum">
              <a:rPr lang="da-DK" smtClean="0"/>
              <a:t>‹nr.›</a:t>
            </a:fld>
            <a:endParaRPr lang="da-DK"/>
          </a:p>
        </p:txBody>
      </p:sp>
    </p:spTree>
    <p:extLst>
      <p:ext uri="{BB962C8B-B14F-4D97-AF65-F5344CB8AC3E}">
        <p14:creationId xmlns:p14="http://schemas.microsoft.com/office/powerpoint/2010/main" val="3335879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B31BA33-9B41-B5FD-A9D7-6B5EB74DF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8BDF65F-9766-6707-C5C9-B222F3CEC7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9B7647-6587-47AE-E31D-DD9A5927E8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817502-371F-724B-B07B-42D21EF9CEA4}" type="datetimeFigureOut">
              <a:rPr lang="da-DK" smtClean="0"/>
              <a:t>20.03.2025</a:t>
            </a:fld>
            <a:endParaRPr lang="da-DK"/>
          </a:p>
        </p:txBody>
      </p:sp>
      <p:sp>
        <p:nvSpPr>
          <p:cNvPr id="5" name="Pladsholder til sidefod 4">
            <a:extLst>
              <a:ext uri="{FF2B5EF4-FFF2-40B4-BE49-F238E27FC236}">
                <a16:creationId xmlns:a16="http://schemas.microsoft.com/office/drawing/2014/main" id="{AC6BABA8-F286-A33D-F6AE-BF77CAECA1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3770E29-110E-6A2E-D80A-E3212BC64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D79C03-004E-664B-925B-B98A1ACD773E}" type="slidenum">
              <a:rPr lang="da-DK" smtClean="0"/>
              <a:t>‹nr.›</a:t>
            </a:fld>
            <a:endParaRPr lang="da-DK"/>
          </a:p>
        </p:txBody>
      </p:sp>
    </p:spTree>
    <p:extLst>
      <p:ext uri="{BB962C8B-B14F-4D97-AF65-F5344CB8AC3E}">
        <p14:creationId xmlns:p14="http://schemas.microsoft.com/office/powerpoint/2010/main" val="1340909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53C5AB-3E5A-9B11-72A1-8AC852F53F52}"/>
              </a:ext>
            </a:extLst>
          </p:cNvPr>
          <p:cNvSpPr>
            <a:spLocks noGrp="1"/>
          </p:cNvSpPr>
          <p:nvPr>
            <p:ph type="title"/>
          </p:nvPr>
        </p:nvSpPr>
        <p:spPr/>
        <p:txBody>
          <a:bodyPr/>
          <a:lstStyle/>
          <a:p>
            <a:r>
              <a:rPr lang="da-DK" u="sng" dirty="0"/>
              <a:t>News </a:t>
            </a:r>
            <a:r>
              <a:rPr lang="da-DK" u="sng" dirty="0" err="1"/>
              <a:t>stories</a:t>
            </a:r>
            <a:r>
              <a:rPr lang="da-DK" u="sng" dirty="0"/>
              <a:t> – </a:t>
            </a:r>
            <a:r>
              <a:rPr lang="da-DK" u="sng" dirty="0" err="1"/>
              <a:t>discuss</a:t>
            </a:r>
            <a:r>
              <a:rPr lang="da-DK" u="sng" dirty="0"/>
              <a:t> with partner</a:t>
            </a:r>
          </a:p>
        </p:txBody>
      </p:sp>
      <p:sp>
        <p:nvSpPr>
          <p:cNvPr id="3" name="Pladsholder til indhold 2">
            <a:extLst>
              <a:ext uri="{FF2B5EF4-FFF2-40B4-BE49-F238E27FC236}">
                <a16:creationId xmlns:a16="http://schemas.microsoft.com/office/drawing/2014/main" id="{0D23219C-AA35-6A65-5F7E-8DCA783459BE}"/>
              </a:ext>
            </a:extLst>
          </p:cNvPr>
          <p:cNvSpPr>
            <a:spLocks noGrp="1"/>
          </p:cNvSpPr>
          <p:nvPr>
            <p:ph idx="1"/>
          </p:nvPr>
        </p:nvSpPr>
        <p:spPr>
          <a:xfrm>
            <a:off x="838200" y="1690688"/>
            <a:ext cx="10515600" cy="4486275"/>
          </a:xfrm>
        </p:spPr>
        <p:txBody>
          <a:bodyPr>
            <a:normAutofit fontScale="40000" lnSpcReduction="20000"/>
          </a:bodyPr>
          <a:lstStyle/>
          <a:p>
            <a:pPr>
              <a:lnSpc>
                <a:spcPct val="150000"/>
              </a:lnSpc>
              <a:buSzPts val="1000"/>
            </a:pPr>
            <a:r>
              <a:rPr lang="en-US" sz="6000" kern="0" dirty="0">
                <a:solidFill>
                  <a:srgbClr val="000000"/>
                </a:solidFill>
                <a:effectLst/>
                <a:ea typeface="Times New Roman" panose="02020603050405020304" pitchFamily="18" charset="0"/>
                <a:cs typeface="Arial" panose="020B0604020202020204" pitchFamily="34" charset="0"/>
              </a:rPr>
              <a:t>Which kind of news is the best for you? </a:t>
            </a:r>
            <a:r>
              <a:rPr lang="da-DK" sz="6000" kern="0" dirty="0" err="1">
                <a:solidFill>
                  <a:srgbClr val="000000"/>
                </a:solidFill>
                <a:effectLst/>
                <a:ea typeface="Times New Roman" panose="02020603050405020304" pitchFamily="18" charset="0"/>
                <a:cs typeface="Arial" panose="020B0604020202020204" pitchFamily="34" charset="0"/>
              </a:rPr>
              <a:t>Why</a:t>
            </a:r>
            <a:r>
              <a:rPr lang="da-DK" sz="6000" kern="0" dirty="0">
                <a:solidFill>
                  <a:srgbClr val="000000"/>
                </a:solidFill>
                <a:effectLst/>
                <a:ea typeface="Times New Roman" panose="02020603050405020304" pitchFamily="18" charset="0"/>
                <a:cs typeface="Arial" panose="020B0604020202020204" pitchFamily="34" charset="0"/>
              </a:rPr>
              <a:t>? </a:t>
            </a:r>
            <a:endParaRPr lang="da-DK" sz="6000" kern="100" dirty="0">
              <a:effectLst/>
              <a:ea typeface="Aptos" panose="020B0004020202020204" pitchFamily="34" charset="0"/>
              <a:cs typeface="Times New Roman" panose="02020603050405020304" pitchFamily="18" charset="0"/>
            </a:endParaRPr>
          </a:p>
          <a:p>
            <a:pPr marL="742950" lvl="1" indent="-285750">
              <a:lnSpc>
                <a:spcPct val="150000"/>
              </a:lnSpc>
              <a:buSzPts val="1000"/>
              <a:buFont typeface="Courier New" panose="02070309020205020404" pitchFamily="49" charset="0"/>
              <a:buChar char="o"/>
              <a:tabLst>
                <a:tab pos="914400" algn="l"/>
              </a:tabLst>
            </a:pPr>
            <a:r>
              <a:rPr lang="da-DK" sz="4500" kern="0" dirty="0" err="1">
                <a:solidFill>
                  <a:srgbClr val="000000"/>
                </a:solidFill>
                <a:effectLst/>
                <a:ea typeface="Times New Roman" panose="02020603050405020304" pitchFamily="18" charset="0"/>
                <a:cs typeface="Arial" panose="020B0604020202020204" pitchFamily="34" charset="0"/>
              </a:rPr>
              <a:t>Newspaper</a:t>
            </a:r>
            <a:r>
              <a:rPr lang="da-DK" sz="4500" kern="0" dirty="0">
                <a:solidFill>
                  <a:srgbClr val="000000"/>
                </a:solidFill>
                <a:effectLst/>
                <a:ea typeface="Times New Roman" panose="02020603050405020304" pitchFamily="18" charset="0"/>
                <a:cs typeface="Arial" panose="020B0604020202020204" pitchFamily="34" charset="0"/>
              </a:rPr>
              <a:t>? </a:t>
            </a:r>
            <a:endParaRPr lang="da-DK" sz="4500" kern="100" dirty="0">
              <a:effectLst/>
              <a:ea typeface="Aptos" panose="020B0004020202020204" pitchFamily="34" charset="0"/>
              <a:cs typeface="Times New Roman" panose="02020603050405020304" pitchFamily="18" charset="0"/>
            </a:endParaRPr>
          </a:p>
          <a:p>
            <a:pPr marL="742950" lvl="1" indent="-285750">
              <a:lnSpc>
                <a:spcPct val="150000"/>
              </a:lnSpc>
              <a:buSzPts val="1000"/>
              <a:buFont typeface="Courier New" panose="02070309020205020404" pitchFamily="49" charset="0"/>
              <a:buChar char="o"/>
              <a:tabLst>
                <a:tab pos="914400" algn="l"/>
              </a:tabLst>
            </a:pPr>
            <a:r>
              <a:rPr lang="da-DK" sz="4500" kern="0" dirty="0">
                <a:solidFill>
                  <a:srgbClr val="000000"/>
                </a:solidFill>
                <a:effectLst/>
                <a:ea typeface="Times New Roman" panose="02020603050405020304" pitchFamily="18" charset="0"/>
                <a:cs typeface="Arial" panose="020B0604020202020204" pitchFamily="34" charset="0"/>
              </a:rPr>
              <a:t>Radio?</a:t>
            </a:r>
            <a:endParaRPr lang="da-DK" sz="4500" kern="100" dirty="0">
              <a:effectLst/>
              <a:ea typeface="Aptos" panose="020B0004020202020204" pitchFamily="34" charset="0"/>
              <a:cs typeface="Times New Roman" panose="02020603050405020304" pitchFamily="18" charset="0"/>
            </a:endParaRPr>
          </a:p>
          <a:p>
            <a:pPr marL="742950" lvl="1" indent="-285750">
              <a:lnSpc>
                <a:spcPct val="150000"/>
              </a:lnSpc>
              <a:buSzPts val="1000"/>
              <a:buFont typeface="Courier New" panose="02070309020205020404" pitchFamily="49" charset="0"/>
              <a:buChar char="o"/>
              <a:tabLst>
                <a:tab pos="914400" algn="l"/>
              </a:tabLst>
            </a:pPr>
            <a:r>
              <a:rPr lang="da-DK" sz="4500" kern="0" dirty="0">
                <a:solidFill>
                  <a:srgbClr val="000000"/>
                </a:solidFill>
                <a:effectLst/>
                <a:ea typeface="Times New Roman" panose="02020603050405020304" pitchFamily="18" charset="0"/>
                <a:cs typeface="Arial" panose="020B0604020202020204" pitchFamily="34" charset="0"/>
              </a:rPr>
              <a:t>Television? </a:t>
            </a:r>
            <a:endParaRPr lang="da-DK" sz="4500" kern="100" dirty="0">
              <a:effectLst/>
              <a:ea typeface="Aptos" panose="020B0004020202020204" pitchFamily="34" charset="0"/>
              <a:cs typeface="Times New Roman" panose="02020603050405020304" pitchFamily="18" charset="0"/>
            </a:endParaRPr>
          </a:p>
          <a:p>
            <a:pPr marL="742950" lvl="1" indent="-285750">
              <a:lnSpc>
                <a:spcPct val="150000"/>
              </a:lnSpc>
              <a:buSzPts val="1000"/>
              <a:buFont typeface="Courier New" panose="02070309020205020404" pitchFamily="49" charset="0"/>
              <a:buChar char="o"/>
              <a:tabLst>
                <a:tab pos="914400" algn="l"/>
              </a:tabLst>
            </a:pPr>
            <a:r>
              <a:rPr lang="da-DK" sz="4500" kern="0" dirty="0">
                <a:solidFill>
                  <a:srgbClr val="000000"/>
                </a:solidFill>
                <a:ea typeface="Times New Roman" panose="02020603050405020304" pitchFamily="18" charset="0"/>
                <a:cs typeface="Arial" panose="020B0604020202020204" pitchFamily="34" charset="0"/>
              </a:rPr>
              <a:t>Social media</a:t>
            </a:r>
            <a:r>
              <a:rPr lang="da-DK" sz="4500" kern="0" dirty="0">
                <a:solidFill>
                  <a:srgbClr val="000000"/>
                </a:solidFill>
                <a:effectLst/>
                <a:ea typeface="Times New Roman" panose="02020603050405020304" pitchFamily="18" charset="0"/>
                <a:cs typeface="Arial" panose="020B0604020202020204" pitchFamily="34" charset="0"/>
              </a:rPr>
              <a:t>?</a:t>
            </a:r>
            <a:endParaRPr lang="da-DK" sz="4500" kern="100" dirty="0">
              <a:effectLst/>
              <a:ea typeface="Aptos" panose="020B0004020202020204" pitchFamily="34" charset="0"/>
              <a:cs typeface="Times New Roman" panose="02020603050405020304" pitchFamily="18" charset="0"/>
            </a:endParaRPr>
          </a:p>
          <a:p>
            <a:pPr marL="0" indent="0">
              <a:buNone/>
            </a:pPr>
            <a:endParaRPr lang="en-US" sz="2400" kern="0" dirty="0">
              <a:solidFill>
                <a:srgbClr val="000000"/>
              </a:solidFill>
              <a:effectLst/>
              <a:ea typeface="Times New Roman" panose="02020603050405020304" pitchFamily="18" charset="0"/>
              <a:cs typeface="Arial" panose="020B0604020202020204" pitchFamily="34" charset="0"/>
            </a:endParaRPr>
          </a:p>
          <a:p>
            <a:r>
              <a:rPr lang="en-US" sz="5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is the most memorable news you ever watched/read?</a:t>
            </a:r>
          </a:p>
          <a:p>
            <a:endParaRPr lang="en-US" sz="5100" kern="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r>
              <a:rPr lang="en-US" sz="5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do you think is the most important thing the news should report?</a:t>
            </a:r>
          </a:p>
          <a:p>
            <a:pPr marL="0" indent="0">
              <a:buNone/>
            </a:pPr>
            <a:endParaRPr lang="en-US" sz="5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r>
              <a:rPr lang="en-US" sz="5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Do you trust the information you get from the news? In Denmark? In other countries?</a:t>
            </a:r>
            <a:endParaRPr lang="da-DK" sz="51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2400" kern="0" dirty="0">
              <a:solidFill>
                <a:srgbClr val="000000"/>
              </a:solidFill>
              <a:effectLst/>
              <a:ea typeface="Times New Roman" panose="02020603050405020304" pitchFamily="18" charset="0"/>
              <a:cs typeface="Arial" panose="020B0604020202020204" pitchFamily="34" charset="0"/>
            </a:endParaRPr>
          </a:p>
          <a:p>
            <a:endParaRPr lang="en-US" sz="2400" kern="0" dirty="0">
              <a:solidFill>
                <a:srgbClr val="000000"/>
              </a:solidFill>
              <a:latin typeface="Garamond" panose="02020404030301010803" pitchFamily="18" charset="0"/>
              <a:ea typeface="Times New Roman" panose="02020603050405020304" pitchFamily="18" charset="0"/>
              <a:cs typeface="Arial" panose="020B0604020202020204" pitchFamily="34" charset="0"/>
            </a:endParaRPr>
          </a:p>
          <a:p>
            <a:endParaRPr lang="en-US" sz="2400" kern="0" dirty="0">
              <a:solidFill>
                <a:srgbClr val="000000"/>
              </a:solidFill>
              <a:effectLst/>
              <a:latin typeface="Garamond" panose="02020404030301010803" pitchFamily="18" charset="0"/>
              <a:ea typeface="Times New Roman" panose="02020603050405020304" pitchFamily="18" charset="0"/>
              <a:cs typeface="Arial" panose="020B0604020202020204" pitchFamily="34" charset="0"/>
            </a:endParaRPr>
          </a:p>
          <a:p>
            <a:endParaRPr lang="en-US" sz="2400" kern="0" dirty="0">
              <a:solidFill>
                <a:srgbClr val="000000"/>
              </a:solidFill>
              <a:effectLst/>
              <a:latin typeface="Garamond" panose="02020404030301010803" pitchFamily="18" charset="0"/>
              <a:ea typeface="Times New Roman" panose="02020603050405020304" pitchFamily="18" charset="0"/>
              <a:cs typeface="Arial" panose="020B0604020202020204" pitchFamily="34" charset="0"/>
            </a:endParaRPr>
          </a:p>
          <a:p>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2637380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22231-2C84-BB4B-5A44-F932BC45053E}"/>
              </a:ext>
            </a:extLst>
          </p:cNvPr>
          <p:cNvSpPr>
            <a:spLocks noGrp="1"/>
          </p:cNvSpPr>
          <p:nvPr>
            <p:ph type="title"/>
          </p:nvPr>
        </p:nvSpPr>
        <p:spPr>
          <a:xfrm>
            <a:off x="838200" y="365125"/>
            <a:ext cx="10232136" cy="1158875"/>
          </a:xfrm>
        </p:spPr>
        <p:txBody>
          <a:bodyPr>
            <a:normAutofit fontScale="90000"/>
          </a:bodyPr>
          <a:lstStyle/>
          <a:p>
            <a:r>
              <a:rPr lang="en-US" u="sng" dirty="0"/>
              <a:t>Different types of news:</a:t>
            </a:r>
            <a:br>
              <a:rPr lang="da-DK" dirty="0"/>
            </a:br>
            <a:endParaRPr lang="da-DK" dirty="0"/>
          </a:p>
        </p:txBody>
      </p:sp>
      <p:sp>
        <p:nvSpPr>
          <p:cNvPr id="3" name="Pladsholder til indhold 2">
            <a:extLst>
              <a:ext uri="{FF2B5EF4-FFF2-40B4-BE49-F238E27FC236}">
                <a16:creationId xmlns:a16="http://schemas.microsoft.com/office/drawing/2014/main" id="{FE6565E2-78CB-54AE-2F43-FAB11A3390FA}"/>
              </a:ext>
            </a:extLst>
          </p:cNvPr>
          <p:cNvSpPr>
            <a:spLocks noGrp="1"/>
          </p:cNvSpPr>
          <p:nvPr>
            <p:ph idx="1"/>
          </p:nvPr>
        </p:nvSpPr>
        <p:spPr>
          <a:xfrm>
            <a:off x="621792" y="1316736"/>
            <a:ext cx="10732008" cy="4860227"/>
          </a:xfrm>
        </p:spPr>
        <p:txBody>
          <a:bodyPr>
            <a:normAutofit fontScale="55000" lnSpcReduction="20000"/>
          </a:bodyPr>
          <a:lstStyle/>
          <a:p>
            <a:pPr lvl="0"/>
            <a:r>
              <a:rPr lang="en-US" sz="2900" dirty="0"/>
              <a:t>The news story (often put all the important information at the beginning of the article (follow the structure of the news triangle (</a:t>
            </a:r>
            <a:r>
              <a:rPr lang="en-US" sz="2900" dirty="0" err="1"/>
              <a:t>nyhedstrekanten</a:t>
            </a:r>
            <a:r>
              <a:rPr lang="en-US" sz="2900" dirty="0"/>
              <a:t>) with the important most relevant news in the beginning – thus, it is possible to cut the story from the bottom. It focuses on some of the basic news criteria:</a:t>
            </a:r>
          </a:p>
          <a:p>
            <a:pPr lvl="1"/>
            <a:r>
              <a:rPr lang="en-GB" sz="2900" dirty="0"/>
              <a:t>Current interest/topicality</a:t>
            </a:r>
            <a:endParaRPr lang="da-DK" sz="2900" dirty="0"/>
          </a:p>
          <a:p>
            <a:pPr lvl="1"/>
            <a:r>
              <a:rPr lang="en-GB" sz="2900" dirty="0"/>
              <a:t>Importance/relevance</a:t>
            </a:r>
            <a:endParaRPr lang="da-DK" sz="2900" dirty="0"/>
          </a:p>
          <a:p>
            <a:pPr lvl="1"/>
            <a:r>
              <a:rPr lang="en-GB" sz="2900" dirty="0"/>
              <a:t>Identification</a:t>
            </a:r>
            <a:endParaRPr lang="da-DK" sz="2900" dirty="0"/>
          </a:p>
          <a:p>
            <a:pPr lvl="1"/>
            <a:r>
              <a:rPr lang="en-GB" sz="2900" dirty="0"/>
              <a:t>Sensation</a:t>
            </a:r>
            <a:endParaRPr lang="da-DK" sz="2900" dirty="0"/>
          </a:p>
          <a:p>
            <a:pPr lvl="1"/>
            <a:r>
              <a:rPr lang="en-GB" sz="2900" dirty="0"/>
              <a:t>Conflict/ </a:t>
            </a:r>
            <a:r>
              <a:rPr lang="en-GB" sz="2900" dirty="0" err="1"/>
              <a:t>conflictbased</a:t>
            </a:r>
            <a:endParaRPr lang="en-GB" sz="2900" dirty="0"/>
          </a:p>
          <a:p>
            <a:pPr marL="457200" lvl="1" indent="0">
              <a:buNone/>
            </a:pPr>
            <a:endParaRPr lang="en-GB" sz="2900" dirty="0">
              <a:highlight>
                <a:srgbClr val="FFFF00"/>
              </a:highlight>
            </a:endParaRPr>
          </a:p>
          <a:p>
            <a:pPr marL="457200" lvl="1" indent="0">
              <a:buNone/>
            </a:pPr>
            <a:r>
              <a:rPr lang="da-DK" sz="2900" b="1" dirty="0">
                <a:highlight>
                  <a:srgbClr val="FFFF00"/>
                </a:highlight>
              </a:rPr>
              <a:t>News </a:t>
            </a:r>
            <a:r>
              <a:rPr lang="da-DK" sz="2900" b="1" dirty="0" err="1">
                <a:highlight>
                  <a:srgbClr val="FFFF00"/>
                </a:highlight>
              </a:rPr>
              <a:t>stories</a:t>
            </a:r>
            <a:r>
              <a:rPr lang="da-DK" sz="2900" b="1" dirty="0">
                <a:highlight>
                  <a:srgbClr val="FFFF00"/>
                </a:highlight>
              </a:rPr>
              <a:t> </a:t>
            </a:r>
            <a:r>
              <a:rPr lang="da-DK" sz="2900" b="1" dirty="0" err="1">
                <a:highlight>
                  <a:srgbClr val="FFFF00"/>
                </a:highlight>
              </a:rPr>
              <a:t>report</a:t>
            </a:r>
            <a:r>
              <a:rPr lang="da-DK" sz="2900" b="1" dirty="0">
                <a:highlight>
                  <a:srgbClr val="FFFF00"/>
                </a:highlight>
              </a:rPr>
              <a:t> </a:t>
            </a:r>
            <a:r>
              <a:rPr lang="da-DK" sz="2900" b="1" dirty="0" err="1">
                <a:highlight>
                  <a:srgbClr val="FFFF00"/>
                </a:highlight>
              </a:rPr>
              <a:t>about</a:t>
            </a:r>
            <a:r>
              <a:rPr lang="da-DK" sz="2900" b="1" dirty="0">
                <a:highlight>
                  <a:srgbClr val="FFFF00"/>
                </a:highlight>
              </a:rPr>
              <a:t> </a:t>
            </a:r>
            <a:r>
              <a:rPr lang="da-DK" sz="2900" b="1" dirty="0" err="1">
                <a:highlight>
                  <a:srgbClr val="FFFF00"/>
                </a:highlight>
              </a:rPr>
              <a:t>factual</a:t>
            </a:r>
            <a:r>
              <a:rPr lang="da-DK" sz="2900" b="1" dirty="0">
                <a:highlight>
                  <a:srgbClr val="FFFF00"/>
                </a:highlight>
              </a:rPr>
              <a:t> and real events. </a:t>
            </a:r>
            <a:r>
              <a:rPr lang="da-DK" sz="2900" b="1" dirty="0" err="1">
                <a:highlight>
                  <a:srgbClr val="FFFF00"/>
                </a:highlight>
              </a:rPr>
              <a:t>We</a:t>
            </a:r>
            <a:r>
              <a:rPr lang="da-DK" sz="2900" b="1" dirty="0">
                <a:highlight>
                  <a:srgbClr val="FFFF00"/>
                </a:highlight>
              </a:rPr>
              <a:t> </a:t>
            </a:r>
            <a:r>
              <a:rPr lang="da-DK" sz="2900" b="1" dirty="0" err="1">
                <a:highlight>
                  <a:srgbClr val="FFFF00"/>
                </a:highlight>
              </a:rPr>
              <a:t>expect</a:t>
            </a:r>
            <a:r>
              <a:rPr lang="da-DK" sz="2900" b="1" dirty="0">
                <a:highlight>
                  <a:srgbClr val="FFFF00"/>
                </a:highlight>
              </a:rPr>
              <a:t> news </a:t>
            </a:r>
            <a:r>
              <a:rPr lang="da-DK" sz="2900" b="1" dirty="0" err="1">
                <a:highlight>
                  <a:srgbClr val="FFFF00"/>
                </a:highlight>
              </a:rPr>
              <a:t>stories</a:t>
            </a:r>
            <a:r>
              <a:rPr lang="da-DK" sz="2900" b="1" dirty="0">
                <a:highlight>
                  <a:srgbClr val="FFFF00"/>
                </a:highlight>
              </a:rPr>
              <a:t> to </a:t>
            </a:r>
            <a:r>
              <a:rPr lang="da-DK" sz="2900" b="1" dirty="0" err="1">
                <a:highlight>
                  <a:srgbClr val="FFFF00"/>
                </a:highlight>
              </a:rPr>
              <a:t>be</a:t>
            </a:r>
            <a:r>
              <a:rPr lang="da-DK" sz="2900" b="1" dirty="0">
                <a:highlight>
                  <a:srgbClr val="FFFF00"/>
                </a:highlight>
              </a:rPr>
              <a:t> </a:t>
            </a:r>
            <a:r>
              <a:rPr lang="da-DK" sz="2900" b="1" dirty="0" err="1">
                <a:highlight>
                  <a:srgbClr val="FFFF00"/>
                </a:highlight>
              </a:rPr>
              <a:t>strictly</a:t>
            </a:r>
            <a:r>
              <a:rPr lang="da-DK" sz="2900" b="1" dirty="0">
                <a:highlight>
                  <a:srgbClr val="FFFF00"/>
                </a:highlight>
              </a:rPr>
              <a:t> </a:t>
            </a:r>
            <a:r>
              <a:rPr lang="da-DK" sz="2900" b="1" dirty="0" err="1">
                <a:highlight>
                  <a:srgbClr val="FFFF00"/>
                </a:highlight>
              </a:rPr>
              <a:t>objective</a:t>
            </a:r>
            <a:r>
              <a:rPr lang="da-DK" sz="2900" b="1" dirty="0">
                <a:highlight>
                  <a:srgbClr val="FFFF00"/>
                </a:highlight>
              </a:rPr>
              <a:t>, but </a:t>
            </a:r>
            <a:r>
              <a:rPr lang="da-DK" sz="2900" b="1" dirty="0" err="1">
                <a:highlight>
                  <a:srgbClr val="FFFF00"/>
                </a:highlight>
              </a:rPr>
              <a:t>they</a:t>
            </a:r>
            <a:r>
              <a:rPr lang="da-DK" sz="2900" b="1" dirty="0">
                <a:highlight>
                  <a:srgbClr val="FFFF00"/>
                </a:highlight>
              </a:rPr>
              <a:t> </a:t>
            </a:r>
            <a:r>
              <a:rPr lang="da-DK" sz="2900" b="1" dirty="0" err="1">
                <a:highlight>
                  <a:srgbClr val="FFFF00"/>
                </a:highlight>
              </a:rPr>
              <a:t>are</a:t>
            </a:r>
            <a:r>
              <a:rPr lang="da-DK" sz="2900" b="1" dirty="0">
                <a:highlight>
                  <a:srgbClr val="FFFF00"/>
                </a:highlight>
              </a:rPr>
              <a:t> in </a:t>
            </a:r>
            <a:r>
              <a:rPr lang="da-DK" sz="2900" b="1" dirty="0" err="1">
                <a:highlight>
                  <a:srgbClr val="FFFF00"/>
                </a:highlight>
              </a:rPr>
              <a:t>fact</a:t>
            </a:r>
            <a:r>
              <a:rPr lang="da-DK" sz="2900" b="1" dirty="0">
                <a:highlight>
                  <a:srgbClr val="FFFF00"/>
                </a:highlight>
              </a:rPr>
              <a:t> (more or </a:t>
            </a:r>
            <a:r>
              <a:rPr lang="da-DK" sz="2900" b="1" dirty="0" err="1">
                <a:highlight>
                  <a:srgbClr val="FFFF00"/>
                </a:highlight>
              </a:rPr>
              <a:t>less</a:t>
            </a:r>
            <a:r>
              <a:rPr lang="da-DK" sz="2900" b="1" dirty="0">
                <a:highlight>
                  <a:srgbClr val="FFFF00"/>
                </a:highlight>
              </a:rPr>
              <a:t>) </a:t>
            </a:r>
            <a:r>
              <a:rPr lang="da-DK" sz="2900" b="1" dirty="0" err="1">
                <a:highlight>
                  <a:srgbClr val="FFFF00"/>
                </a:highlight>
              </a:rPr>
              <a:t>biased</a:t>
            </a:r>
            <a:r>
              <a:rPr lang="da-DK" sz="2900" b="1" dirty="0">
                <a:highlight>
                  <a:srgbClr val="FFFF00"/>
                </a:highlight>
              </a:rPr>
              <a:t> – BUT STILL RELIABLE</a:t>
            </a:r>
            <a:endParaRPr lang="da-DK" sz="2900" dirty="0">
              <a:highlight>
                <a:srgbClr val="FFFF00"/>
              </a:highlight>
            </a:endParaRPr>
          </a:p>
          <a:p>
            <a:pPr lvl="0"/>
            <a:r>
              <a:rPr lang="en-US" sz="2900" dirty="0"/>
              <a:t>The feature article (take an in-depth look at a subject in order to explain or analyze the news. Feature articles have another structure than news stories; the writer may appear as an “I”, the first paragraphs would normally aim at capturing the attention of the readers. In the body of the article, the feature writer may examine and illustrate the topic in a number of ways to give evidence in support of the argument of the article. The conclusion sum up the article)</a:t>
            </a:r>
            <a:endParaRPr lang="da-DK" sz="2900" dirty="0"/>
          </a:p>
          <a:p>
            <a:pPr lvl="0"/>
            <a:r>
              <a:rPr lang="en-US" sz="2900" dirty="0"/>
              <a:t>The column or the opinion article (may cover a wide range of topics. It appears regularly, the writer is personally involved, it contains an explicit point of view)</a:t>
            </a:r>
            <a:endParaRPr lang="da-DK" sz="2900" dirty="0"/>
          </a:p>
          <a:p>
            <a:pPr lvl="0"/>
            <a:r>
              <a:rPr lang="en-US" sz="2900" dirty="0"/>
              <a:t>The editorial or leader (is a newspaper’s official opinion or comment on the news. The most common structure of an editorial falls into three parts: the statement of the subject, the development of the argument, the conclusion of the argument)</a:t>
            </a:r>
          </a:p>
          <a:p>
            <a:pPr marL="0" lvl="0" indent="0">
              <a:buNone/>
            </a:pPr>
            <a:endParaRPr lang="da-DK" sz="2500" dirty="0"/>
          </a:p>
          <a:p>
            <a:pPr marL="0" lvl="0" indent="0">
              <a:buNone/>
            </a:pPr>
            <a:endParaRPr lang="da-DK" b="1" dirty="0"/>
          </a:p>
          <a:p>
            <a:endParaRPr lang="da-DK" dirty="0"/>
          </a:p>
        </p:txBody>
      </p:sp>
    </p:spTree>
    <p:extLst>
      <p:ext uri="{BB962C8B-B14F-4D97-AF65-F5344CB8AC3E}">
        <p14:creationId xmlns:p14="http://schemas.microsoft.com/office/powerpoint/2010/main" val="4014277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2F88AE-D365-5733-039E-F83938189EEB}"/>
              </a:ext>
            </a:extLst>
          </p:cNvPr>
          <p:cNvSpPr>
            <a:spLocks noGrp="1"/>
          </p:cNvSpPr>
          <p:nvPr>
            <p:ph type="title"/>
          </p:nvPr>
        </p:nvSpPr>
        <p:spPr/>
        <p:txBody>
          <a:bodyPr/>
          <a:lstStyle/>
          <a:p>
            <a:r>
              <a:rPr lang="en-US" u="sng" dirty="0"/>
              <a:t>Broadsheets versus tabloids</a:t>
            </a:r>
            <a:br>
              <a:rPr lang="da-DK" dirty="0"/>
            </a:br>
            <a:endParaRPr lang="da-DK" dirty="0"/>
          </a:p>
        </p:txBody>
      </p:sp>
      <p:sp>
        <p:nvSpPr>
          <p:cNvPr id="3" name="Pladsholder til indhold 2">
            <a:extLst>
              <a:ext uri="{FF2B5EF4-FFF2-40B4-BE49-F238E27FC236}">
                <a16:creationId xmlns:a16="http://schemas.microsoft.com/office/drawing/2014/main" id="{A052CDC9-6890-0869-083E-4E5F9A1F3AA9}"/>
              </a:ext>
            </a:extLst>
          </p:cNvPr>
          <p:cNvSpPr>
            <a:spLocks noGrp="1"/>
          </p:cNvSpPr>
          <p:nvPr>
            <p:ph idx="1"/>
          </p:nvPr>
        </p:nvSpPr>
        <p:spPr/>
        <p:txBody>
          <a:bodyPr/>
          <a:lstStyle/>
          <a:p>
            <a:pPr lvl="0"/>
            <a:r>
              <a:rPr lang="en-US" dirty="0"/>
              <a:t>Tabloid newspapers are simply and sensationally written, dominated by pictures, and they emphasize topics such as celebrities, sports and crime stories. Tabloid has become synonymous with sensation and drama. </a:t>
            </a:r>
            <a:endParaRPr lang="da-DK" dirty="0"/>
          </a:p>
          <a:p>
            <a:pPr lvl="0"/>
            <a:r>
              <a:rPr lang="en-US" dirty="0"/>
              <a:t>Broadsheet newspapers are generally regarded as more intellectual in content than tabloids. They examine stories in more depth and carry less sensational and celebrity material. Broadsheet is associated with quality, reliability and information. </a:t>
            </a:r>
          </a:p>
          <a:p>
            <a:pPr lvl="0"/>
            <a:endParaRPr lang="en-US" dirty="0"/>
          </a:p>
        </p:txBody>
      </p:sp>
    </p:spTree>
    <p:extLst>
      <p:ext uri="{BB962C8B-B14F-4D97-AF65-F5344CB8AC3E}">
        <p14:creationId xmlns:p14="http://schemas.microsoft.com/office/powerpoint/2010/main" val="1895883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6AF02-EEB4-6EEB-4380-F655AAABA5E1}"/>
              </a:ext>
            </a:extLst>
          </p:cNvPr>
          <p:cNvSpPr>
            <a:spLocks noGrp="1"/>
          </p:cNvSpPr>
          <p:nvPr>
            <p:ph type="title"/>
          </p:nvPr>
        </p:nvSpPr>
        <p:spPr/>
        <p:txBody>
          <a:bodyPr>
            <a:normAutofit fontScale="90000"/>
          </a:bodyPr>
          <a:lstStyle/>
          <a:p>
            <a:r>
              <a:rPr lang="en-US" u="sng" dirty="0"/>
              <a:t>British national papers are often divided into three kinds (scale of seriousness):</a:t>
            </a:r>
            <a:br>
              <a:rPr lang="da-DK" dirty="0"/>
            </a:br>
            <a:endParaRPr lang="da-DK" dirty="0"/>
          </a:p>
        </p:txBody>
      </p:sp>
      <p:sp>
        <p:nvSpPr>
          <p:cNvPr id="3" name="Pladsholder til indhold 2">
            <a:extLst>
              <a:ext uri="{FF2B5EF4-FFF2-40B4-BE49-F238E27FC236}">
                <a16:creationId xmlns:a16="http://schemas.microsoft.com/office/drawing/2014/main" id="{378AAC1F-8DE7-0A9C-6402-F36A04B4A456}"/>
              </a:ext>
            </a:extLst>
          </p:cNvPr>
          <p:cNvSpPr>
            <a:spLocks noGrp="1"/>
          </p:cNvSpPr>
          <p:nvPr>
            <p:ph idx="1"/>
          </p:nvPr>
        </p:nvSpPr>
        <p:spPr/>
        <p:txBody>
          <a:bodyPr/>
          <a:lstStyle/>
          <a:p>
            <a:pPr lvl="0"/>
            <a:r>
              <a:rPr lang="en-US" dirty="0"/>
              <a:t>Up-market quality broadsheets: The Telegraph, The Independent, The Times, The Guardian (in the US e.g. The New York Times, Washington Post, The Guardian)</a:t>
            </a:r>
            <a:endParaRPr lang="da-DK" dirty="0"/>
          </a:p>
          <a:p>
            <a:pPr lvl="0"/>
            <a:r>
              <a:rPr lang="en-US" dirty="0"/>
              <a:t>Mid-market tabloids: The Express, The Daily Mail (in the US e.g. USA Today)</a:t>
            </a:r>
            <a:endParaRPr lang="da-DK" dirty="0"/>
          </a:p>
          <a:p>
            <a:pPr lvl="0"/>
            <a:r>
              <a:rPr lang="en-US" dirty="0"/>
              <a:t>Popular down-market tabloids: The Sun, The Mirror, The Star (in the US e.g. Daily News)</a:t>
            </a:r>
            <a:endParaRPr lang="da-DK" dirty="0"/>
          </a:p>
          <a:p>
            <a:endParaRPr lang="da-DK" dirty="0"/>
          </a:p>
        </p:txBody>
      </p:sp>
    </p:spTree>
    <p:extLst>
      <p:ext uri="{BB962C8B-B14F-4D97-AF65-F5344CB8AC3E}">
        <p14:creationId xmlns:p14="http://schemas.microsoft.com/office/powerpoint/2010/main" val="22483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298903-FE82-A977-3D0B-0464456EF643}"/>
              </a:ext>
            </a:extLst>
          </p:cNvPr>
          <p:cNvSpPr>
            <a:spLocks noGrp="1"/>
          </p:cNvSpPr>
          <p:nvPr>
            <p:ph type="title"/>
          </p:nvPr>
        </p:nvSpPr>
        <p:spPr/>
        <p:txBody>
          <a:bodyPr/>
          <a:lstStyle/>
          <a:p>
            <a:r>
              <a:rPr lang="da-DK" dirty="0"/>
              <a:t>Media Bias</a:t>
            </a:r>
          </a:p>
        </p:txBody>
      </p:sp>
      <p:sp>
        <p:nvSpPr>
          <p:cNvPr id="3" name="Pladsholder til indhold 2">
            <a:extLst>
              <a:ext uri="{FF2B5EF4-FFF2-40B4-BE49-F238E27FC236}">
                <a16:creationId xmlns:a16="http://schemas.microsoft.com/office/drawing/2014/main" id="{3CD82424-5950-E6EE-94A7-937493782BB0}"/>
              </a:ext>
            </a:extLst>
          </p:cNvPr>
          <p:cNvSpPr>
            <a:spLocks noGrp="1"/>
          </p:cNvSpPr>
          <p:nvPr>
            <p:ph idx="1"/>
          </p:nvPr>
        </p:nvSpPr>
        <p:spPr/>
        <p:txBody>
          <a:bodyPr>
            <a:normAutofit/>
          </a:bodyPr>
          <a:lstStyle/>
          <a:p>
            <a:r>
              <a:rPr lang="da-DK" dirty="0"/>
              <a:t>bias by </a:t>
            </a:r>
            <a:r>
              <a:rPr lang="da-DK" dirty="0" err="1"/>
              <a:t>omission</a:t>
            </a:r>
            <a:r>
              <a:rPr lang="da-DK" dirty="0"/>
              <a:t>/</a:t>
            </a:r>
            <a:r>
              <a:rPr lang="da-DK" dirty="0" err="1"/>
              <a:t>selection</a:t>
            </a:r>
            <a:r>
              <a:rPr lang="da-DK" dirty="0"/>
              <a:t> </a:t>
            </a:r>
            <a:r>
              <a:rPr lang="da-DK" sz="1400" b="0" i="0" u="none" strike="noStrike" dirty="0">
                <a:solidFill>
                  <a:srgbClr val="000000"/>
                </a:solidFill>
                <a:effectLst/>
                <a:latin typeface="Lato" panose="020F0502020204030203" pitchFamily="34" charset="0"/>
              </a:rPr>
              <a:t>(</a:t>
            </a:r>
            <a:r>
              <a:rPr lang="da-DK" sz="1400" b="0" i="0" u="none" strike="noStrike" dirty="0" err="1">
                <a:solidFill>
                  <a:srgbClr val="000000"/>
                </a:solidFill>
                <a:effectLst/>
                <a:latin typeface="Lato" panose="020F0502020204030203" pitchFamily="34" charset="0"/>
              </a:rPr>
              <a:t>leaving</a:t>
            </a:r>
            <a:r>
              <a:rPr lang="da-DK" sz="1400" b="0" i="0" u="none" strike="noStrike" dirty="0">
                <a:solidFill>
                  <a:srgbClr val="000000"/>
                </a:solidFill>
                <a:effectLst/>
                <a:latin typeface="Lato" panose="020F0502020204030203" pitchFamily="34" charset="0"/>
              </a:rPr>
              <a:t> out/</a:t>
            </a:r>
            <a:r>
              <a:rPr lang="da-DK" sz="1400" b="0" i="0" u="none" strike="noStrike" dirty="0" err="1">
                <a:solidFill>
                  <a:srgbClr val="000000"/>
                </a:solidFill>
                <a:effectLst/>
                <a:latin typeface="Lato" panose="020F0502020204030203" pitchFamily="34" charset="0"/>
              </a:rPr>
              <a:t>ignoring</a:t>
            </a:r>
            <a:r>
              <a:rPr lang="da-DK" sz="1400" b="0" i="0" u="none" strike="noStrike" dirty="0">
                <a:solidFill>
                  <a:srgbClr val="000000"/>
                </a:solidFill>
                <a:effectLst/>
                <a:latin typeface="Lato" panose="020F0502020204030203" pitchFamily="34" charset="0"/>
              </a:rPr>
              <a:t>/putting more </a:t>
            </a:r>
            <a:r>
              <a:rPr lang="da-DK" sz="1400" b="0" i="0" u="none" strike="noStrike" dirty="0" err="1">
                <a:solidFill>
                  <a:srgbClr val="000000"/>
                </a:solidFill>
                <a:effectLst/>
                <a:latin typeface="Lato" panose="020F0502020204030203" pitchFamily="34" charset="0"/>
              </a:rPr>
              <a:t>focus</a:t>
            </a:r>
            <a:r>
              <a:rPr lang="da-DK" sz="1400" b="0" i="0" u="none" strike="noStrike" dirty="0">
                <a:solidFill>
                  <a:srgbClr val="000000"/>
                </a:solidFill>
                <a:effectLst/>
                <a:latin typeface="Lato" panose="020F0502020204030203" pitchFamily="34" charset="0"/>
              </a:rPr>
              <a:t> on </a:t>
            </a:r>
            <a:r>
              <a:rPr lang="da-DK" sz="1400" b="0" i="0" u="none" strike="noStrike" dirty="0" err="1">
                <a:solidFill>
                  <a:srgbClr val="000000"/>
                </a:solidFill>
                <a:effectLst/>
                <a:latin typeface="Lato" panose="020F0502020204030203" pitchFamily="34" charset="0"/>
              </a:rPr>
              <a:t>one</a:t>
            </a:r>
            <a:r>
              <a:rPr lang="da-DK" sz="1400" b="0" i="0" u="none" strike="noStrike" dirty="0">
                <a:solidFill>
                  <a:srgbClr val="000000"/>
                </a:solidFill>
                <a:effectLst/>
                <a:latin typeface="Lato" panose="020F0502020204030203" pitchFamily="34" charset="0"/>
              </a:rPr>
              <a:t> </a:t>
            </a:r>
            <a:r>
              <a:rPr lang="da-DK" sz="1400" b="0" i="0" u="none" strike="noStrike" dirty="0" err="1">
                <a:solidFill>
                  <a:srgbClr val="000000"/>
                </a:solidFill>
                <a:effectLst/>
                <a:latin typeface="Lato" panose="020F0502020204030203" pitchFamily="34" charset="0"/>
              </a:rPr>
              <a:t>perspective</a:t>
            </a:r>
            <a:r>
              <a:rPr lang="da-DK" sz="1400" b="0" i="0" u="none" strike="noStrike" dirty="0">
                <a:solidFill>
                  <a:srgbClr val="000000"/>
                </a:solidFill>
                <a:effectLst/>
                <a:latin typeface="Lato" panose="020F0502020204030203" pitchFamily="34" charset="0"/>
              </a:rPr>
              <a:t> of the news </a:t>
            </a:r>
            <a:r>
              <a:rPr lang="da-DK" sz="1400" b="0" i="0" u="none" strike="noStrike" dirty="0" err="1">
                <a:solidFill>
                  <a:srgbClr val="000000"/>
                </a:solidFill>
                <a:effectLst/>
                <a:latin typeface="Lato" panose="020F0502020204030203" pitchFamily="34" charset="0"/>
              </a:rPr>
              <a:t>than</a:t>
            </a:r>
            <a:r>
              <a:rPr lang="da-DK" sz="1400" b="0" i="0" u="none" strike="noStrike" dirty="0">
                <a:solidFill>
                  <a:srgbClr val="000000"/>
                </a:solidFill>
                <a:effectLst/>
                <a:latin typeface="Lato" panose="020F0502020204030203" pitchFamily="34" charset="0"/>
              </a:rPr>
              <a:t> </a:t>
            </a:r>
            <a:r>
              <a:rPr lang="da-DK" sz="1400" b="0" i="0" u="none" strike="noStrike" dirty="0" err="1">
                <a:solidFill>
                  <a:srgbClr val="000000"/>
                </a:solidFill>
                <a:effectLst/>
                <a:latin typeface="Lato" panose="020F0502020204030203" pitchFamily="34" charset="0"/>
              </a:rPr>
              <a:t>another</a:t>
            </a:r>
            <a:r>
              <a:rPr lang="da-DK" sz="1400" b="0" i="0" u="none" strike="noStrike" dirty="0">
                <a:solidFill>
                  <a:srgbClr val="000000"/>
                </a:solidFill>
                <a:effectLst/>
                <a:latin typeface="Lato" panose="020F0502020204030203" pitchFamily="34" charset="0"/>
              </a:rPr>
              <a:t>) – FRAMING (Vinkling på dansk)</a:t>
            </a:r>
            <a:endParaRPr lang="da-DK" dirty="0"/>
          </a:p>
          <a:p>
            <a:pPr fontAlgn="base"/>
            <a:r>
              <a:rPr lang="da-DK" dirty="0"/>
              <a:t>bias by placement </a:t>
            </a:r>
            <a:r>
              <a:rPr lang="da-DK" sz="1400" b="0" i="0" u="none" strike="noStrike" dirty="0">
                <a:solidFill>
                  <a:srgbClr val="000000"/>
                </a:solidFill>
                <a:effectLst/>
                <a:latin typeface="Lato" panose="020F0502020204030203" pitchFamily="34" charset="0"/>
              </a:rPr>
              <a:t>(</a:t>
            </a:r>
            <a:r>
              <a:rPr lang="da-DK" sz="1400" b="0" i="0" u="none" strike="noStrike" dirty="0" err="1">
                <a:solidFill>
                  <a:srgbClr val="000000"/>
                </a:solidFill>
                <a:effectLst/>
                <a:latin typeface="Lato" panose="020F0502020204030203" pitchFamily="34" charset="0"/>
              </a:rPr>
              <a:t>how</a:t>
            </a:r>
            <a:r>
              <a:rPr lang="da-DK" sz="1400" b="0" i="0" u="none" strike="noStrike" dirty="0">
                <a:solidFill>
                  <a:srgbClr val="000000"/>
                </a:solidFill>
                <a:effectLst/>
                <a:latin typeface="Lato" panose="020F0502020204030203" pitchFamily="34" charset="0"/>
              </a:rPr>
              <a:t> prominent the item </a:t>
            </a:r>
            <a:r>
              <a:rPr lang="da-DK" sz="1400" b="0" i="0" u="none" strike="noStrike" dirty="0" err="1">
                <a:solidFill>
                  <a:srgbClr val="000000"/>
                </a:solidFill>
                <a:effectLst/>
                <a:latin typeface="Lato" panose="020F0502020204030203" pitchFamily="34" charset="0"/>
              </a:rPr>
              <a:t>appears</a:t>
            </a:r>
            <a:r>
              <a:rPr lang="da-DK" sz="1400" b="0" i="0" u="none" strike="noStrike" dirty="0">
                <a:solidFill>
                  <a:srgbClr val="000000"/>
                </a:solidFill>
                <a:effectLst/>
                <a:latin typeface="Lato" panose="020F0502020204030203" pitchFamily="34" charset="0"/>
              </a:rPr>
              <a:t> on the page)</a:t>
            </a:r>
            <a:endParaRPr lang="da-DK" sz="1400" dirty="0"/>
          </a:p>
          <a:p>
            <a:pPr fontAlgn="base"/>
            <a:r>
              <a:rPr lang="da-DK" dirty="0"/>
              <a:t>bias by </a:t>
            </a:r>
            <a:r>
              <a:rPr lang="da-DK" dirty="0" err="1"/>
              <a:t>photos</a:t>
            </a:r>
            <a:r>
              <a:rPr lang="da-DK" dirty="0"/>
              <a:t>, </a:t>
            </a:r>
            <a:r>
              <a:rPr lang="da-DK" dirty="0" err="1"/>
              <a:t>headlines</a:t>
            </a:r>
            <a:r>
              <a:rPr lang="da-DK" dirty="0"/>
              <a:t> and </a:t>
            </a:r>
            <a:r>
              <a:rPr lang="da-DK" dirty="0" err="1"/>
              <a:t>captions</a:t>
            </a:r>
            <a:r>
              <a:rPr lang="da-DK" dirty="0"/>
              <a:t> </a:t>
            </a:r>
            <a:r>
              <a:rPr lang="da-DK" sz="1400" dirty="0"/>
              <a:t>(billedtekst på dansk)</a:t>
            </a:r>
          </a:p>
          <a:p>
            <a:pPr fontAlgn="base"/>
            <a:r>
              <a:rPr lang="da-DK" dirty="0"/>
              <a:t>bias by </a:t>
            </a:r>
            <a:r>
              <a:rPr lang="da-DK" dirty="0" err="1"/>
              <a:t>word</a:t>
            </a:r>
            <a:r>
              <a:rPr lang="da-DK" dirty="0"/>
              <a:t> </a:t>
            </a:r>
            <a:r>
              <a:rPr lang="da-DK" dirty="0" err="1"/>
              <a:t>choice</a:t>
            </a:r>
            <a:r>
              <a:rPr lang="da-DK" dirty="0"/>
              <a:t> and tone</a:t>
            </a:r>
          </a:p>
          <a:p>
            <a:pPr fontAlgn="base"/>
            <a:r>
              <a:rPr lang="da-DK" dirty="0"/>
              <a:t>bias by </a:t>
            </a:r>
            <a:r>
              <a:rPr lang="da-DK" dirty="0" err="1"/>
              <a:t>statistics</a:t>
            </a:r>
            <a:r>
              <a:rPr lang="da-DK" dirty="0"/>
              <a:t> and </a:t>
            </a:r>
            <a:r>
              <a:rPr lang="da-DK" dirty="0" err="1"/>
              <a:t>crowd</a:t>
            </a:r>
            <a:r>
              <a:rPr lang="da-DK" dirty="0"/>
              <a:t> </a:t>
            </a:r>
            <a:r>
              <a:rPr lang="da-DK" dirty="0" err="1"/>
              <a:t>counts</a:t>
            </a:r>
            <a:endParaRPr lang="da-DK" dirty="0"/>
          </a:p>
          <a:p>
            <a:pPr marL="0" indent="0">
              <a:buNone/>
            </a:pPr>
            <a:endParaRPr lang="da-DK" dirty="0"/>
          </a:p>
        </p:txBody>
      </p:sp>
    </p:spTree>
    <p:extLst>
      <p:ext uri="{BB962C8B-B14F-4D97-AF65-F5344CB8AC3E}">
        <p14:creationId xmlns:p14="http://schemas.microsoft.com/office/powerpoint/2010/main" val="1039957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08C659-DEBF-9183-2381-03B8DD7535B4}"/>
              </a:ext>
            </a:extLst>
          </p:cNvPr>
          <p:cNvSpPr>
            <a:spLocks noGrp="1"/>
          </p:cNvSpPr>
          <p:nvPr>
            <p:ph type="title"/>
          </p:nvPr>
        </p:nvSpPr>
        <p:spPr/>
        <p:txBody>
          <a:bodyPr>
            <a:normAutofit/>
          </a:bodyPr>
          <a:lstStyle/>
          <a:p>
            <a:r>
              <a:rPr lang="da-DK" dirty="0"/>
              <a:t>Media Bias - US news</a:t>
            </a:r>
            <a:br>
              <a:rPr lang="da-DK" dirty="0"/>
            </a:br>
            <a:r>
              <a:rPr lang="da-DK" sz="2000" b="1" dirty="0" err="1"/>
              <a:t>Which</a:t>
            </a:r>
            <a:r>
              <a:rPr lang="da-DK" sz="2000" b="1" dirty="0"/>
              <a:t> of </a:t>
            </a:r>
            <a:r>
              <a:rPr lang="da-DK" sz="2000" b="1" dirty="0" err="1"/>
              <a:t>these</a:t>
            </a:r>
            <a:r>
              <a:rPr lang="da-DK" sz="2000" b="1" dirty="0"/>
              <a:t> do </a:t>
            </a:r>
            <a:r>
              <a:rPr lang="da-DK" sz="2000" b="1" dirty="0" err="1"/>
              <a:t>you</a:t>
            </a:r>
            <a:r>
              <a:rPr lang="da-DK" sz="2000" b="1" dirty="0"/>
              <a:t> </a:t>
            </a:r>
            <a:r>
              <a:rPr lang="da-DK" sz="2000" b="1" dirty="0" err="1"/>
              <a:t>know</a:t>
            </a:r>
            <a:r>
              <a:rPr lang="da-DK" sz="2000" b="1" dirty="0"/>
              <a:t>?</a:t>
            </a:r>
            <a:br>
              <a:rPr lang="da-DK" sz="2000" b="1" dirty="0"/>
            </a:br>
            <a:r>
              <a:rPr lang="da-DK" sz="2000" b="1" dirty="0" err="1"/>
              <a:t>What</a:t>
            </a:r>
            <a:r>
              <a:rPr lang="da-DK" sz="2000" b="1" dirty="0"/>
              <a:t> </a:t>
            </a:r>
            <a:r>
              <a:rPr lang="da-DK" sz="2000" b="1" dirty="0" err="1"/>
              <a:t>does</a:t>
            </a:r>
            <a:r>
              <a:rPr lang="da-DK" sz="2000" b="1" dirty="0"/>
              <a:t> the </a:t>
            </a:r>
            <a:r>
              <a:rPr lang="da-DK" sz="2000" b="1" dirty="0" err="1"/>
              <a:t>chart</a:t>
            </a:r>
            <a:r>
              <a:rPr lang="da-DK" sz="2000" b="1" dirty="0"/>
              <a:t> </a:t>
            </a:r>
            <a:r>
              <a:rPr lang="da-DK" sz="2000" b="1" dirty="0" err="1"/>
              <a:t>tell</a:t>
            </a:r>
            <a:r>
              <a:rPr lang="da-DK" sz="2000" b="1" dirty="0"/>
              <a:t> </a:t>
            </a:r>
            <a:r>
              <a:rPr lang="da-DK" sz="2000" b="1" dirty="0" err="1"/>
              <a:t>you</a:t>
            </a:r>
            <a:r>
              <a:rPr lang="da-DK" sz="2000" b="1" dirty="0"/>
              <a:t>?</a:t>
            </a:r>
          </a:p>
        </p:txBody>
      </p:sp>
      <p:pic>
        <p:nvPicPr>
          <p:cNvPr id="2050" name="Picture 2">
            <a:extLst>
              <a:ext uri="{FF2B5EF4-FFF2-40B4-BE49-F238E27FC236}">
                <a16:creationId xmlns:a16="http://schemas.microsoft.com/office/drawing/2014/main" id="{3A5AABB1-FCFD-CAF5-ECD4-32840A11E8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27421" y="1577098"/>
            <a:ext cx="6202065" cy="4599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471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EC23D4-9E99-7FD9-7000-D2FF323EED7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15417F7-62BE-3109-D9B7-E07A3254568F}"/>
              </a:ext>
            </a:extLst>
          </p:cNvPr>
          <p:cNvSpPr>
            <a:spLocks noGrp="1"/>
          </p:cNvSpPr>
          <p:nvPr>
            <p:ph idx="1"/>
          </p:nvPr>
        </p:nvSpPr>
        <p:spPr/>
        <p:txBody>
          <a:bodyPr/>
          <a:lstStyle/>
          <a:p>
            <a:endParaRPr lang="da-DK" dirty="0"/>
          </a:p>
        </p:txBody>
      </p:sp>
      <p:sp>
        <p:nvSpPr>
          <p:cNvPr id="4" name="Rectangle 1">
            <a:extLst>
              <a:ext uri="{FF2B5EF4-FFF2-40B4-BE49-F238E27FC236}">
                <a16:creationId xmlns:a16="http://schemas.microsoft.com/office/drawing/2014/main" id="{8B6B4F3C-049C-2429-84CE-5854A4EEFDB6}"/>
              </a:ext>
            </a:extLst>
          </p:cNvPr>
          <p:cNvSpPr>
            <a:spLocks noChangeArrowheads="1"/>
          </p:cNvSpPr>
          <p:nvPr/>
        </p:nvSpPr>
        <p:spPr bwMode="auto">
          <a:xfrm>
            <a:off x="-2804033" y="0"/>
            <a:ext cx="17800065" cy="824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t" latinLnBrk="0" hangingPunct="0">
              <a:lnSpc>
                <a:spcPct val="100000"/>
              </a:lnSpc>
              <a:spcBef>
                <a:spcPct val="0"/>
              </a:spcBef>
              <a:spcAft>
                <a:spcPct val="0"/>
              </a:spcAft>
              <a:buClrTx/>
              <a:buSzTx/>
              <a:buFontTx/>
              <a:buNone/>
              <a:tabLst/>
            </a:pPr>
            <a:endParaRPr kumimoji="0" lang="da-DK" altLang="da-DK" sz="1300" b="0" i="0" u="none" strike="noStrike" cap="none" normalizeH="0" baseline="0" dirty="0">
              <a:ln>
                <a:noFill/>
              </a:ln>
              <a:solidFill>
                <a:srgbClr val="000000"/>
              </a:solidFill>
              <a:effectLst/>
              <a:latin typeface="Lato" panose="020F0502020204030203" pitchFamily="34" charset="0"/>
            </a:endParaRPr>
          </a:p>
          <a:p>
            <a:pPr marL="0" marR="0" lvl="0" indent="0" algn="ctr" defTabSz="914400" rtl="0" eaLnBrk="0" fontAlgn="t" latinLnBrk="0" hangingPunct="0">
              <a:lnSpc>
                <a:spcPct val="100000"/>
              </a:lnSpc>
              <a:spcBef>
                <a:spcPct val="0"/>
              </a:spcBef>
              <a:spcAft>
                <a:spcPct val="0"/>
              </a:spcAft>
              <a:buClrTx/>
              <a:buSzTx/>
              <a:buFontTx/>
              <a:buNone/>
              <a:tabLst/>
            </a:pPr>
            <a:br>
              <a:rPr kumimoji="0" lang="da-DK" altLang="da-DK" sz="1600" b="0" i="0" u="none" strike="noStrike" cap="none" normalizeH="0" baseline="0" dirty="0">
                <a:ln>
                  <a:noFill/>
                </a:ln>
                <a:solidFill>
                  <a:srgbClr val="000000"/>
                </a:solidFill>
                <a:effectLst/>
                <a:latin typeface="Lato" panose="020F0502020204030203" pitchFamily="34" charset="0"/>
              </a:rPr>
            </a:br>
            <a:endParaRPr kumimoji="0" lang="da-DK" altLang="da-DK" sz="1300" b="0" i="0" u="none" strike="noStrike" cap="none" normalizeH="0" baseline="0" dirty="0">
              <a:ln>
                <a:noFill/>
              </a:ln>
              <a:solidFill>
                <a:srgbClr val="000000"/>
              </a:solidFill>
              <a:effectLst/>
              <a:latin typeface="Lato" panose="020F0502020204030203" pitchFamily="34" charset="0"/>
            </a:endParaRPr>
          </a:p>
          <a:p>
            <a:pPr marL="0" marR="0" lvl="0" indent="0" algn="ctr" defTabSz="914400" rtl="0" eaLnBrk="0" fontAlgn="t" latinLnBrk="0" hangingPunct="0">
              <a:lnSpc>
                <a:spcPct val="100000"/>
              </a:lnSpc>
              <a:spcBef>
                <a:spcPct val="0"/>
              </a:spcBef>
              <a:spcAft>
                <a:spcPct val="0"/>
              </a:spcAft>
              <a:buClrTx/>
              <a:buSzTx/>
              <a:buFontTx/>
              <a:buNone/>
              <a:tabLst/>
            </a:pPr>
            <a:r>
              <a:rPr kumimoji="0" lang="da-DK" altLang="da-DK" sz="48800" b="0" i="0" u="none" strike="noStrike" cap="none" normalizeH="0" baseline="0" dirty="0">
                <a:ln>
                  <a:noFill/>
                </a:ln>
                <a:solidFill>
                  <a:srgbClr val="000000"/>
                </a:solidFill>
                <a:effectLst/>
                <a:latin typeface="Lato" panose="020F0502020204030203" pitchFamily="34" charset="0"/>
              </a:rPr>
              <a:t>           </a:t>
            </a: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24A2A0C0-C9D5-9FD9-B329-3CF2DEC5F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921" y="2286607"/>
            <a:ext cx="8981022" cy="4025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65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E03217-11DB-DC28-94D0-E672F2DA7E01}"/>
              </a:ext>
            </a:extLst>
          </p:cNvPr>
          <p:cNvSpPr>
            <a:spLocks noGrp="1"/>
          </p:cNvSpPr>
          <p:nvPr>
            <p:ph type="title"/>
          </p:nvPr>
        </p:nvSpPr>
        <p:spPr/>
        <p:txBody>
          <a:bodyPr/>
          <a:lstStyle/>
          <a:p>
            <a:r>
              <a:rPr lang="da-DK" dirty="0" err="1"/>
              <a:t>Left</a:t>
            </a:r>
            <a:r>
              <a:rPr lang="da-DK" dirty="0"/>
              <a:t>/right </a:t>
            </a:r>
            <a:r>
              <a:rPr lang="da-DK" dirty="0" err="1"/>
              <a:t>ideologies</a:t>
            </a:r>
            <a:r>
              <a:rPr lang="da-DK" dirty="0"/>
              <a:t> – </a:t>
            </a:r>
            <a:r>
              <a:rPr lang="da-DK" dirty="0" err="1"/>
              <a:t>political</a:t>
            </a:r>
            <a:r>
              <a:rPr lang="da-DK" dirty="0"/>
              <a:t> </a:t>
            </a:r>
            <a:r>
              <a:rPr lang="da-DK" dirty="0" err="1"/>
              <a:t>affiliation</a:t>
            </a:r>
            <a:r>
              <a:rPr lang="da-DK" dirty="0"/>
              <a:t>/</a:t>
            </a:r>
            <a:r>
              <a:rPr lang="da-DK" dirty="0" err="1"/>
              <a:t>leanings</a:t>
            </a:r>
            <a:endParaRPr lang="da-DK" dirty="0"/>
          </a:p>
        </p:txBody>
      </p:sp>
      <p:pic>
        <p:nvPicPr>
          <p:cNvPr id="4" name="Pladsholder til indhold 3">
            <a:extLst>
              <a:ext uri="{FF2B5EF4-FFF2-40B4-BE49-F238E27FC236}">
                <a16:creationId xmlns:a16="http://schemas.microsoft.com/office/drawing/2014/main" id="{ADD1F2F2-A767-99C7-A44B-E98D624D6BDF}"/>
              </a:ext>
            </a:extLst>
          </p:cNvPr>
          <p:cNvPicPr>
            <a:picLocks noGrp="1" noChangeAspect="1"/>
          </p:cNvPicPr>
          <p:nvPr>
            <p:ph idx="1"/>
          </p:nvPr>
        </p:nvPicPr>
        <p:blipFill rotWithShape="1">
          <a:blip r:embed="rId2"/>
          <a:srcRect l="44528" t="62131" r="16891" b="7406"/>
          <a:stretch/>
        </p:blipFill>
        <p:spPr>
          <a:xfrm>
            <a:off x="1204586" y="1985962"/>
            <a:ext cx="8582352" cy="4235385"/>
          </a:xfrm>
          <a:prstGeom prst="rect">
            <a:avLst/>
          </a:prstGeom>
        </p:spPr>
      </p:pic>
    </p:spTree>
    <p:extLst>
      <p:ext uri="{BB962C8B-B14F-4D97-AF65-F5344CB8AC3E}">
        <p14:creationId xmlns:p14="http://schemas.microsoft.com/office/powerpoint/2010/main" val="3956821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B9021D-CD7C-E853-FDAA-223B8593D4A0}"/>
              </a:ext>
            </a:extLst>
          </p:cNvPr>
          <p:cNvSpPr>
            <a:spLocks noGrp="1"/>
          </p:cNvSpPr>
          <p:nvPr>
            <p:ph type="title"/>
          </p:nvPr>
        </p:nvSpPr>
        <p:spPr/>
        <p:txBody>
          <a:bodyPr/>
          <a:lstStyle/>
          <a:p>
            <a:endParaRPr lang="da-DK"/>
          </a:p>
        </p:txBody>
      </p:sp>
      <p:pic>
        <p:nvPicPr>
          <p:cNvPr id="5" name="Pladsholder til indhold 4">
            <a:extLst>
              <a:ext uri="{FF2B5EF4-FFF2-40B4-BE49-F238E27FC236}">
                <a16:creationId xmlns:a16="http://schemas.microsoft.com/office/drawing/2014/main" id="{13FB0BB7-A10C-90C4-B48D-066921961C94}"/>
              </a:ext>
            </a:extLst>
          </p:cNvPr>
          <p:cNvPicPr>
            <a:picLocks noGrp="1" noChangeAspect="1"/>
          </p:cNvPicPr>
          <p:nvPr>
            <p:ph idx="1"/>
          </p:nvPr>
        </p:nvPicPr>
        <p:blipFill>
          <a:blip r:embed="rId2"/>
          <a:stretch>
            <a:fillRect/>
          </a:stretch>
        </p:blipFill>
        <p:spPr>
          <a:xfrm>
            <a:off x="118911" y="245570"/>
            <a:ext cx="11646941" cy="6366859"/>
          </a:xfrm>
        </p:spPr>
      </p:pic>
    </p:spTree>
    <p:extLst>
      <p:ext uri="{BB962C8B-B14F-4D97-AF65-F5344CB8AC3E}">
        <p14:creationId xmlns:p14="http://schemas.microsoft.com/office/powerpoint/2010/main" val="3296976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82B55D-D097-DB83-81B0-1A963FD493FD}"/>
              </a:ext>
            </a:extLst>
          </p:cNvPr>
          <p:cNvSpPr>
            <a:spLocks noGrp="1"/>
          </p:cNvSpPr>
          <p:nvPr>
            <p:ph type="title"/>
          </p:nvPr>
        </p:nvSpPr>
        <p:spPr/>
        <p:txBody>
          <a:bodyPr>
            <a:normAutofit fontScale="90000"/>
          </a:bodyPr>
          <a:lstStyle/>
          <a:p>
            <a:r>
              <a:rPr lang="en-US" u="sng" dirty="0"/>
              <a:t>Newspapers/online news platforms/news channels can have a number of purposes:</a:t>
            </a:r>
            <a:br>
              <a:rPr lang="da-DK" dirty="0"/>
            </a:br>
            <a:endParaRPr lang="da-DK" dirty="0"/>
          </a:p>
        </p:txBody>
      </p:sp>
      <p:sp>
        <p:nvSpPr>
          <p:cNvPr id="3" name="Pladsholder til indhold 2">
            <a:extLst>
              <a:ext uri="{FF2B5EF4-FFF2-40B4-BE49-F238E27FC236}">
                <a16:creationId xmlns:a16="http://schemas.microsoft.com/office/drawing/2014/main" id="{2194C2D8-8193-ADC2-D63E-63E673B9B8D5}"/>
              </a:ext>
            </a:extLst>
          </p:cNvPr>
          <p:cNvSpPr>
            <a:spLocks noGrp="1"/>
          </p:cNvSpPr>
          <p:nvPr>
            <p:ph idx="1"/>
          </p:nvPr>
        </p:nvSpPr>
        <p:spPr/>
        <p:txBody>
          <a:bodyPr>
            <a:normAutofit fontScale="92500"/>
          </a:bodyPr>
          <a:lstStyle/>
          <a:p>
            <a:pPr lvl="0"/>
            <a:r>
              <a:rPr lang="en-US" dirty="0"/>
              <a:t>To give information (hard news stories, news reports)</a:t>
            </a:r>
            <a:endParaRPr lang="da-DK" dirty="0"/>
          </a:p>
          <a:p>
            <a:pPr lvl="0"/>
            <a:r>
              <a:rPr lang="en-US" dirty="0"/>
              <a:t>To explain the news (news analysis, background articles, feature articles)</a:t>
            </a:r>
            <a:endParaRPr lang="da-DK" dirty="0"/>
          </a:p>
          <a:p>
            <a:pPr lvl="0"/>
            <a:r>
              <a:rPr lang="en-US" dirty="0"/>
              <a:t>To give its opinion (letters to the editor, comments and columns, feature articles)</a:t>
            </a:r>
            <a:endParaRPr lang="da-DK" dirty="0"/>
          </a:p>
          <a:p>
            <a:pPr lvl="0"/>
            <a:r>
              <a:rPr lang="en-US" dirty="0"/>
              <a:t>To give advice (reviews, columns)</a:t>
            </a:r>
            <a:endParaRPr lang="da-DK" dirty="0"/>
          </a:p>
          <a:p>
            <a:pPr lvl="0"/>
            <a:r>
              <a:rPr lang="en-US" dirty="0"/>
              <a:t>To entertain (columns, gossip)</a:t>
            </a:r>
          </a:p>
          <a:p>
            <a:pPr lvl="0"/>
            <a:r>
              <a:rPr lang="da-DK" dirty="0"/>
              <a:t>And not to </a:t>
            </a:r>
            <a:r>
              <a:rPr lang="da-DK" dirty="0" err="1"/>
              <a:t>forget</a:t>
            </a:r>
            <a:r>
              <a:rPr lang="da-DK" dirty="0"/>
              <a:t>: to </a:t>
            </a:r>
            <a:r>
              <a:rPr lang="da-DK" dirty="0" err="1"/>
              <a:t>earn</a:t>
            </a:r>
            <a:r>
              <a:rPr lang="da-DK" dirty="0"/>
              <a:t> </a:t>
            </a:r>
            <a:r>
              <a:rPr lang="da-DK" dirty="0" err="1"/>
              <a:t>money</a:t>
            </a:r>
            <a:r>
              <a:rPr lang="da-DK" dirty="0"/>
              <a:t> (</a:t>
            </a:r>
            <a:r>
              <a:rPr lang="da-DK" dirty="0" err="1"/>
              <a:t>competition</a:t>
            </a:r>
            <a:r>
              <a:rPr lang="da-DK" dirty="0"/>
              <a:t>/business)</a:t>
            </a:r>
          </a:p>
          <a:p>
            <a:pPr marL="0" indent="0">
              <a:buNone/>
            </a:pPr>
            <a:r>
              <a:rPr lang="en-US" dirty="0"/>
              <a:t>And they can be more or less descriptive, informative (providing facts), expressive (giving an opinion) or persuasive (trying to influence the reader)</a:t>
            </a:r>
            <a:endParaRPr lang="da-DK" dirty="0"/>
          </a:p>
          <a:p>
            <a:endParaRPr lang="da-DK" dirty="0"/>
          </a:p>
        </p:txBody>
      </p:sp>
    </p:spTree>
    <p:extLst>
      <p:ext uri="{BB962C8B-B14F-4D97-AF65-F5344CB8AC3E}">
        <p14:creationId xmlns:p14="http://schemas.microsoft.com/office/powerpoint/2010/main" val="2293435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6A24D1-C00A-085A-47A8-ED5DC1585938}"/>
              </a:ext>
            </a:extLst>
          </p:cNvPr>
          <p:cNvSpPr>
            <a:spLocks noGrp="1"/>
          </p:cNvSpPr>
          <p:nvPr>
            <p:ph type="title"/>
          </p:nvPr>
        </p:nvSpPr>
        <p:spPr/>
        <p:txBody>
          <a:bodyPr>
            <a:normAutofit/>
          </a:bodyPr>
          <a:lstStyle/>
          <a:p>
            <a:r>
              <a:rPr lang="da-DK" sz="2800" b="1" dirty="0" err="1"/>
              <a:t>Pairwork</a:t>
            </a:r>
            <a:r>
              <a:rPr lang="da-DK" sz="2800" b="1" dirty="0"/>
              <a:t>: </a:t>
            </a:r>
            <a:r>
              <a:rPr lang="da-DK" sz="2800" b="1" dirty="0" err="1"/>
              <a:t>discuss</a:t>
            </a:r>
            <a:r>
              <a:rPr lang="da-DK" sz="2800" b="1" dirty="0"/>
              <a:t> the </a:t>
            </a:r>
            <a:r>
              <a:rPr lang="da-DK" sz="2800" b="1" dirty="0" err="1"/>
              <a:t>different</a:t>
            </a:r>
            <a:r>
              <a:rPr lang="da-DK" sz="2800" b="1" dirty="0"/>
              <a:t> framing/media </a:t>
            </a:r>
            <a:r>
              <a:rPr lang="da-DK" sz="2800" b="1" dirty="0" err="1"/>
              <a:t>coverage</a:t>
            </a:r>
            <a:r>
              <a:rPr lang="da-DK" sz="2800" b="1" dirty="0"/>
              <a:t> of the same event </a:t>
            </a:r>
          </a:p>
        </p:txBody>
      </p:sp>
      <p:pic>
        <p:nvPicPr>
          <p:cNvPr id="5" name="Pladsholder til indhold 4" descr="Et billede, der indeholder tekst, avis, person, skærmbillede&#10;&#10;Automatisk genereret beskrivelse">
            <a:extLst>
              <a:ext uri="{FF2B5EF4-FFF2-40B4-BE49-F238E27FC236}">
                <a16:creationId xmlns:a16="http://schemas.microsoft.com/office/drawing/2014/main" id="{99DD0E87-0788-2A17-FE38-944D8C5E1386}"/>
              </a:ext>
            </a:extLst>
          </p:cNvPr>
          <p:cNvPicPr>
            <a:picLocks noGrp="1" noChangeAspect="1"/>
          </p:cNvPicPr>
          <p:nvPr>
            <p:ph idx="1"/>
          </p:nvPr>
        </p:nvPicPr>
        <p:blipFill>
          <a:blip r:embed="rId2"/>
          <a:stretch>
            <a:fillRect/>
          </a:stretch>
        </p:blipFill>
        <p:spPr>
          <a:xfrm>
            <a:off x="311435" y="1512477"/>
            <a:ext cx="3863523" cy="5345523"/>
          </a:xfrm>
        </p:spPr>
      </p:pic>
      <p:pic>
        <p:nvPicPr>
          <p:cNvPr id="11" name="Billede 10" descr="Et billede, der indeholder tekst, person, skærmbillede, avis&#10;&#10;Automatisk genereret beskrivelse">
            <a:extLst>
              <a:ext uri="{FF2B5EF4-FFF2-40B4-BE49-F238E27FC236}">
                <a16:creationId xmlns:a16="http://schemas.microsoft.com/office/drawing/2014/main" id="{F874EE37-2798-EFE7-49B1-38B20CFA1BEF}"/>
              </a:ext>
            </a:extLst>
          </p:cNvPr>
          <p:cNvPicPr>
            <a:picLocks noChangeAspect="1"/>
          </p:cNvPicPr>
          <p:nvPr/>
        </p:nvPicPr>
        <p:blipFill>
          <a:blip r:embed="rId3"/>
          <a:stretch>
            <a:fillRect/>
          </a:stretch>
        </p:blipFill>
        <p:spPr>
          <a:xfrm>
            <a:off x="5895473" y="1488904"/>
            <a:ext cx="3501189" cy="5130260"/>
          </a:xfrm>
          <a:prstGeom prst="rect">
            <a:avLst/>
          </a:prstGeom>
        </p:spPr>
      </p:pic>
    </p:spTree>
    <p:extLst>
      <p:ext uri="{BB962C8B-B14F-4D97-AF65-F5344CB8AC3E}">
        <p14:creationId xmlns:p14="http://schemas.microsoft.com/office/powerpoint/2010/main" val="61078346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749</Words>
  <Application>Microsoft Macintosh PowerPoint</Application>
  <PresentationFormat>Widescreen</PresentationFormat>
  <Paragraphs>56</Paragraphs>
  <Slides>11</Slides>
  <Notes>0</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11</vt:i4>
      </vt:variant>
    </vt:vector>
  </HeadingPairs>
  <TitlesOfParts>
    <vt:vector size="20" baseType="lpstr">
      <vt:lpstr>Aptos</vt:lpstr>
      <vt:lpstr>Arial</vt:lpstr>
      <vt:lpstr>Calibri</vt:lpstr>
      <vt:lpstr>Calibri Light</vt:lpstr>
      <vt:lpstr>Courier New</vt:lpstr>
      <vt:lpstr>Garamond</vt:lpstr>
      <vt:lpstr>Lato</vt:lpstr>
      <vt:lpstr>Times New Roman</vt:lpstr>
      <vt:lpstr>Office-tema</vt:lpstr>
      <vt:lpstr>News stories – discuss with partner</vt:lpstr>
      <vt:lpstr>Different types of news: </vt:lpstr>
      <vt:lpstr>Broadsheets versus tabloids </vt:lpstr>
      <vt:lpstr>British national papers are often divided into three kinds (scale of seriousness): </vt:lpstr>
      <vt:lpstr>Media Bias</vt:lpstr>
      <vt:lpstr>Media Bias - US news Which of these do you know? What does the chart tell you?</vt:lpstr>
      <vt:lpstr>PowerPoint-præsentation</vt:lpstr>
      <vt:lpstr>Left/right ideologies – political affiliation/leanings</vt:lpstr>
      <vt:lpstr>PowerPoint-præsentation</vt:lpstr>
      <vt:lpstr>Newspapers/online news platforms/news channels can have a number of purposes: </vt:lpstr>
      <vt:lpstr>Pairwork: discuss the different framing/media coverage of the same event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Bias 2</dc:title>
  <dc:creator>Cecilia Ahrenkiel</dc:creator>
  <cp:lastModifiedBy>Cecilia Ahrenkiel</cp:lastModifiedBy>
  <cp:revision>9</cp:revision>
  <dcterms:created xsi:type="dcterms:W3CDTF">2022-08-09T19:49:09Z</dcterms:created>
  <dcterms:modified xsi:type="dcterms:W3CDTF">2025-03-20T11:53:20Z</dcterms:modified>
</cp:coreProperties>
</file>