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3" r:id="rId1"/>
  </p:sldMasterIdLst>
  <p:sldIdLst>
    <p:sldId id="256" r:id="rId2"/>
    <p:sldId id="259" r:id="rId3"/>
    <p:sldId id="260" r:id="rId4"/>
    <p:sldId id="257" r:id="rId5"/>
    <p:sldId id="258" r:id="rId6"/>
    <p:sldId id="263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0"/>
    <p:restoredTop sz="94640"/>
  </p:normalViewPr>
  <p:slideViewPr>
    <p:cSldViewPr snapToGrid="0">
      <p:cViewPr varScale="1">
        <p:scale>
          <a:sx n="107" d="100"/>
          <a:sy n="107" d="100"/>
        </p:scale>
        <p:origin x="40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960F-2C53-1C44-BC5A-CA9E3A1D863B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0CAAD993-683A-D047-87DB-E96CD12152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2970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960F-2C53-1C44-BC5A-CA9E3A1D863B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AD993-683A-D047-87DB-E96CD12152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7675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D88D960F-2C53-1C44-BC5A-CA9E3A1D863B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da-DK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0CAAD993-683A-D047-87DB-E96CD12152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2030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960F-2C53-1C44-BC5A-CA9E3A1D863B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AD993-683A-D047-87DB-E96CD12152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6970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960F-2C53-1C44-BC5A-CA9E3A1D863B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AD993-683A-D047-87DB-E96CD12152AB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06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960F-2C53-1C44-BC5A-CA9E3A1D863B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AD993-683A-D047-87DB-E96CD12152AB}" type="slidenum">
              <a:rPr lang="da-DK" smtClean="0"/>
              <a:t>‹nr.›</a:t>
            </a:fld>
            <a:endParaRPr lang="da-DK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3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960F-2C53-1C44-BC5A-CA9E3A1D863B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AD993-683A-D047-87DB-E96CD12152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1188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960F-2C53-1C44-BC5A-CA9E3A1D863B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AD993-683A-D047-87DB-E96CD12152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5918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960F-2C53-1C44-BC5A-CA9E3A1D863B}" type="datetimeFigureOut">
              <a:rPr lang="da-DK" smtClean="0"/>
              <a:t>22.04.2025</a:t>
            </a:fld>
            <a:endParaRPr lang="da-DK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AD993-683A-D047-87DB-E96CD12152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6058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960F-2C53-1C44-BC5A-CA9E3A1D863B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AD993-683A-D047-87DB-E96CD12152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2481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960F-2C53-1C44-BC5A-CA9E3A1D863B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AD993-683A-D047-87DB-E96CD12152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3744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D88D960F-2C53-1C44-BC5A-CA9E3A1D863B}" type="datetimeFigureOut">
              <a:rPr lang="da-DK" smtClean="0"/>
              <a:t>22.04.2025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0CAAD993-683A-D047-87DB-E96CD12152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4991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package" Target="../embeddings/Microsoft_Word-dokument.docx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4D13AC-3E59-DFFE-E62D-772B4B2845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a-DK" sz="8800" dirty="0"/>
              <a:t>Kan vi blive klogere på al den snak om køn?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D5797FF-72E1-F400-55D6-DC65BB36B9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33116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FC0AFD-A509-1FFB-3BEF-1498EDCD6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Indledende skriveøvelse: </a:t>
            </a:r>
            <a:br>
              <a:rPr lang="da-DK" dirty="0"/>
            </a:br>
            <a:r>
              <a:rPr lang="da-DK" dirty="0"/>
              <a:t>Svar på påstandene.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36168DC-24BC-CE5F-BABF-6E269F040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endParaRPr lang="da-DK" sz="3200" dirty="0"/>
          </a:p>
          <a:p>
            <a:pPr marL="514350" indent="-514350">
              <a:buAutoNum type="arabicPeriod"/>
            </a:pPr>
            <a:r>
              <a:rPr lang="da-DK" sz="3200" dirty="0"/>
              <a:t>Grunden til, at vi indtager forskellige kønsroller i vores samfund, er fordi…</a:t>
            </a:r>
          </a:p>
          <a:p>
            <a:pPr marL="514350" indent="-514350">
              <a:buAutoNum type="arabicPeriod"/>
            </a:pPr>
            <a:endParaRPr lang="da-DK" sz="3200" dirty="0"/>
          </a:p>
          <a:p>
            <a:pPr marL="514350" indent="-514350">
              <a:buAutoNum type="arabicPeriod"/>
            </a:pPr>
            <a:r>
              <a:rPr lang="da-DK" sz="3200" dirty="0"/>
              <a:t>Kønsidentiteten er for mange blevet mere flydende.</a:t>
            </a:r>
          </a:p>
          <a:p>
            <a:pPr marL="0" indent="0">
              <a:buNone/>
            </a:pPr>
            <a:r>
              <a:rPr lang="da-DK" sz="3200" dirty="0"/>
              <a:t>      Ja eller nej?  Begrund dit svar!</a:t>
            </a:r>
          </a:p>
          <a:p>
            <a:pPr marL="0" indent="0">
              <a:buNone/>
            </a:pPr>
            <a:endParaRPr lang="da-DK" sz="17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a-DK" sz="2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Skriv ned, hvad du tænker. Der er ikke nogen rigtige og forkerte svar, og det er kun dig der skal læse dem. Brug 5 minutter.</a:t>
            </a:r>
          </a:p>
          <a:p>
            <a:pPr marL="0" indent="0">
              <a:buNone/>
            </a:pPr>
            <a:endParaRPr lang="da-DK" sz="3200" dirty="0"/>
          </a:p>
        </p:txBody>
      </p:sp>
    </p:spTree>
    <p:extLst>
      <p:ext uri="{BB962C8B-B14F-4D97-AF65-F5344CB8AC3E}">
        <p14:creationId xmlns:p14="http://schemas.microsoft.com/office/powerpoint/2010/main" val="264333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91FFAB-E0EB-D6CC-318A-108254C54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Individuelt arbejde om køn </a:t>
            </a:r>
            <a:br>
              <a:rPr lang="da-DK" dirty="0"/>
            </a:br>
            <a:r>
              <a:rPr lang="da-DK" dirty="0"/>
              <a:t>(ligger på Lectio)</a:t>
            </a:r>
          </a:p>
        </p:txBody>
      </p:sp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38D9B413-713F-2973-A6EB-9503E39123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3193620"/>
              </p:ext>
            </p:extLst>
          </p:nvPr>
        </p:nvGraphicFramePr>
        <p:xfrm>
          <a:off x="2869046" y="2091871"/>
          <a:ext cx="6121400" cy="337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2" imgW="6121400" imgH="3378200" progId="Word.Document.12">
                  <p:embed/>
                </p:oleObj>
              </mc:Choice>
              <mc:Fallback>
                <p:oleObj name="Dokument" r:id="rId2" imgW="6121400" imgH="33782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869046" y="2091871"/>
                        <a:ext cx="6121400" cy="337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8408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F228A7-C0E6-1E0A-B2C8-639B59CDB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Diskussionsspørgsmål (mundtligt)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E6F69A2-E3DC-828D-B0CC-6DFDCD527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>
              <a:buNone/>
            </a:pPr>
            <a:r>
              <a:rPr lang="da-DK" sz="1800" kern="0" dirty="0">
                <a:solidFill>
                  <a:srgbClr val="333333"/>
                </a:solidFill>
                <a:effectLst/>
                <a:latin typeface="var(--font-content)"/>
                <a:ea typeface="Times New Roman" panose="02020603050405020304" pitchFamily="18" charset="0"/>
                <a:cs typeface="Noto Sans" panose="020B0502040504020204" pitchFamily="34" charset="0"/>
              </a:rPr>
              <a:t> </a:t>
            </a:r>
            <a:endParaRPr lang="da-DK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AutoNum type="arabicPeriod"/>
              <a:tabLst>
                <a:tab pos="457200" algn="l"/>
              </a:tabLst>
            </a:pPr>
            <a:r>
              <a:rPr lang="da-DK" sz="1800" kern="0" dirty="0">
                <a:solidFill>
                  <a:srgbClr val="333333"/>
                </a:solidFill>
                <a:effectLst/>
                <a:latin typeface="var(--font-content)"/>
                <a:ea typeface="Times New Roman" panose="02020603050405020304" pitchFamily="18" charset="0"/>
                <a:cs typeface="Noto Sans" panose="020B0502040504020204" pitchFamily="34" charset="0"/>
              </a:rPr>
              <a:t>Hvad forbinder I med henholdsvis kvindelige og mandlige kønsroller? På hvilke områder forventer vi, at disse to køn handler og opfører sig forskelligt? </a:t>
            </a:r>
          </a:p>
          <a:p>
            <a:pPr marL="342900" lvl="0" indent="-342900">
              <a:buAutoNum type="arabicPeriod"/>
              <a:tabLst>
                <a:tab pos="457200" algn="l"/>
              </a:tabLst>
            </a:pPr>
            <a:r>
              <a:rPr lang="da-DK" sz="1800" kern="0" dirty="0">
                <a:solidFill>
                  <a:srgbClr val="333333"/>
                </a:solidFill>
                <a:effectLst/>
                <a:latin typeface="var(--font-content)"/>
                <a:ea typeface="Times New Roman" panose="02020603050405020304" pitchFamily="18" charset="0"/>
                <a:cs typeface="Noto Sans" panose="020B0502040504020204" pitchFamily="34" charset="0"/>
              </a:rPr>
              <a:t>Kan I genkende, at unge eksperimenterer med kønsroller?</a:t>
            </a:r>
            <a:endParaRPr lang="da-DK" sz="1800" kern="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AutoNum type="arabicPeriod"/>
              <a:tabLst>
                <a:tab pos="457200" algn="l"/>
              </a:tabLst>
            </a:pPr>
            <a:r>
              <a:rPr lang="da-DK" sz="1800" kern="0" dirty="0">
                <a:solidFill>
                  <a:srgbClr val="333333"/>
                </a:solidFill>
                <a:effectLst/>
                <a:latin typeface="var(--font-content)"/>
                <a:ea typeface="Times New Roman" panose="02020603050405020304" pitchFamily="18" charset="0"/>
                <a:cs typeface="Noto Sans" panose="020B0502040504020204" pitchFamily="34" charset="0"/>
              </a:rPr>
              <a:t>Prøv at anvend jeres viden fra kognitiv psykologi (kognitive skemaer og top-</a:t>
            </a:r>
            <a:r>
              <a:rPr lang="da-DK" sz="1800" kern="0" dirty="0" err="1">
                <a:solidFill>
                  <a:srgbClr val="333333"/>
                </a:solidFill>
                <a:effectLst/>
                <a:latin typeface="var(--font-content)"/>
                <a:ea typeface="Times New Roman" panose="02020603050405020304" pitchFamily="18" charset="0"/>
                <a:cs typeface="Noto Sans" panose="020B0502040504020204" pitchFamily="34" charset="0"/>
              </a:rPr>
              <a:t>down</a:t>
            </a:r>
            <a:r>
              <a:rPr lang="da-DK" sz="1800" kern="0" dirty="0">
                <a:solidFill>
                  <a:srgbClr val="333333"/>
                </a:solidFill>
                <a:effectLst/>
                <a:latin typeface="var(--font-content)"/>
                <a:ea typeface="Times New Roman" panose="02020603050405020304" pitchFamily="18" charset="0"/>
                <a:cs typeface="Noto Sans" panose="020B0502040504020204" pitchFamily="34" charset="0"/>
              </a:rPr>
              <a:t> processer) og social psykologi (f.eks. </a:t>
            </a:r>
            <a:r>
              <a:rPr lang="da-DK" sz="1800" kern="0" dirty="0" err="1">
                <a:solidFill>
                  <a:srgbClr val="333333"/>
                </a:solidFill>
                <a:effectLst/>
                <a:latin typeface="var(--font-content)"/>
                <a:ea typeface="Times New Roman" panose="02020603050405020304" pitchFamily="18" charset="0"/>
                <a:cs typeface="Noto Sans" panose="020B0502040504020204" pitchFamily="34" charset="0"/>
              </a:rPr>
              <a:t>Bobo</a:t>
            </a:r>
            <a:r>
              <a:rPr lang="da-DK" sz="1800" kern="0" dirty="0">
                <a:solidFill>
                  <a:srgbClr val="333333"/>
                </a:solidFill>
                <a:effectLst/>
                <a:latin typeface="var(--font-content)"/>
                <a:ea typeface="Times New Roman" panose="02020603050405020304" pitchFamily="18" charset="0"/>
                <a:cs typeface="Noto Sans" panose="020B0502040504020204" pitchFamily="34" charset="0"/>
              </a:rPr>
              <a:t>-dukkeeksperimentet, in- og udgruppetilhørsforhold etc.) til at underbygge den kulturelle forklaring om, at kønsroller er et kulturprodukt.</a:t>
            </a:r>
          </a:p>
          <a:p>
            <a:pPr marL="342900" lvl="0" indent="-342900">
              <a:buAutoNum type="arabicPeriod"/>
              <a:tabLst>
                <a:tab pos="457200" algn="l"/>
              </a:tabLst>
            </a:pPr>
            <a:endParaRPr lang="da-DK" sz="1800" kern="0" dirty="0">
              <a:solidFill>
                <a:srgbClr val="333333"/>
              </a:solidFill>
              <a:latin typeface="var(--font-content)"/>
              <a:ea typeface="Calibri" panose="020F0502020204030204" pitchFamily="34" charset="0"/>
              <a:cs typeface="Noto Sans" panose="020B0502040504020204" pitchFamily="34" charset="0"/>
            </a:endParaRPr>
          </a:p>
          <a:p>
            <a:pPr marL="342900" lvl="0" indent="-342900">
              <a:buAutoNum type="arabicPeriod"/>
              <a:tabLst>
                <a:tab pos="457200" algn="l"/>
              </a:tabLst>
            </a:pPr>
            <a:r>
              <a:rPr lang="da-DK" sz="1800" kern="0" dirty="0">
                <a:solidFill>
                  <a:srgbClr val="333333"/>
                </a:solidFill>
                <a:effectLst/>
                <a:latin typeface="var(--font-content)"/>
                <a:ea typeface="Calibri" panose="020F0502020204030204" pitchFamily="34" charset="0"/>
                <a:cs typeface="Noto Sans" panose="020B0502040504020204" pitchFamily="34" charset="0"/>
              </a:rPr>
              <a:t>Hva</a:t>
            </a:r>
            <a:r>
              <a:rPr lang="da-DK" sz="1800" kern="0" dirty="0">
                <a:solidFill>
                  <a:srgbClr val="333333"/>
                </a:solidFill>
                <a:latin typeface="var(--font-content)"/>
                <a:ea typeface="Calibri" panose="020F0502020204030204" pitchFamily="34" charset="0"/>
                <a:cs typeface="Noto Sans" panose="020B0502040504020204" pitchFamily="34" charset="0"/>
              </a:rPr>
              <a:t>d var udbyttet af det individuelle arbejde med AI? Muligheder/begrænsninger?</a:t>
            </a:r>
            <a:endParaRPr lang="da-DK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6956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B1EF0E-169D-F31F-E1B8-8D2012DA3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Tid til at føje til begrebslisten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D33DF2-3F13-567C-6980-849FC3949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99951" y="177683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a-DK" sz="2800" kern="0" dirty="0">
                <a:solidFill>
                  <a:srgbClr val="333333"/>
                </a:solidFill>
                <a:effectLst/>
                <a:latin typeface="var(--font-content)"/>
                <a:ea typeface="Times New Roman" panose="02020603050405020304" pitchFamily="18" charset="0"/>
                <a:cs typeface="Noto Sans" panose="020B0502040504020204" pitchFamily="34" charset="0"/>
              </a:rPr>
              <a:t>: </a:t>
            </a:r>
          </a:p>
          <a:p>
            <a:pPr marL="0" indent="0">
              <a:buNone/>
            </a:pPr>
            <a:endParaRPr lang="da-DK" kern="0" dirty="0">
              <a:solidFill>
                <a:srgbClr val="333333"/>
              </a:solidFill>
              <a:latin typeface="var(--font-content)"/>
              <a:ea typeface="Times New Roman" panose="02020603050405020304" pitchFamily="18" charset="0"/>
              <a:cs typeface="Noto Sans" panose="020B0502040504020204" pitchFamily="34" charset="0"/>
            </a:endParaRP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684C1FAB-F88F-EEA7-5264-F6F60B47B8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831325"/>
              </p:ext>
            </p:extLst>
          </p:nvPr>
        </p:nvGraphicFramePr>
        <p:xfrm>
          <a:off x="938151" y="1776836"/>
          <a:ext cx="9975272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0046">
                  <a:extLst>
                    <a:ext uri="{9D8B030D-6E8A-4147-A177-3AD203B41FA5}">
                      <a16:colId xmlns:a16="http://schemas.microsoft.com/office/drawing/2014/main" val="1748846687"/>
                    </a:ext>
                  </a:extLst>
                </a:gridCol>
                <a:gridCol w="8265226">
                  <a:extLst>
                    <a:ext uri="{9D8B030D-6E8A-4147-A177-3AD203B41FA5}">
                      <a16:colId xmlns:a16="http://schemas.microsoft.com/office/drawing/2014/main" val="5764155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da-DK" dirty="0"/>
                        <a:t>Begreb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Forklaring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3435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kern="0" dirty="0">
                          <a:solidFill>
                            <a:srgbClr val="333333"/>
                          </a:solidFill>
                          <a:effectLst/>
                          <a:latin typeface="var(--font-content)"/>
                          <a:ea typeface="Times New Roman" panose="02020603050405020304" pitchFamily="18" charset="0"/>
                          <a:cs typeface="Noto Sans" panose="020B0502040504020204" pitchFamily="34" charset="0"/>
                        </a:rPr>
                        <a:t>Kønsidentitet</a:t>
                      </a:r>
                      <a:endParaRPr lang="da-DK" dirty="0"/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kern="0" dirty="0">
                          <a:solidFill>
                            <a:srgbClr val="333333"/>
                          </a:solidFill>
                          <a:effectLst/>
                          <a:latin typeface="var(--font-content)"/>
                          <a:ea typeface="Times New Roman" panose="02020603050405020304" pitchFamily="18" charset="0"/>
                          <a:cs typeface="Noto Sans" panose="020B0502040504020204" pitchFamily="34" charset="0"/>
                        </a:rPr>
                        <a:t>Som en del af identitetsdannelsen udvikles en kønsidentitet. Sammen med en tidlig kønsbevidsthed, følges den af, at man indtager bestemte kønsroller med dertilhørende adfærdsformer.</a:t>
                      </a:r>
                      <a:endParaRPr lang="da-DK" kern="0" dirty="0">
                        <a:solidFill>
                          <a:srgbClr val="333333"/>
                        </a:solidFill>
                        <a:latin typeface="var(--font-content)"/>
                        <a:ea typeface="Times New Roman" panose="02020603050405020304" pitchFamily="18" charset="0"/>
                        <a:cs typeface="Noto Sans" panose="020B0502040504020204" pitchFamily="34" charset="0"/>
                      </a:endParaRPr>
                    </a:p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5094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kern="0" dirty="0">
                          <a:solidFill>
                            <a:srgbClr val="333333"/>
                          </a:solidFill>
                          <a:latin typeface="var(--font-content)"/>
                          <a:ea typeface="Times New Roman" panose="02020603050405020304" pitchFamily="18" charset="0"/>
                          <a:cs typeface="Noto Sans" panose="020B0502040504020204" pitchFamily="34" charset="0"/>
                        </a:rPr>
                        <a:t>K</a:t>
                      </a:r>
                      <a:r>
                        <a:rPr lang="da-DK" sz="1800" kern="0" dirty="0">
                          <a:solidFill>
                            <a:srgbClr val="333333"/>
                          </a:solidFill>
                          <a:effectLst/>
                          <a:latin typeface="var(--font-content)"/>
                          <a:ea typeface="Times New Roman" panose="02020603050405020304" pitchFamily="18" charset="0"/>
                          <a:cs typeface="Noto Sans" panose="020B0502040504020204" pitchFamily="34" charset="0"/>
                        </a:rPr>
                        <a:t>ønsrolle</a:t>
                      </a:r>
                      <a:endParaRPr lang="da-DK" dirty="0"/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Der er overordnet to forklaringer på, hvorfor vi indtager disse kønsroller</a:t>
                      </a:r>
                    </a:p>
                    <a:p>
                      <a:endParaRPr lang="da-DK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a-DK" b="1" dirty="0"/>
                        <a:t>Den kulturelle forklaring </a:t>
                      </a:r>
                      <a:r>
                        <a:rPr lang="da-DK" dirty="0"/>
                        <a:t>går på, at kønsrollerne er et kulturprodukt, og at vi igennem vores opvækst og socialisering får præsenteret rollerne og opmuntres til at indtage helt bestemte roller.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da-DK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a-DK" b="1" dirty="0"/>
                        <a:t>Den biologiske forklaring </a:t>
                      </a:r>
                      <a:r>
                        <a:rPr lang="da-DK" dirty="0"/>
                        <a:t>er evolutionspsykologisk, og den går på, at kønsrollerne er et produkt af evolutionsprocesser, dvs.  At vi indtager dem, fordi de dybest set tjener et overlevelses- og reproduktionsformål. Ligeledes peger man på hormonforskelle mellem de </a:t>
                      </a:r>
                      <a:r>
                        <a:rPr lang="da-DK"/>
                        <a:t>biologiske køn, </a:t>
                      </a:r>
                      <a:r>
                        <a:rPr lang="da-DK" dirty="0"/>
                        <a:t>som en faktor der præger adfærd.</a:t>
                      </a:r>
                    </a:p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45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694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29AA1F-93C1-9CD0-30DD-579A52903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/>
              <a:t>Vi ser første afsnit af ”Når 2 køn ikke er nok” (2016)</a:t>
            </a:r>
          </a:p>
        </p:txBody>
      </p:sp>
      <p:pic>
        <p:nvPicPr>
          <p:cNvPr id="5" name="Pladsholder til indhold 4" descr="Et billede, der indeholder Ansigt, mikrofon, person, skærmbillede&#10;&#10;Indhold genereret af kunstig intelligens kan være forkert.">
            <a:extLst>
              <a:ext uri="{FF2B5EF4-FFF2-40B4-BE49-F238E27FC236}">
                <a16:creationId xmlns:a16="http://schemas.microsoft.com/office/drawing/2014/main" id="{12BEE7B0-0AAA-2211-4AF9-59A374519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5590" y="2657071"/>
            <a:ext cx="4832135" cy="2944837"/>
          </a:xfr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79CD8CEE-55DB-C6DB-2555-E7555F897115}"/>
              </a:ext>
            </a:extLst>
          </p:cNvPr>
          <p:cNvSpPr txBox="1"/>
          <p:nvPr/>
        </p:nvSpPr>
        <p:spPr>
          <a:xfrm>
            <a:off x="914401" y="2333905"/>
            <a:ext cx="3063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Hvis I har været X-factor fans husker I måske…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7BEB9CD2-540F-CF77-E87E-56B8D5396941}"/>
              </a:ext>
            </a:extLst>
          </p:cNvPr>
          <p:cNvSpPr txBox="1"/>
          <p:nvPr/>
        </p:nvSpPr>
        <p:spPr>
          <a:xfrm>
            <a:off x="7160821" y="5740407"/>
            <a:ext cx="3278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Find fokusspørgsmål på Lectio!</a:t>
            </a:r>
          </a:p>
        </p:txBody>
      </p:sp>
    </p:spTree>
    <p:extLst>
      <p:ext uri="{BB962C8B-B14F-4D97-AF65-F5344CB8AC3E}">
        <p14:creationId xmlns:p14="http://schemas.microsoft.com/office/powerpoint/2010/main" val="2652125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A89DB-1C61-5CD0-C7EE-ABF76CD3E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375409-7083-FBB0-5417-E35CA388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dirty="0"/>
              <a:t>Afsluttende skriveøvelse: </a:t>
            </a:r>
            <a:br>
              <a:rPr lang="da-DK" sz="3600" dirty="0"/>
            </a:br>
            <a:r>
              <a:rPr lang="da-DK" sz="3600" dirty="0"/>
              <a:t>Svar på påstandene - igen.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F060B6-F0A3-2A62-0B48-A8DAA4F20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AutoNum type="arabicPeriod"/>
            </a:pPr>
            <a:r>
              <a:rPr lang="da-DK" sz="4300" dirty="0"/>
              <a:t>Grunden til, at vi indtager forskellige kønsroller i vores samfund, er fordi…</a:t>
            </a:r>
          </a:p>
          <a:p>
            <a:pPr marL="514350" indent="-514350">
              <a:buAutoNum type="arabicPeriod"/>
            </a:pPr>
            <a:endParaRPr lang="da-DK" sz="4300" dirty="0"/>
          </a:p>
          <a:p>
            <a:pPr marL="514350" indent="-514350">
              <a:buAutoNum type="arabicPeriod"/>
            </a:pPr>
            <a:r>
              <a:rPr lang="da-DK" sz="4300" dirty="0"/>
              <a:t>Kønsidentiteten er for mange blevet mere flydende.</a:t>
            </a:r>
          </a:p>
          <a:p>
            <a:pPr marL="0" indent="0">
              <a:buNone/>
            </a:pPr>
            <a:r>
              <a:rPr lang="da-DK" sz="4300" dirty="0"/>
              <a:t>      Ja eller nej?  Begrund dit svar!</a:t>
            </a:r>
          </a:p>
          <a:p>
            <a:pPr marL="0" indent="0">
              <a:buNone/>
            </a:pPr>
            <a:endParaRPr lang="da-DK" dirty="0"/>
          </a:p>
          <a:p>
            <a:pPr>
              <a:lnSpc>
                <a:spcPct val="115000"/>
              </a:lnSpc>
              <a:buNone/>
            </a:pPr>
            <a:r>
              <a:rPr lang="da-DK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da-DK" sz="29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Samme øvelse </a:t>
            </a:r>
            <a:r>
              <a:rPr lang="da-DK" sz="2900" i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som i starten af timen, men d</a:t>
            </a:r>
            <a:r>
              <a:rPr lang="da-DK" sz="29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enne gang skal du bruge din psykologifaglige viden fra modulet til at svare med. Brug 5 minutter. </a:t>
            </a:r>
          </a:p>
          <a:p>
            <a:pPr>
              <a:lnSpc>
                <a:spcPct val="115000"/>
              </a:lnSpc>
              <a:buNone/>
            </a:pPr>
            <a:r>
              <a:rPr lang="da-DK" sz="29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	Vurdér dernæst hvilket af dine to svar et bedst: Det første eller det sidste – og ikke mindst hvorfor. Sæt ord på for din sidemand.</a:t>
            </a:r>
            <a:endParaRPr lang="da-DK" sz="2900" i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9038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ætype">
  <a:themeElements>
    <a:clrScheme name="Træ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ræ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æ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97</TotalTime>
  <Words>457</Words>
  <Application>Microsoft Macintosh PowerPoint</Application>
  <PresentationFormat>Widescreen</PresentationFormat>
  <Paragraphs>40</Paragraphs>
  <Slides>7</Slides>
  <Notes>0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6" baseType="lpstr">
      <vt:lpstr>Calibri</vt:lpstr>
      <vt:lpstr>Rockwell</vt:lpstr>
      <vt:lpstr>Rockwell Condensed</vt:lpstr>
      <vt:lpstr>Rockwell Extra Bold</vt:lpstr>
      <vt:lpstr>Times New Roman</vt:lpstr>
      <vt:lpstr>var(--font-content)</vt:lpstr>
      <vt:lpstr>Wingdings</vt:lpstr>
      <vt:lpstr>Trætype</vt:lpstr>
      <vt:lpstr>Dokument</vt:lpstr>
      <vt:lpstr>Kan vi blive klogere på al den snak om køn?</vt:lpstr>
      <vt:lpstr>Indledende skriveøvelse:  Svar på påstandene.</vt:lpstr>
      <vt:lpstr>Individuelt arbejde om køn  (ligger på Lectio)</vt:lpstr>
      <vt:lpstr>Diskussionsspørgsmål (mundtligt)</vt:lpstr>
      <vt:lpstr>Tid til at føje til begrebslisten</vt:lpstr>
      <vt:lpstr>Vi ser første afsnit af ”Når 2 køn ikke er nok” (2016)</vt:lpstr>
      <vt:lpstr>Afsluttende skriveøvelse:  Svar på påstandene - igen.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Line Kaack Hansen</dc:creator>
  <cp:lastModifiedBy>Line Kaack Hansen</cp:lastModifiedBy>
  <cp:revision>3</cp:revision>
  <dcterms:created xsi:type="dcterms:W3CDTF">2025-04-21T22:03:13Z</dcterms:created>
  <dcterms:modified xsi:type="dcterms:W3CDTF">2025-04-22T10:53:31Z</dcterms:modified>
</cp:coreProperties>
</file>