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77412"/>
  </p:normalViewPr>
  <p:slideViewPr>
    <p:cSldViewPr snapToGrid="0">
      <p:cViewPr varScale="1">
        <p:scale>
          <a:sx n="86" d="100"/>
          <a:sy n="86" d="100"/>
        </p:scale>
        <p:origin x="138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A67BD-1861-0744-B708-D233269B9E61}" type="datetimeFigureOut">
              <a:rPr lang="da-DK" smtClean="0"/>
              <a:t>25.04.2025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EFA57-15B6-7648-A7C9-2C3FA49202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5861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 kulturelle og den biologiske forklaring udelukker ikke hinanden. Biologien kan sagtens styre barnets rolleindtagelse, hvor den kulturelle påvirkning sætter ind senere. </a:t>
            </a:r>
          </a:p>
          <a:p>
            <a:endParaRPr lang="da-DK" dirty="0"/>
          </a:p>
          <a:p>
            <a:r>
              <a:rPr lang="da-DK" dirty="0"/>
              <a:t>Og det er netop det, vi ofte ser: </a:t>
            </a:r>
          </a:p>
          <a:p>
            <a:pPr marL="171450" indent="-171450">
              <a:buFontTx/>
              <a:buChar char="-"/>
            </a:pPr>
            <a:r>
              <a:rPr lang="da-DK" dirty="0"/>
              <a:t>Flest fæstner den kønsidentitet, der blev etableret i barndommen.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Hos nogle personer opstår der i ungdomsperioden en utilfredshed med det køn, man er blevet tilskrevet &gt; ønske om anderledes kønskategorisering. (Et fåtal har haft denne utilfredshed hele vejen op gennem barndommen.)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Men for de fleste er det altså ikke nødvendigvis selve køns</a:t>
            </a:r>
            <a:r>
              <a:rPr lang="da-DK" sz="1800" i="1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identiteten</a:t>
            </a: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, som bliver mere flydende i ungdommen. Man </a:t>
            </a:r>
            <a:r>
              <a:rPr lang="da-DK" sz="1800" b="1" u="none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eksperimenterer</a:t>
            </a: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 dog i høj grad med køns</a:t>
            </a:r>
            <a:r>
              <a:rPr lang="da-DK" sz="1800" i="1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rollerne</a:t>
            </a: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 og skaber nye blandinger af adfærds-, påklædnings- og seksualitetsformer.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EFA57-15B6-7648-A7C9-2C3FA492028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510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det skal også handle om at eksperimentere i dag. Et </a:t>
            </a:r>
            <a:r>
              <a:rPr lang="da-DK" dirty="0" err="1"/>
              <a:t>neuro</a:t>
            </a:r>
            <a:r>
              <a:rPr lang="da-DK" dirty="0"/>
              <a:t>/udviklingspsykologisk perspektiv på unges risikovillighed.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EFA57-15B6-7648-A7C9-2C3FA492028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12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4/25/25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4/25/25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4/25/25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4/25/25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4/25/25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4/25/25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4/25/25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4/25/25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4/25/25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4/25/25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4/25/25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4/25/25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1F2D8-B55B-6470-3227-C6033FE57E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Vi er i gang med et tema om ungdommen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A243135-4234-0F5C-1EDC-9E8C86F132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… husker I nok</a:t>
            </a:r>
            <a:r>
              <a:rPr lang="da-DK" dirty="0">
                <a:sym typeface="Wingdings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1595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B1EF0E-169D-F31F-E1B8-8D2012DA3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9975272" cy="1082911"/>
          </a:xfrm>
        </p:spPr>
        <p:txBody>
          <a:bodyPr>
            <a:normAutofit/>
          </a:bodyPr>
          <a:lstStyle/>
          <a:p>
            <a:r>
              <a:rPr lang="da-DK" sz="3600" dirty="0"/>
              <a:t>Sidste gang arbejde I med kønsidentitet og kønsroller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33DF2-3F13-567C-6980-849FC3949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9951" y="177683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sz="2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: </a:t>
            </a:r>
          </a:p>
          <a:p>
            <a:pPr marL="0" indent="0">
              <a:buNone/>
            </a:pPr>
            <a:endParaRPr lang="da-DK" kern="0" dirty="0">
              <a:solidFill>
                <a:srgbClr val="333333"/>
              </a:solidFill>
              <a:latin typeface="var(--font-content)"/>
              <a:ea typeface="Times New Roman" panose="02020603050405020304" pitchFamily="18" charset="0"/>
              <a:cs typeface="Noto Sans" panose="020B0502040504020204" pitchFamily="34" charset="0"/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84C1FAB-F88F-EEA7-5264-F6F60B47B822}"/>
              </a:ext>
            </a:extLst>
          </p:cNvPr>
          <p:cNvGraphicFramePr>
            <a:graphicFrameLocks noGrp="1"/>
          </p:cNvGraphicFramePr>
          <p:nvPr/>
        </p:nvGraphicFramePr>
        <p:xfrm>
          <a:off x="938151" y="1776836"/>
          <a:ext cx="997527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046">
                  <a:extLst>
                    <a:ext uri="{9D8B030D-6E8A-4147-A177-3AD203B41FA5}">
                      <a16:colId xmlns:a16="http://schemas.microsoft.com/office/drawing/2014/main" val="1748846687"/>
                    </a:ext>
                  </a:extLst>
                </a:gridCol>
                <a:gridCol w="8265226">
                  <a:extLst>
                    <a:ext uri="{9D8B030D-6E8A-4147-A177-3AD203B41FA5}">
                      <a16:colId xmlns:a16="http://schemas.microsoft.com/office/drawing/2014/main" val="576415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a-DK" dirty="0"/>
                        <a:t>Begreb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Forklaring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343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kern="0" dirty="0">
                          <a:solidFill>
                            <a:srgbClr val="333333"/>
                          </a:solidFill>
                          <a:effectLst/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Kønsidentitet</a:t>
                      </a:r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kern="0" dirty="0">
                          <a:solidFill>
                            <a:srgbClr val="333333"/>
                          </a:solidFill>
                          <a:effectLst/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Som en del af identitetsdannelsen udvikles en kønsidentitet. Sammen med en tidlig kønsbevidsthed, følges den af, at man indtager bestemte kønsroller med dertilhørende adfærdsformer.</a:t>
                      </a:r>
                      <a:endParaRPr lang="da-DK" kern="0" dirty="0">
                        <a:solidFill>
                          <a:srgbClr val="333333"/>
                        </a:solidFill>
                        <a:latin typeface="var(--font-content)"/>
                        <a:ea typeface="Times New Roman" panose="02020603050405020304" pitchFamily="18" charset="0"/>
                        <a:cs typeface="Noto Sans" panose="020B0502040504020204" pitchFamily="34" charset="0"/>
                      </a:endParaRP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09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kern="0" dirty="0">
                          <a:solidFill>
                            <a:srgbClr val="333333"/>
                          </a:solidFill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K</a:t>
                      </a:r>
                      <a:r>
                        <a:rPr lang="da-DK" sz="1800" kern="0" dirty="0">
                          <a:solidFill>
                            <a:srgbClr val="333333"/>
                          </a:solidFill>
                          <a:effectLst/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ønsrolle</a:t>
                      </a:r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Der er overordnet to forklaringer på, hvorfor vi indtager disse kønsroller</a:t>
                      </a:r>
                    </a:p>
                    <a:p>
                      <a:endParaRPr lang="da-DK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a-DK" b="1" dirty="0"/>
                        <a:t>Den kulturelle forklaring </a:t>
                      </a:r>
                      <a:r>
                        <a:rPr lang="da-DK" dirty="0"/>
                        <a:t>går på, at kønsrollerne er et kulturprodukt, og at vi igennem vores opvækst og socialisering får præsenteret rollerne og opmuntres til at indtage helt bestemte roller.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da-DK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a-DK" b="1" dirty="0"/>
                        <a:t>Den biologiske forklaring </a:t>
                      </a:r>
                      <a:r>
                        <a:rPr lang="da-DK" dirty="0"/>
                        <a:t>er evolutionspsykologisk, og den går på, at kønsrollerne er et produkt af evolutionsprocesser, dvs.  At vi indtager dem, fordi de dybest set tjener et overlevelses- og reproduktionsformål. Ligeledes peger man på hormonforskelle mellem de biologiske køn, som en faktor der præger adfærd.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5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9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0C8FA-31FD-08E4-A876-4A778D28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tema: </a:t>
            </a:r>
            <a:br>
              <a:rPr lang="da-DK" dirty="0"/>
            </a:br>
            <a:r>
              <a:rPr lang="da-DK" dirty="0"/>
              <a:t>Ungdomshjernen og risikovillighed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AB0726-D0EE-DCD4-71FA-24131684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3200" dirty="0"/>
              <a:t>Pkt. 1: Tegn din begrebsforståelse</a:t>
            </a:r>
          </a:p>
          <a:p>
            <a:r>
              <a:rPr lang="da-DK" sz="3200" dirty="0"/>
              <a:t>Pkt. 2: </a:t>
            </a:r>
            <a:r>
              <a:rPr lang="da-DK" sz="3200" kern="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Noto Sans" panose="020B0502040504020204" pitchFamily="34" charset="0"/>
              </a:rPr>
              <a:t>Har I mødt andre begreber i psykologi i år, der også kunne forklare unges risikovillighed som beskrevet i dagens lektie? I så fald; hvordan adskiller forklaringerne sig?</a:t>
            </a:r>
          </a:p>
          <a:p>
            <a:r>
              <a:rPr lang="da-DK" sz="3200" kern="0" dirty="0">
                <a:solidFill>
                  <a:srgbClr val="333333"/>
                </a:solidFill>
                <a:ea typeface="Times New Roman" panose="02020603050405020304" pitchFamily="18" charset="0"/>
                <a:cs typeface="Noto Sans" panose="020B0502040504020204" pitchFamily="34" charset="0"/>
              </a:rPr>
              <a:t>Pkt. 3: Undersøgelse om færdselsuheld blandt unge </a:t>
            </a:r>
            <a:r>
              <a:rPr lang="da-DK" sz="3200" kern="0" dirty="0" err="1">
                <a:solidFill>
                  <a:srgbClr val="333333"/>
                </a:solidFill>
                <a:ea typeface="Times New Roman" panose="02020603050405020304" pitchFamily="18" charset="0"/>
                <a:cs typeface="Noto Sans" panose="020B0502040504020204" pitchFamily="34" charset="0"/>
              </a:rPr>
              <a:t>billister</a:t>
            </a:r>
            <a:endParaRPr lang="da-DK" sz="3200" kern="0" dirty="0">
              <a:solidFill>
                <a:srgbClr val="333333"/>
              </a:solidFill>
              <a:ea typeface="Times New Roman" panose="02020603050405020304" pitchFamily="18" charset="0"/>
              <a:cs typeface="Noto Sans" panose="020B0502040504020204" pitchFamily="34" charset="0"/>
            </a:endParaRPr>
          </a:p>
          <a:p>
            <a:r>
              <a:rPr lang="da-DK" sz="3200" kern="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Noto Sans" panose="020B0502040504020204" pitchFamily="34" charset="0"/>
              </a:rPr>
              <a:t>Pkt. 4: </a:t>
            </a:r>
            <a:r>
              <a:rPr lang="da-DK" sz="3200" kern="0" dirty="0">
                <a:solidFill>
                  <a:srgbClr val="333333"/>
                </a:solidFill>
                <a:ea typeface="Times New Roman" panose="02020603050405020304" pitchFamily="18" charset="0"/>
                <a:cs typeface="Noto Sans" panose="020B0502040504020204" pitchFamily="34" charset="0"/>
              </a:rPr>
              <a:t>B</a:t>
            </a:r>
            <a:r>
              <a:rPr lang="da-DK" sz="3200" kern="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Noto Sans" panose="020B0502040504020204" pitchFamily="34" charset="0"/>
              </a:rPr>
              <a:t>rug din viden! - case</a:t>
            </a:r>
          </a:p>
          <a:p>
            <a:endParaRPr lang="da-DK" sz="1800" kern="100" dirty="0">
              <a:solidFill>
                <a:srgbClr val="333333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3864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Trætype</Template>
  <TotalTime>69</TotalTime>
  <Words>364</Words>
  <Application>Microsoft Macintosh PowerPoint</Application>
  <PresentationFormat>Widescreen</PresentationFormat>
  <Paragraphs>28</Paragraphs>
  <Slides>3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12" baseType="lpstr">
      <vt:lpstr>Aptos</vt:lpstr>
      <vt:lpstr>Calibri</vt:lpstr>
      <vt:lpstr>Rockwell</vt:lpstr>
      <vt:lpstr>Rockwell Condensed</vt:lpstr>
      <vt:lpstr>Rockwell Extra Bold</vt:lpstr>
      <vt:lpstr>Times New Roman</vt:lpstr>
      <vt:lpstr>var(--font-content)</vt:lpstr>
      <vt:lpstr>Wingdings</vt:lpstr>
      <vt:lpstr>Trætype</vt:lpstr>
      <vt:lpstr>Vi er i gang med et tema om ungdommen </vt:lpstr>
      <vt:lpstr>Sidste gang arbejde I med kønsidentitet og kønsroller</vt:lpstr>
      <vt:lpstr>Dagens tema:  Ungdomshjernen og risikovillighed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Kaack Hansen</dc:creator>
  <cp:lastModifiedBy>Line Kaack Hansen</cp:lastModifiedBy>
  <cp:revision>1</cp:revision>
  <dcterms:created xsi:type="dcterms:W3CDTF">2025-04-24T20:38:19Z</dcterms:created>
  <dcterms:modified xsi:type="dcterms:W3CDTF">2025-04-25T07:29:29Z</dcterms:modified>
</cp:coreProperties>
</file>