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9" r:id="rId2"/>
    <p:sldId id="260" r:id="rId3"/>
    <p:sldId id="257" r:id="rId4"/>
    <p:sldId id="258" r:id="rId5"/>
    <p:sldId id="256" r:id="rId6"/>
    <p:sldId id="263" r:id="rId7"/>
    <p:sldId id="261" r:id="rId8"/>
    <p:sldId id="265" r:id="rId9"/>
    <p:sldId id="262" r:id="rId10"/>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1D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4520C8-1679-4998-82B5-2F562B895D6E}" v="4" dt="2025-04-30T13:10:18.2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8" d="100"/>
          <a:sy n="58" d="100"/>
        </p:scale>
        <p:origin x="1520"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kke Fjellerup" userId="4325b52a-9196-4444-a83d-3df455642285" providerId="ADAL" clId="{7C4520C8-1679-4998-82B5-2F562B895D6E}"/>
    <pc:docChg chg="custSel modSld">
      <pc:chgData name="Rikke Fjellerup" userId="4325b52a-9196-4444-a83d-3df455642285" providerId="ADAL" clId="{7C4520C8-1679-4998-82B5-2F562B895D6E}" dt="2025-04-30T13:17:01.134" v="257" actId="1076"/>
      <pc:docMkLst>
        <pc:docMk/>
      </pc:docMkLst>
      <pc:sldChg chg="modSp mod">
        <pc:chgData name="Rikke Fjellerup" userId="4325b52a-9196-4444-a83d-3df455642285" providerId="ADAL" clId="{7C4520C8-1679-4998-82B5-2F562B895D6E}" dt="2025-04-30T13:17:01.134" v="257" actId="1076"/>
        <pc:sldMkLst>
          <pc:docMk/>
          <pc:sldMk cId="0" sldId="260"/>
        </pc:sldMkLst>
        <pc:graphicFrameChg chg="mod modGraphic">
          <ac:chgData name="Rikke Fjellerup" userId="4325b52a-9196-4444-a83d-3df455642285" providerId="ADAL" clId="{7C4520C8-1679-4998-82B5-2F562B895D6E}" dt="2025-04-30T13:17:01.134" v="257" actId="1076"/>
          <ac:graphicFrameMkLst>
            <pc:docMk/>
            <pc:sldMk cId="0" sldId="260"/>
            <ac:graphicFrameMk id="51243"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024B68-27BE-46A2-B1BF-09DEB8F0D21C}" type="datetimeFigureOut">
              <a:rPr lang="da-DK" smtClean="0"/>
              <a:pPr/>
              <a:t>30-04-2025</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5E95A0-D489-4BCF-AAA8-3417FC6EEEE0}" type="slidenum">
              <a:rPr lang="da-DK" smtClean="0"/>
              <a:pPr/>
              <a:t>‹nr.›</a:t>
            </a:fld>
            <a:endParaRPr lang="da-DK"/>
          </a:p>
        </p:txBody>
      </p:sp>
    </p:spTree>
    <p:extLst>
      <p:ext uri="{BB962C8B-B14F-4D97-AF65-F5344CB8AC3E}">
        <p14:creationId xmlns:p14="http://schemas.microsoft.com/office/powerpoint/2010/main" val="4016127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Pladsholder til diasbillede 1"/>
          <p:cNvSpPr>
            <a:spLocks noGrp="1" noRot="1" noChangeAspect="1" noTextEdit="1"/>
          </p:cNvSpPr>
          <p:nvPr>
            <p:ph type="sldImg"/>
          </p:nvPr>
        </p:nvSpPr>
        <p:spPr>
          <a:ln/>
        </p:spPr>
      </p:sp>
      <p:sp>
        <p:nvSpPr>
          <p:cNvPr id="15363" name="Pladsholder til noter 2"/>
          <p:cNvSpPr>
            <a:spLocks noGrp="1"/>
          </p:cNvSpPr>
          <p:nvPr>
            <p:ph type="body" idx="1"/>
          </p:nvPr>
        </p:nvSpPr>
        <p:spPr>
          <a:noFill/>
          <a:ln/>
        </p:spPr>
        <p:txBody>
          <a:bodyPr/>
          <a:lstStyle/>
          <a:p>
            <a:endParaRPr lang="da-DK">
              <a:latin typeface="Gill Sans"/>
            </a:endParaRPr>
          </a:p>
        </p:txBody>
      </p:sp>
      <p:sp>
        <p:nvSpPr>
          <p:cNvPr id="15364" name="Pladsholder til diasnummer 3"/>
          <p:cNvSpPr>
            <a:spLocks noGrp="1"/>
          </p:cNvSpPr>
          <p:nvPr>
            <p:ph type="sldNum" sz="quarter" idx="4294967295"/>
          </p:nvPr>
        </p:nvSpPr>
        <p:spPr bwMode="auto">
          <a:xfrm>
            <a:off x="3885275" y="8684826"/>
            <a:ext cx="2971092" cy="457711"/>
          </a:xfrm>
          <a:prstGeom prst="rect">
            <a:avLst/>
          </a:prstGeom>
          <a:noFill/>
          <a:ln>
            <a:miter lim="800000"/>
            <a:headEnd/>
            <a:tailEnd/>
          </a:ln>
        </p:spPr>
        <p:txBody>
          <a:bodyPr/>
          <a:lstStyle/>
          <a:p>
            <a:fld id="{D1C43B56-967C-486E-978D-94D997C9F59E}" type="slidenum">
              <a:rPr lang="da-DK"/>
              <a:pPr/>
              <a:t>1</a:t>
            </a:fld>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Pladsholder til diasbillede 1"/>
          <p:cNvSpPr>
            <a:spLocks noGrp="1" noRot="1" noChangeAspect="1" noTextEdit="1"/>
          </p:cNvSpPr>
          <p:nvPr>
            <p:ph type="sldImg"/>
          </p:nvPr>
        </p:nvSpPr>
        <p:spPr>
          <a:ln/>
        </p:spPr>
      </p:sp>
      <p:sp>
        <p:nvSpPr>
          <p:cNvPr id="111619" name="Pladsholder til noter 2"/>
          <p:cNvSpPr>
            <a:spLocks noGrp="1"/>
          </p:cNvSpPr>
          <p:nvPr>
            <p:ph type="body" idx="1"/>
          </p:nvPr>
        </p:nvSpPr>
        <p:spPr>
          <a:noFill/>
          <a:ln/>
        </p:spPr>
        <p:txBody>
          <a:bodyPr/>
          <a:lstStyle/>
          <a:p>
            <a:endParaRPr lang="da-DK" sz="1000">
              <a:latin typeface="Gill Sans"/>
            </a:endParaRPr>
          </a:p>
        </p:txBody>
      </p:sp>
      <p:sp>
        <p:nvSpPr>
          <p:cNvPr id="41988" name="Pladsholder til diasnummer 3"/>
          <p:cNvSpPr txBox="1">
            <a:spLocks noGrp="1"/>
          </p:cNvSpPr>
          <p:nvPr/>
        </p:nvSpPr>
        <p:spPr bwMode="auto">
          <a:xfrm>
            <a:off x="3885275" y="8684826"/>
            <a:ext cx="2971092" cy="457711"/>
          </a:xfrm>
          <a:prstGeom prst="rect">
            <a:avLst/>
          </a:prstGeom>
          <a:noFill/>
          <a:ln>
            <a:miter lim="800000"/>
            <a:headEnd/>
            <a:tailEnd/>
          </a:ln>
        </p:spPr>
        <p:txBody>
          <a:bodyPr anchor="b"/>
          <a:lstStyle/>
          <a:p>
            <a:pPr algn="r">
              <a:defRPr/>
            </a:pPr>
            <a:fld id="{5D1DE40A-14D7-407D-A591-411F3CA5DCBD}" type="slidenum">
              <a:rPr lang="da-DK" sz="1200">
                <a:solidFill>
                  <a:schemeClr val="tx1"/>
                </a:solidFill>
                <a:latin typeface="+mn-lt"/>
                <a:ea typeface="+mn-ea"/>
                <a:cs typeface="+mn-cs"/>
                <a:sym typeface="Gill Sans" pitchFamily="18" charset="0"/>
              </a:rPr>
              <a:pPr algn="r">
                <a:defRPr/>
              </a:pPr>
              <a:t>2</a:t>
            </a:fld>
            <a:endParaRPr lang="da-DK" sz="1200">
              <a:solidFill>
                <a:schemeClr val="tx1"/>
              </a:solidFill>
              <a:latin typeface="+mn-lt"/>
              <a:ea typeface="+mn-ea"/>
              <a:cs typeface="+mn-cs"/>
              <a:sym typeface="Gill Sans"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Pladsholder til diasbillede 1"/>
          <p:cNvSpPr>
            <a:spLocks noGrp="1" noRot="1" noChangeAspect="1" noTextEdit="1"/>
          </p:cNvSpPr>
          <p:nvPr>
            <p:ph type="sldImg"/>
          </p:nvPr>
        </p:nvSpPr>
        <p:spPr>
          <a:ln/>
        </p:spPr>
      </p:sp>
      <p:sp>
        <p:nvSpPr>
          <p:cNvPr id="117763" name="Pladsholder til noter 2"/>
          <p:cNvSpPr>
            <a:spLocks noGrp="1"/>
          </p:cNvSpPr>
          <p:nvPr>
            <p:ph type="body" idx="1"/>
          </p:nvPr>
        </p:nvSpPr>
        <p:spPr>
          <a:noFill/>
          <a:ln/>
        </p:spPr>
        <p:txBody>
          <a:bodyPr/>
          <a:lstStyle/>
          <a:p>
            <a:endParaRPr lang="da-DK">
              <a:latin typeface="Gill Sans"/>
            </a:endParaRPr>
          </a:p>
        </p:txBody>
      </p:sp>
      <p:sp>
        <p:nvSpPr>
          <p:cNvPr id="46084" name="Pladsholder til diasnummer 3"/>
          <p:cNvSpPr txBox="1">
            <a:spLocks noGrp="1"/>
          </p:cNvSpPr>
          <p:nvPr/>
        </p:nvSpPr>
        <p:spPr bwMode="auto">
          <a:xfrm>
            <a:off x="3885275" y="8684826"/>
            <a:ext cx="2971092" cy="457711"/>
          </a:xfrm>
          <a:prstGeom prst="rect">
            <a:avLst/>
          </a:prstGeom>
          <a:noFill/>
          <a:ln>
            <a:miter lim="800000"/>
            <a:headEnd/>
            <a:tailEnd/>
          </a:ln>
        </p:spPr>
        <p:txBody>
          <a:bodyPr anchor="b"/>
          <a:lstStyle/>
          <a:p>
            <a:pPr algn="r">
              <a:defRPr/>
            </a:pPr>
            <a:fld id="{CD62D9AB-FB75-4566-810A-746DE1CE2E66}" type="slidenum">
              <a:rPr lang="da-DK" sz="1200">
                <a:solidFill>
                  <a:schemeClr val="tx1"/>
                </a:solidFill>
                <a:latin typeface="+mn-lt"/>
                <a:ea typeface="+mn-ea"/>
                <a:cs typeface="+mn-cs"/>
                <a:sym typeface="Gill Sans" pitchFamily="18" charset="0"/>
              </a:rPr>
              <a:pPr algn="r">
                <a:defRPr/>
              </a:pPr>
              <a:t>4</a:t>
            </a:fld>
            <a:endParaRPr lang="da-DK" sz="1200">
              <a:solidFill>
                <a:schemeClr val="tx1"/>
              </a:solidFill>
              <a:latin typeface="+mn-lt"/>
              <a:ea typeface="+mn-ea"/>
              <a:cs typeface="+mn-cs"/>
              <a:sym typeface="Gill Sans"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775E95A0-D489-4BCF-AAA8-3417FC6EEEE0}" type="slidenum">
              <a:rPr lang="da-DK" smtClean="0"/>
              <a:pPr/>
              <a:t>5</a:t>
            </a:fld>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titeltypografi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typografi i masteren</a:t>
            </a:r>
          </a:p>
        </p:txBody>
      </p:sp>
      <p:sp>
        <p:nvSpPr>
          <p:cNvPr id="4" name="Pladsholder til dato 3"/>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dato 2"/>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8F73D662-5DC3-497D-886F-0FC31A38DF8A}" type="datetimeFigureOut">
              <a:rPr lang="da-DK" smtClean="0"/>
              <a:pPr/>
              <a:t>30-04-2025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7DBF466A-967C-497A-AE88-E6E888E8EDD1}"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titeltypografi i masteren</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73D662-5DC3-497D-886F-0FC31A38DF8A}" type="datetimeFigureOut">
              <a:rPr lang="da-DK" smtClean="0"/>
              <a:pPr/>
              <a:t>30-04-2025</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F466A-967C-497A-AE88-E6E888E8EDD1}"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p:cNvSpPr>
            <a:spLocks noGrp="1"/>
          </p:cNvSpPr>
          <p:nvPr>
            <p:ph type="title"/>
          </p:nvPr>
        </p:nvSpPr>
        <p:spPr>
          <a:xfrm>
            <a:off x="457200" y="125413"/>
            <a:ext cx="8229600" cy="1143000"/>
          </a:xfrm>
        </p:spPr>
        <p:txBody>
          <a:bodyPr/>
          <a:lstStyle/>
          <a:p>
            <a:r>
              <a:rPr lang="da-DK" sz="4000" b="0">
                <a:solidFill>
                  <a:srgbClr val="002060"/>
                </a:solidFill>
                <a:latin typeface="Arial" pitchFamily="34" charset="0"/>
                <a:cs typeface="Arial" pitchFamily="34" charset="0"/>
              </a:rPr>
              <a:t>Teksttrekanten</a:t>
            </a:r>
            <a:endParaRPr lang="da-DK" sz="2800" b="0">
              <a:solidFill>
                <a:srgbClr val="002060"/>
              </a:solidFill>
              <a:latin typeface="Arial" pitchFamily="34" charset="0"/>
              <a:cs typeface="Arial" pitchFamily="34" charset="0"/>
            </a:endParaRPr>
          </a:p>
        </p:txBody>
      </p:sp>
      <p:sp>
        <p:nvSpPr>
          <p:cNvPr id="7171" name="Pladsholder til dato 3"/>
          <p:cNvSpPr>
            <a:spLocks noGrp="1"/>
          </p:cNvSpPr>
          <p:nvPr>
            <p:ph type="dt" sz="quarter" idx="10"/>
          </p:nvPr>
        </p:nvSpPr>
        <p:spPr bwMode="auto">
          <a:noFill/>
          <a:ln>
            <a:miter lim="800000"/>
            <a:headEnd/>
            <a:tailEnd/>
          </a:ln>
        </p:spPr>
        <p:txBody>
          <a:bodyPr/>
          <a:lstStyle/>
          <a:p>
            <a:fld id="{F948BE32-1C0C-4204-B91D-A01E0B95719E}" type="datetime1">
              <a:rPr lang="da-DK" altLang="en-US" smtClean="0">
                <a:latin typeface="Gill Sans MT" pitchFamily="34" charset="0"/>
                <a:ea typeface="ヒラギノ角ゴ ProN W3"/>
                <a:cs typeface="ヒラギノ角ゴ ProN W3"/>
                <a:sym typeface="Gill Sans"/>
              </a:rPr>
              <a:pPr/>
              <a:t>30-04-2025</a:t>
            </a:fld>
            <a:endParaRPr lang="en-US" altLang="en-US">
              <a:latin typeface="Gill Sans MT" pitchFamily="34" charset="0"/>
              <a:ea typeface="ヒラギノ角ゴ ProN W3"/>
              <a:cs typeface="ヒラギノ角ゴ ProN W3"/>
              <a:sym typeface="Gill Sans"/>
            </a:endParaRPr>
          </a:p>
        </p:txBody>
      </p:sp>
      <p:sp>
        <p:nvSpPr>
          <p:cNvPr id="7173" name="Pladsholder til diasnummer 5"/>
          <p:cNvSpPr>
            <a:spLocks noGrp="1"/>
          </p:cNvSpPr>
          <p:nvPr>
            <p:ph type="sldNum" sz="quarter" idx="12"/>
          </p:nvPr>
        </p:nvSpPr>
        <p:spPr bwMode="auto">
          <a:noFill/>
          <a:ln>
            <a:miter lim="800000"/>
            <a:headEnd/>
            <a:tailEnd/>
          </a:ln>
        </p:spPr>
        <p:txBody>
          <a:bodyPr/>
          <a:lstStyle/>
          <a:p>
            <a:fld id="{49DB4434-5E21-4068-A434-7273CC904F1A}" type="slidenum">
              <a:rPr lang="en-US" altLang="en-US" smtClean="0">
                <a:latin typeface="Gill Sans MT" pitchFamily="34" charset="0"/>
                <a:ea typeface="ヒラギノ角ゴ ProN W3"/>
                <a:cs typeface="ヒラギノ角ゴ ProN W3"/>
                <a:sym typeface="Gill Sans"/>
              </a:rPr>
              <a:pPr/>
              <a:t>1</a:t>
            </a:fld>
            <a:endParaRPr lang="en-US" altLang="en-US">
              <a:latin typeface="Gill Sans MT" pitchFamily="34" charset="0"/>
              <a:ea typeface="ヒラギノ角ゴ ProN W3"/>
              <a:cs typeface="ヒラギノ角ゴ ProN W3"/>
              <a:sym typeface="Gill Sans"/>
            </a:endParaRPr>
          </a:p>
        </p:txBody>
      </p:sp>
      <p:grpSp>
        <p:nvGrpSpPr>
          <p:cNvPr id="2" name="Gruppe 29"/>
          <p:cNvGrpSpPr>
            <a:grpSpLocks/>
          </p:cNvGrpSpPr>
          <p:nvPr/>
        </p:nvGrpSpPr>
        <p:grpSpPr bwMode="auto">
          <a:xfrm>
            <a:off x="2295525" y="549275"/>
            <a:ext cx="4878388" cy="4751388"/>
            <a:chOff x="2020659" y="202827"/>
            <a:chExt cx="4878016" cy="4752528"/>
          </a:xfrm>
        </p:grpSpPr>
        <p:sp>
          <p:nvSpPr>
            <p:cNvPr id="18" name="Ligebenet trekant 17"/>
            <p:cNvSpPr>
              <a:spLocks noChangeArrowheads="1"/>
            </p:cNvSpPr>
            <p:nvPr/>
          </p:nvSpPr>
          <p:spPr bwMode="auto">
            <a:xfrm rot="3600000">
              <a:off x="2473899" y="530579"/>
              <a:ext cx="4752528" cy="4097024"/>
            </a:xfrm>
            <a:prstGeom prst="triangle">
              <a:avLst>
                <a:gd name="adj" fmla="val 50000"/>
              </a:avLst>
            </a:prstGeom>
            <a:gradFill rotWithShape="0">
              <a:gsLst>
                <a:gs pos="0">
                  <a:srgbClr val="9AB5E4"/>
                </a:gs>
                <a:gs pos="50000">
                  <a:srgbClr val="C2D1ED"/>
                </a:gs>
                <a:gs pos="100000">
                  <a:srgbClr val="E1E8F5"/>
                </a:gs>
              </a:gsLst>
              <a:lin ang="2400000"/>
            </a:gradFill>
            <a:ln w="25400" algn="ctr">
              <a:solidFill>
                <a:srgbClr val="385D8A"/>
              </a:solidFill>
              <a:miter lim="800000"/>
              <a:headEnd/>
              <a:tailEnd/>
            </a:ln>
          </p:spPr>
          <p:txBody>
            <a:bodyPr rot="10800000" vert="eaVert" anchor="ctr"/>
            <a:lstStyle/>
            <a:p>
              <a:pPr algn="ctr" fontAlgn="auto">
                <a:spcBef>
                  <a:spcPts val="0"/>
                </a:spcBef>
                <a:spcAft>
                  <a:spcPts val="0"/>
                </a:spcAft>
                <a:defRPr/>
              </a:pPr>
              <a:endParaRPr lang="da-DK" sz="1800">
                <a:solidFill>
                  <a:schemeClr val="lt1"/>
                </a:solidFill>
                <a:latin typeface="+mn-lt"/>
                <a:ea typeface="+mn-ea"/>
                <a:cs typeface="+mn-cs"/>
                <a:sym typeface="Gill Sans" pitchFamily="18" charset="0"/>
              </a:endParaRPr>
            </a:p>
          </p:txBody>
        </p:sp>
        <p:sp>
          <p:nvSpPr>
            <p:cNvPr id="7180" name="Tekstboks 8"/>
            <p:cNvSpPr txBox="1">
              <a:spLocks noChangeArrowheads="1"/>
            </p:cNvSpPr>
            <p:nvPr/>
          </p:nvSpPr>
          <p:spPr bwMode="auto">
            <a:xfrm>
              <a:off x="2020659" y="1628744"/>
              <a:ext cx="4471647" cy="366801"/>
            </a:xfrm>
            <a:prstGeom prst="rect">
              <a:avLst/>
            </a:prstGeom>
            <a:noFill/>
            <a:ln w="9525">
              <a:noFill/>
              <a:miter lim="800000"/>
              <a:headEnd/>
              <a:tailEnd/>
            </a:ln>
          </p:spPr>
          <p:txBody>
            <a:bodyPr wrap="none">
              <a:spAutoFit/>
            </a:bodyPr>
            <a:lstStyle/>
            <a:p>
              <a:pPr algn="ctr"/>
              <a:r>
                <a:rPr lang="da-DK" sz="1800" b="1">
                  <a:latin typeface="Calibri" pitchFamily="34" charset="0"/>
                </a:rPr>
                <a:t>Situationskontekst (formål, modtager, genre)</a:t>
              </a:r>
            </a:p>
          </p:txBody>
        </p:sp>
        <p:sp>
          <p:nvSpPr>
            <p:cNvPr id="7181" name="Tekstboks 9"/>
            <p:cNvSpPr txBox="1">
              <a:spLocks noChangeArrowheads="1"/>
            </p:cNvSpPr>
            <p:nvPr/>
          </p:nvSpPr>
          <p:spPr bwMode="auto">
            <a:xfrm>
              <a:off x="2700058" y="2060648"/>
              <a:ext cx="2777913" cy="641504"/>
            </a:xfrm>
            <a:prstGeom prst="rect">
              <a:avLst/>
            </a:prstGeom>
            <a:noFill/>
            <a:ln w="9525">
              <a:noFill/>
              <a:miter lim="800000"/>
              <a:headEnd/>
              <a:tailEnd/>
            </a:ln>
          </p:spPr>
          <p:txBody>
            <a:bodyPr wrap="none">
              <a:spAutoFit/>
            </a:bodyPr>
            <a:lstStyle/>
            <a:p>
              <a:r>
                <a:rPr lang="da-DK" sz="1800" b="1">
                  <a:latin typeface="Calibri" pitchFamily="34" charset="0"/>
                </a:rPr>
                <a:t>Diskurs - indhold</a:t>
              </a:r>
              <a:br>
                <a:rPr lang="da-DK" sz="1800" b="1">
                  <a:latin typeface="Calibri" pitchFamily="34" charset="0"/>
                </a:rPr>
              </a:br>
              <a:r>
                <a:rPr lang="da-DK" sz="1800" b="1">
                  <a:latin typeface="Calibri" pitchFamily="34" charset="0"/>
                </a:rPr>
                <a:t>		struktur</a:t>
              </a:r>
            </a:p>
          </p:txBody>
        </p:sp>
        <p:sp>
          <p:nvSpPr>
            <p:cNvPr id="7182" name="Tekstboks 10"/>
            <p:cNvSpPr txBox="1">
              <a:spLocks noChangeArrowheads="1"/>
            </p:cNvSpPr>
            <p:nvPr/>
          </p:nvSpPr>
          <p:spPr bwMode="auto">
            <a:xfrm>
              <a:off x="3688995" y="2772019"/>
              <a:ext cx="1136563" cy="366800"/>
            </a:xfrm>
            <a:prstGeom prst="rect">
              <a:avLst/>
            </a:prstGeom>
            <a:noFill/>
            <a:ln w="9525">
              <a:noFill/>
              <a:miter lim="800000"/>
              <a:headEnd/>
              <a:tailEnd/>
            </a:ln>
          </p:spPr>
          <p:txBody>
            <a:bodyPr wrap="none">
              <a:spAutoFit/>
            </a:bodyPr>
            <a:lstStyle/>
            <a:p>
              <a:pPr algn="ctr"/>
              <a:r>
                <a:rPr lang="da-DK" sz="1800">
                  <a:latin typeface="Calibri" pitchFamily="34" charset="0"/>
                </a:rPr>
                <a:t>Sætninger</a:t>
              </a:r>
            </a:p>
          </p:txBody>
        </p:sp>
        <p:sp>
          <p:nvSpPr>
            <p:cNvPr id="7183" name="Tekstboks 11"/>
            <p:cNvSpPr txBox="1">
              <a:spLocks noChangeArrowheads="1"/>
            </p:cNvSpPr>
            <p:nvPr/>
          </p:nvSpPr>
          <p:spPr bwMode="auto">
            <a:xfrm>
              <a:off x="3803610" y="3347701"/>
              <a:ext cx="909047" cy="369421"/>
            </a:xfrm>
            <a:prstGeom prst="rect">
              <a:avLst/>
            </a:prstGeom>
            <a:noFill/>
            <a:ln w="9525">
              <a:noFill/>
              <a:miter lim="800000"/>
              <a:headEnd/>
              <a:tailEnd/>
            </a:ln>
          </p:spPr>
          <p:txBody>
            <a:bodyPr wrap="none">
              <a:spAutoFit/>
            </a:bodyPr>
            <a:lstStyle/>
            <a:p>
              <a:r>
                <a:rPr lang="da-DK" sz="1800">
                  <a:latin typeface="Calibri" pitchFamily="34" charset="0"/>
                </a:rPr>
                <a:t>Ordvalg</a:t>
              </a:r>
            </a:p>
          </p:txBody>
        </p:sp>
        <p:sp>
          <p:nvSpPr>
            <p:cNvPr id="7184" name="Tekstboks 12"/>
            <p:cNvSpPr txBox="1">
              <a:spLocks noChangeArrowheads="1"/>
            </p:cNvSpPr>
            <p:nvPr/>
          </p:nvSpPr>
          <p:spPr bwMode="auto">
            <a:xfrm>
              <a:off x="3555655" y="4005802"/>
              <a:ext cx="1403242" cy="916207"/>
            </a:xfrm>
            <a:prstGeom prst="rect">
              <a:avLst/>
            </a:prstGeom>
            <a:noFill/>
            <a:ln w="9525">
              <a:noFill/>
              <a:miter lim="800000"/>
              <a:headEnd/>
              <a:tailEnd/>
            </a:ln>
          </p:spPr>
          <p:txBody>
            <a:bodyPr wrap="none">
              <a:spAutoFit/>
            </a:bodyPr>
            <a:lstStyle/>
            <a:p>
              <a:pPr algn="ctr"/>
              <a:r>
                <a:rPr lang="da-DK" sz="1800">
                  <a:latin typeface="Calibri" pitchFamily="34" charset="0"/>
                </a:rPr>
                <a:t>Retskrivning,</a:t>
              </a:r>
            </a:p>
            <a:p>
              <a:pPr algn="ctr"/>
              <a:r>
                <a:rPr lang="da-DK" sz="1800">
                  <a:latin typeface="Calibri" pitchFamily="34" charset="0"/>
                </a:rPr>
                <a:t>tegnsætning,</a:t>
              </a:r>
            </a:p>
            <a:p>
              <a:pPr algn="ctr"/>
              <a:r>
                <a:rPr lang="da-DK" sz="1800">
                  <a:latin typeface="Calibri" pitchFamily="34" charset="0"/>
                </a:rPr>
                <a:t>formalia</a:t>
              </a:r>
            </a:p>
          </p:txBody>
        </p:sp>
        <p:cxnSp>
          <p:nvCxnSpPr>
            <p:cNvPr id="24" name="Lige forbindelse 23"/>
            <p:cNvCxnSpPr/>
            <p:nvPr/>
          </p:nvCxnSpPr>
          <p:spPr>
            <a:xfrm>
              <a:off x="2195271" y="2060648"/>
              <a:ext cx="4147822"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5" name="Lige forbindelse 24"/>
            <p:cNvCxnSpPr/>
            <p:nvPr/>
          </p:nvCxnSpPr>
          <p:spPr>
            <a:xfrm>
              <a:off x="2555606" y="2708503"/>
              <a:ext cx="3384292"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Lige forbindelse 25"/>
            <p:cNvCxnSpPr/>
            <p:nvPr/>
          </p:nvCxnSpPr>
          <p:spPr>
            <a:xfrm>
              <a:off x="2844509" y="3213449"/>
              <a:ext cx="2808073"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7" name="Lige forbindelse 26"/>
            <p:cNvCxnSpPr/>
            <p:nvPr/>
          </p:nvCxnSpPr>
          <p:spPr>
            <a:xfrm>
              <a:off x="3203257" y="3861305"/>
              <a:ext cx="2088991"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8" name="Lige forbindelse 27"/>
            <p:cNvCxnSpPr/>
            <p:nvPr/>
          </p:nvCxnSpPr>
          <p:spPr>
            <a:xfrm flipV="1">
              <a:off x="2555606" y="2086054"/>
              <a:ext cx="3770024" cy="622449"/>
            </a:xfrm>
            <a:prstGeom prst="line">
              <a:avLst/>
            </a:prstGeom>
            <a:ln w="15875"/>
          </p:spPr>
          <p:style>
            <a:lnRef idx="1">
              <a:schemeClr val="accent1"/>
            </a:lnRef>
            <a:fillRef idx="0">
              <a:schemeClr val="accent1"/>
            </a:fillRef>
            <a:effectRef idx="0">
              <a:schemeClr val="accent1"/>
            </a:effectRef>
            <a:fontRef idx="minor">
              <a:schemeClr val="tx1"/>
            </a:fontRef>
          </p:style>
        </p:cxnSp>
      </p:grpSp>
      <p:sp>
        <p:nvSpPr>
          <p:cNvPr id="7191" name="Line 23"/>
          <p:cNvSpPr>
            <a:spLocks noChangeShapeType="1"/>
          </p:cNvSpPr>
          <p:nvPr/>
        </p:nvSpPr>
        <p:spPr bwMode="auto">
          <a:xfrm flipH="1" flipV="1">
            <a:off x="1763713" y="1989138"/>
            <a:ext cx="2449512" cy="4032250"/>
          </a:xfrm>
          <a:prstGeom prst="line">
            <a:avLst/>
          </a:prstGeom>
          <a:noFill/>
          <a:ln w="9525">
            <a:solidFill>
              <a:schemeClr val="tx1"/>
            </a:solidFill>
            <a:round/>
            <a:headEnd/>
            <a:tailEnd type="triangle" w="med" len="med"/>
          </a:ln>
          <a:effectLst/>
        </p:spPr>
        <p:txBody>
          <a:bodyPr/>
          <a:lstStyle/>
          <a:p>
            <a:endParaRPr lang="da-DK"/>
          </a:p>
        </p:txBody>
      </p:sp>
      <p:sp>
        <p:nvSpPr>
          <p:cNvPr id="7192" name="Line 24"/>
          <p:cNvSpPr>
            <a:spLocks noChangeShapeType="1"/>
          </p:cNvSpPr>
          <p:nvPr/>
        </p:nvSpPr>
        <p:spPr bwMode="auto">
          <a:xfrm flipH="1">
            <a:off x="4930775" y="1989138"/>
            <a:ext cx="2305050" cy="4032250"/>
          </a:xfrm>
          <a:prstGeom prst="line">
            <a:avLst/>
          </a:prstGeom>
          <a:noFill/>
          <a:ln w="9525">
            <a:solidFill>
              <a:schemeClr val="tx1"/>
            </a:solidFill>
            <a:round/>
            <a:headEnd/>
            <a:tailEnd type="triangle" w="med" len="med"/>
          </a:ln>
          <a:effectLst/>
        </p:spPr>
        <p:txBody>
          <a:bodyPr/>
          <a:lstStyle/>
          <a:p>
            <a:endParaRPr lang="da-DK"/>
          </a:p>
        </p:txBody>
      </p:sp>
      <p:sp>
        <p:nvSpPr>
          <p:cNvPr id="7194" name="Text Box 26"/>
          <p:cNvSpPr txBox="1">
            <a:spLocks noChangeArrowheads="1"/>
          </p:cNvSpPr>
          <p:nvPr/>
        </p:nvSpPr>
        <p:spPr bwMode="auto">
          <a:xfrm>
            <a:off x="466725" y="4797425"/>
            <a:ext cx="2592388" cy="641350"/>
          </a:xfrm>
          <a:prstGeom prst="rect">
            <a:avLst/>
          </a:prstGeom>
          <a:noFill/>
          <a:ln w="9525">
            <a:noFill/>
            <a:miter lim="800000"/>
            <a:headEnd/>
            <a:tailEnd/>
          </a:ln>
          <a:effectLst/>
        </p:spPr>
        <p:txBody>
          <a:bodyPr>
            <a:spAutoFit/>
          </a:bodyPr>
          <a:lstStyle/>
          <a:p>
            <a:pPr>
              <a:spcBef>
                <a:spcPct val="50000"/>
              </a:spcBef>
            </a:pPr>
            <a:r>
              <a:rPr lang="da-DK" sz="1800">
                <a:latin typeface="Calibri" pitchFamily="34" charset="0"/>
              </a:rPr>
              <a:t>Tekstsammenbinding = at koble teksten sammen</a:t>
            </a:r>
          </a:p>
        </p:txBody>
      </p:sp>
      <p:sp>
        <p:nvSpPr>
          <p:cNvPr id="7195" name="Text Box 27"/>
          <p:cNvSpPr txBox="1">
            <a:spLocks noChangeArrowheads="1"/>
          </p:cNvSpPr>
          <p:nvPr/>
        </p:nvSpPr>
        <p:spPr bwMode="auto">
          <a:xfrm>
            <a:off x="6083300" y="4868863"/>
            <a:ext cx="2665413" cy="366712"/>
          </a:xfrm>
          <a:prstGeom prst="rect">
            <a:avLst/>
          </a:prstGeom>
          <a:noFill/>
          <a:ln w="9525">
            <a:noFill/>
            <a:miter lim="800000"/>
            <a:headEnd/>
            <a:tailEnd/>
          </a:ln>
          <a:effectLst/>
        </p:spPr>
        <p:txBody>
          <a:bodyPr>
            <a:spAutoFit/>
          </a:bodyPr>
          <a:lstStyle/>
          <a:p>
            <a:pPr>
              <a:spcBef>
                <a:spcPct val="50000"/>
              </a:spcBef>
            </a:pPr>
            <a:r>
              <a:rPr lang="da-DK" sz="1800">
                <a:latin typeface="Calibri" pitchFamily="34" charset="0"/>
              </a:rPr>
              <a:t>Fra globalt til lokalt niveau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94"/>
                                        </p:tgtEl>
                                        <p:attrNameLst>
                                          <p:attrName>style.visibility</p:attrName>
                                        </p:attrNameLst>
                                      </p:cBhvr>
                                      <p:to>
                                        <p:strVal val="visible"/>
                                      </p:to>
                                    </p:set>
                                    <p:anim calcmode="lin" valueType="num">
                                      <p:cBhvr additive="base">
                                        <p:cTn id="7" dur="1000" fill="hold"/>
                                        <p:tgtEl>
                                          <p:spTgt spid="7194"/>
                                        </p:tgtEl>
                                        <p:attrNameLst>
                                          <p:attrName>ppt_x</p:attrName>
                                        </p:attrNameLst>
                                      </p:cBhvr>
                                      <p:tavLst>
                                        <p:tav tm="0">
                                          <p:val>
                                            <p:strVal val="#ppt_x"/>
                                          </p:val>
                                        </p:tav>
                                        <p:tav tm="100000">
                                          <p:val>
                                            <p:strVal val="#ppt_x"/>
                                          </p:val>
                                        </p:tav>
                                      </p:tavLst>
                                    </p:anim>
                                    <p:anim calcmode="lin" valueType="num">
                                      <p:cBhvr additive="base">
                                        <p:cTn id="8" dur="1000" fill="hold"/>
                                        <p:tgtEl>
                                          <p:spTgt spid="719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195"/>
                                        </p:tgtEl>
                                        <p:attrNameLst>
                                          <p:attrName>style.visibility</p:attrName>
                                        </p:attrNameLst>
                                      </p:cBhvr>
                                      <p:to>
                                        <p:strVal val="visible"/>
                                      </p:to>
                                    </p:set>
                                    <p:anim calcmode="lin" valueType="num">
                                      <p:cBhvr additive="base">
                                        <p:cTn id="11" dur="1000" fill="hold"/>
                                        <p:tgtEl>
                                          <p:spTgt spid="7195"/>
                                        </p:tgtEl>
                                        <p:attrNameLst>
                                          <p:attrName>ppt_x</p:attrName>
                                        </p:attrNameLst>
                                      </p:cBhvr>
                                      <p:tavLst>
                                        <p:tav tm="0">
                                          <p:val>
                                            <p:strVal val="#ppt_x"/>
                                          </p:val>
                                        </p:tav>
                                        <p:tav tm="100000">
                                          <p:val>
                                            <p:strVal val="#ppt_x"/>
                                          </p:val>
                                        </p:tav>
                                      </p:tavLst>
                                    </p:anim>
                                    <p:anim calcmode="lin" valueType="num">
                                      <p:cBhvr additive="base">
                                        <p:cTn id="12" dur="1000" fill="hold"/>
                                        <p:tgtEl>
                                          <p:spTgt spid="71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Pladsholder til diasnummer 3"/>
          <p:cNvSpPr txBox="1">
            <a:spLocks noGrp="1"/>
          </p:cNvSpPr>
          <p:nvPr/>
        </p:nvSpPr>
        <p:spPr>
          <a:xfrm>
            <a:off x="6553200" y="6248400"/>
            <a:ext cx="2133600" cy="457200"/>
          </a:xfrm>
          <a:prstGeom prst="rect">
            <a:avLst/>
          </a:prstGeom>
          <a:noFill/>
        </p:spPr>
        <p:txBody>
          <a:bodyPr anchor="ctr"/>
          <a:lstStyle/>
          <a:p>
            <a:pPr algn="r" fontAlgn="auto">
              <a:spcBef>
                <a:spcPts val="0"/>
              </a:spcBef>
              <a:spcAft>
                <a:spcPts val="0"/>
              </a:spcAft>
              <a:defRPr/>
            </a:pPr>
            <a:fld id="{2435E529-6805-4437-B88F-FD2888F6FD6F}" type="slidenum">
              <a:rPr lang="da-DK" sz="1200">
                <a:solidFill>
                  <a:schemeClr val="tx1">
                    <a:tint val="75000"/>
                  </a:schemeClr>
                </a:solidFill>
                <a:latin typeface="+mn-lt"/>
                <a:ea typeface="+mn-ea"/>
                <a:cs typeface="+mn-cs"/>
                <a:sym typeface="Gill Sans" pitchFamily="18" charset="0"/>
              </a:rPr>
              <a:pPr algn="r" fontAlgn="auto">
                <a:spcBef>
                  <a:spcPts val="0"/>
                </a:spcBef>
                <a:spcAft>
                  <a:spcPts val="0"/>
                </a:spcAft>
                <a:defRPr/>
              </a:pPr>
              <a:t>2</a:t>
            </a:fld>
            <a:endParaRPr lang="da-DK" sz="1200">
              <a:solidFill>
                <a:schemeClr val="tx1">
                  <a:tint val="75000"/>
                </a:schemeClr>
              </a:solidFill>
              <a:latin typeface="+mn-lt"/>
              <a:ea typeface="+mn-ea"/>
              <a:cs typeface="+mn-cs"/>
              <a:sym typeface="Gill Sans" pitchFamily="18" charset="0"/>
            </a:endParaRPr>
          </a:p>
        </p:txBody>
      </p:sp>
      <p:graphicFrame>
        <p:nvGraphicFramePr>
          <p:cNvPr id="51243" name="Group 43"/>
          <p:cNvGraphicFramePr>
            <a:graphicFrameLocks noGrp="1"/>
          </p:cNvGraphicFramePr>
          <p:nvPr>
            <p:ph idx="4294967295"/>
            <p:extLst>
              <p:ext uri="{D42A27DB-BD31-4B8C-83A1-F6EECF244321}">
                <p14:modId xmlns:p14="http://schemas.microsoft.com/office/powerpoint/2010/main" val="2608465413"/>
              </p:ext>
            </p:extLst>
          </p:nvPr>
        </p:nvGraphicFramePr>
        <p:xfrm>
          <a:off x="323528" y="192127"/>
          <a:ext cx="8712200" cy="6473745"/>
        </p:xfrm>
        <a:graphic>
          <a:graphicData uri="http://schemas.openxmlformats.org/drawingml/2006/table">
            <a:tbl>
              <a:tblPr/>
              <a:tblGrid>
                <a:gridCol w="3030538">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938462">
                  <a:extLst>
                    <a:ext uri="{9D8B030D-6E8A-4147-A177-3AD203B41FA5}">
                      <a16:colId xmlns:a16="http://schemas.microsoft.com/office/drawing/2014/main" val="20002"/>
                    </a:ext>
                  </a:extLst>
                </a:gridCol>
              </a:tblGrid>
              <a:tr h="925308">
                <a:tc rowSpan="8">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da-DK" sz="2000" b="0" i="0" u="none" strike="noStrike" cap="none" normalizeH="0" baseline="0" dirty="0">
                        <a:ln>
                          <a:noFill/>
                        </a:ln>
                        <a:solidFill>
                          <a:schemeClr val="tx1"/>
                        </a:solidFill>
                        <a:effectLst/>
                        <a:latin typeface="Gill Sans MT" pitchFamily="34" charset="0"/>
                        <a:ea typeface="MS PGothic" pitchFamily="34" charset="-128"/>
                        <a:sym typeface="Gill Sans"/>
                      </a:endParaRP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400" b="0" i="0" u="none" strike="noStrike" cap="none" normalizeH="0" baseline="0" dirty="0">
                          <a:ln>
                            <a:noFill/>
                          </a:ln>
                          <a:solidFill>
                            <a:schemeClr val="tx1"/>
                          </a:solidFill>
                          <a:effectLst/>
                          <a:latin typeface="Garamond" pitchFamily="18" charset="0"/>
                          <a:ea typeface="MS PGothic" pitchFamily="34" charset="-128"/>
                          <a:sym typeface="Gill Sans"/>
                        </a:rPr>
                        <a:t>Opgaven </a:t>
                      </a: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400" b="0" i="0" u="none" strike="noStrike" cap="none" normalizeH="0" baseline="0" dirty="0">
                          <a:ln>
                            <a:noFill/>
                          </a:ln>
                          <a:solidFill>
                            <a:schemeClr val="tx1"/>
                          </a:solidFill>
                          <a:effectLst/>
                          <a:latin typeface="Garamond" pitchFamily="18" charset="0"/>
                          <a:ea typeface="MS PGothic" pitchFamily="34" charset="-128"/>
                          <a:sym typeface="Gill Sans"/>
                        </a:rPr>
                        <a:t>består af:</a:t>
                      </a: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400" b="0" i="0" u="none" strike="noStrike" cap="none" normalizeH="0" baseline="0" dirty="0">
                          <a:ln>
                            <a:noFill/>
                          </a:ln>
                          <a:solidFill>
                            <a:schemeClr val="tx1"/>
                          </a:solidFill>
                          <a:effectLst/>
                          <a:latin typeface="Garamond" pitchFamily="18" charset="0"/>
                          <a:ea typeface="MS PGothic" pitchFamily="34" charset="-128"/>
                          <a:sym typeface="Gill Sans"/>
                        </a:rPr>
                        <a:t>overordnede afsnit, som ofte har en overskrift (kun i SRP og lig.)</a:t>
                      </a: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400" b="0" i="0" u="none" strike="noStrike" cap="none" normalizeH="0" baseline="0" dirty="0">
                          <a:ln>
                            <a:noFill/>
                          </a:ln>
                          <a:solidFill>
                            <a:schemeClr val="tx1"/>
                          </a:solidFill>
                          <a:effectLst/>
                          <a:latin typeface="Garamond" pitchFamily="18" charset="0"/>
                          <a:ea typeface="MS PGothic" pitchFamily="34" charset="-128"/>
                          <a:sym typeface="Gill Sans"/>
                        </a:rPr>
                        <a:t>+</a:t>
                      </a: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400" b="0" i="0" u="none" strike="noStrike" cap="none" normalizeH="0" baseline="0" dirty="0">
                          <a:ln>
                            <a:noFill/>
                          </a:ln>
                          <a:solidFill>
                            <a:schemeClr val="tx1"/>
                          </a:solidFill>
                          <a:effectLst/>
                          <a:latin typeface="Garamond" pitchFamily="18" charset="0"/>
                          <a:ea typeface="MS PGothic" pitchFamily="34" charset="-128"/>
                          <a:sym typeface="Gill Sans"/>
                        </a:rPr>
                        <a:t>underordnede afsnit</a:t>
                      </a: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da-DK" sz="2400" b="0" i="0" u="none" strike="noStrike" cap="none" normalizeH="0" baseline="0" dirty="0">
                        <a:ln>
                          <a:noFill/>
                        </a:ln>
                        <a:solidFill>
                          <a:schemeClr val="tx1"/>
                        </a:solidFill>
                        <a:effectLst/>
                        <a:latin typeface="Garamond" pitchFamily="18" charset="0"/>
                        <a:ea typeface="MS PGothic" pitchFamily="34" charset="-128"/>
                        <a:cs typeface="Arial" pitchFamily="34" charset="0"/>
                        <a:sym typeface="Gill Sans"/>
                      </a:endParaRP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400" b="0" i="0" u="none" strike="noStrike" cap="none" normalizeH="0" baseline="0" dirty="0">
                          <a:ln>
                            <a:noFill/>
                          </a:ln>
                          <a:solidFill>
                            <a:schemeClr val="tx1"/>
                          </a:solidFill>
                          <a:effectLst/>
                          <a:latin typeface="Garamond" pitchFamily="18" charset="0"/>
                          <a:ea typeface="MS PGothic" pitchFamily="34" charset="-128"/>
                          <a:cs typeface="Arial" pitchFamily="34" charset="0"/>
                          <a:sym typeface="Gill Sans"/>
                        </a:rPr>
                        <a:t>Overskriften i de overordnede afsnit  skal stå i indholdsfortegnelsen med sideangivelse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CCFF"/>
                    </a:solidFill>
                  </a:tcPr>
                </a:tc>
                <a:tc rowSpan="4">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da-DK" sz="2800" b="0" i="0" u="none" strike="noStrike" cap="none" normalizeH="0" baseline="0">
                        <a:ln>
                          <a:noFill/>
                        </a:ln>
                        <a:solidFill>
                          <a:schemeClr val="tx1"/>
                        </a:solidFill>
                        <a:effectLst/>
                        <a:latin typeface="Garamond" pitchFamily="18" charset="0"/>
                        <a:ea typeface="MS PGothic" pitchFamily="34" charset="-128"/>
                        <a:sym typeface="Gill Sans"/>
                      </a:endParaRP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800" b="0" i="0" u="none" strike="noStrike" cap="none" normalizeH="0" baseline="0">
                          <a:ln>
                            <a:noFill/>
                          </a:ln>
                          <a:solidFill>
                            <a:schemeClr val="tx1"/>
                          </a:solidFill>
                          <a:effectLst/>
                          <a:latin typeface="Garamond" pitchFamily="18" charset="0"/>
                          <a:ea typeface="MS PGothic" pitchFamily="34" charset="-128"/>
                          <a:sym typeface="Gill Sans"/>
                        </a:rPr>
                        <a:t>Afsnit = </a:t>
                      </a:r>
                      <a:br>
                        <a:rPr kumimoji="0" lang="da-DK" sz="2800" b="0" i="0" u="none" strike="noStrike" cap="none" normalizeH="0" baseline="0">
                          <a:ln>
                            <a:noFill/>
                          </a:ln>
                          <a:solidFill>
                            <a:schemeClr val="tx1"/>
                          </a:solidFill>
                          <a:effectLst/>
                          <a:latin typeface="Garamond" pitchFamily="18" charset="0"/>
                          <a:ea typeface="MS PGothic" pitchFamily="34" charset="-128"/>
                          <a:sym typeface="Gill Sans"/>
                        </a:rPr>
                      </a:br>
                      <a:r>
                        <a:rPr kumimoji="0" lang="da-DK" sz="2800" b="0" i="0" u="none" strike="noStrike" cap="none" normalizeH="0" baseline="0">
                          <a:ln>
                            <a:noFill/>
                          </a:ln>
                          <a:solidFill>
                            <a:schemeClr val="tx1"/>
                          </a:solidFill>
                          <a:effectLst/>
                          <a:latin typeface="Garamond" pitchFamily="18" charset="0"/>
                          <a:ea typeface="MS PGothic" pitchFamily="34" charset="-128"/>
                          <a:sym typeface="Gill Sans"/>
                        </a:rPr>
                        <a:t>samme</a:t>
                      </a:r>
                      <a:br>
                        <a:rPr kumimoji="0" lang="da-DK" sz="2800" b="0" i="0" u="none" strike="noStrike" cap="none" normalizeH="0" baseline="0">
                          <a:ln>
                            <a:noFill/>
                          </a:ln>
                          <a:solidFill>
                            <a:schemeClr val="tx1"/>
                          </a:solidFill>
                          <a:effectLst/>
                          <a:latin typeface="Garamond" pitchFamily="18" charset="0"/>
                          <a:ea typeface="MS PGothic" pitchFamily="34" charset="-128"/>
                          <a:sym typeface="Gill Sans"/>
                        </a:rPr>
                      </a:br>
                      <a:r>
                        <a:rPr kumimoji="0" lang="da-DK" sz="2800" b="0" i="0" u="none" strike="noStrike" cap="none" normalizeH="0" baseline="0">
                          <a:ln>
                            <a:noFill/>
                          </a:ln>
                          <a:solidFill>
                            <a:schemeClr val="tx1"/>
                          </a:solidFill>
                          <a:effectLst/>
                          <a:latin typeface="Garamond" pitchFamily="18" charset="0"/>
                          <a:ea typeface="MS PGothic" pitchFamily="34" charset="-128"/>
                          <a:sym typeface="Gill Sans"/>
                        </a:rPr>
                        <a:t>indhold </a:t>
                      </a:r>
                      <a:br>
                        <a:rPr kumimoji="0" lang="da-DK" sz="2800" b="0" i="0" u="none" strike="noStrike" cap="none" normalizeH="0" baseline="0">
                          <a:ln>
                            <a:noFill/>
                          </a:ln>
                          <a:solidFill>
                            <a:schemeClr val="tx1"/>
                          </a:solidFill>
                          <a:effectLst/>
                          <a:latin typeface="Garamond" pitchFamily="18" charset="0"/>
                          <a:ea typeface="MS PGothic" pitchFamily="34" charset="-128"/>
                          <a:sym typeface="Gill Sans"/>
                        </a:rPr>
                      </a:br>
                      <a:r>
                        <a:rPr kumimoji="0" lang="da-DK" sz="2800" b="0" i="0" u="none" strike="noStrike" cap="none" normalizeH="0" baseline="0">
                          <a:ln>
                            <a:noFill/>
                          </a:ln>
                          <a:solidFill>
                            <a:schemeClr val="tx1"/>
                          </a:solidFill>
                          <a:effectLst/>
                          <a:latin typeface="Garamond" pitchFamily="18" charset="0"/>
                          <a:ea typeface="MS PGothic" pitchFamily="34" charset="-128"/>
                          <a:sym typeface="Gill Sans"/>
                        </a:rPr>
                        <a:t>i </a:t>
                      </a:r>
                      <a:br>
                        <a:rPr kumimoji="0" lang="da-DK" sz="2800" b="0" i="0" u="none" strike="noStrike" cap="none" normalizeH="0" baseline="0">
                          <a:ln>
                            <a:noFill/>
                          </a:ln>
                          <a:solidFill>
                            <a:schemeClr val="tx1"/>
                          </a:solidFill>
                          <a:effectLst/>
                          <a:latin typeface="Garamond" pitchFamily="18" charset="0"/>
                          <a:ea typeface="MS PGothic" pitchFamily="34" charset="-128"/>
                          <a:sym typeface="Gill Sans"/>
                        </a:rPr>
                      </a:br>
                      <a:r>
                        <a:rPr kumimoji="0" lang="da-DK" sz="2800" b="0" i="0" u="none" strike="noStrike" cap="none" normalizeH="0" baseline="0">
                          <a:ln>
                            <a:noFill/>
                          </a:ln>
                          <a:solidFill>
                            <a:schemeClr val="tx1"/>
                          </a:solidFill>
                          <a:effectLst/>
                          <a:latin typeface="Garamond" pitchFamily="18" charset="0"/>
                          <a:ea typeface="MS PGothic" pitchFamily="34" charset="-128"/>
                          <a:sym typeface="Gill Sans"/>
                        </a:rPr>
                        <a:t>et afsnit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0" fontAlgn="base" latinLnBrk="0" hangingPunct="0">
                        <a:lnSpc>
                          <a:spcPct val="100000"/>
                        </a:lnSpc>
                        <a:spcBef>
                          <a:spcPts val="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POINT</a:t>
                      </a:r>
                    </a:p>
                    <a:p>
                      <a:pPr marL="0" marR="0" lvl="0" indent="0" algn="ctr" defTabSz="914400" rtl="0" eaLnBrk="0" fontAlgn="base" latinLnBrk="0" hangingPunct="0">
                        <a:lnSpc>
                          <a:spcPct val="100000"/>
                        </a:lnSpc>
                        <a:spcBef>
                          <a:spcPts val="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Emnesætning </a:t>
                      </a:r>
                    </a:p>
                    <a:p>
                      <a:pPr marL="0" marR="0" lvl="0" indent="0" algn="ctr" defTabSz="914400" rtl="0" eaLnBrk="0" fontAlgn="base" latinLnBrk="0" hangingPunct="0">
                        <a:lnSpc>
                          <a:spcPct val="100000"/>
                        </a:lnSpc>
                        <a:spcBef>
                          <a:spcPts val="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a:t>
                      </a:r>
                      <a:r>
                        <a:rPr kumimoji="0" lang="da-DK" sz="2000" b="0" i="0" u="none" strike="noStrike" cap="none" normalizeH="0" baseline="0" dirty="0" err="1">
                          <a:ln>
                            <a:noFill/>
                          </a:ln>
                          <a:solidFill>
                            <a:schemeClr val="tx1"/>
                          </a:solidFill>
                          <a:effectLst/>
                          <a:latin typeface="Garamond" pitchFamily="18" charset="0"/>
                          <a:ea typeface="MS PGothic" pitchFamily="34" charset="-128"/>
                          <a:sym typeface="Gill Sans"/>
                        </a:rPr>
                        <a:t>topic</a:t>
                      </a: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 </a:t>
                      </a:r>
                      <a:r>
                        <a:rPr kumimoji="0" lang="da-DK" sz="2000" b="0" i="0" u="none" strike="noStrike" cap="none" normalizeH="0" baseline="0" dirty="0" err="1">
                          <a:ln>
                            <a:noFill/>
                          </a:ln>
                          <a:solidFill>
                            <a:schemeClr val="tx1"/>
                          </a:solidFill>
                          <a:effectLst/>
                          <a:latin typeface="Garamond" pitchFamily="18" charset="0"/>
                          <a:ea typeface="MS PGothic" pitchFamily="34" charset="-128"/>
                          <a:sym typeface="Gill Sans"/>
                        </a:rPr>
                        <a:t>sentence</a:t>
                      </a: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extLst>
                  <a:ext uri="{0D108BD9-81ED-4DB2-BD59-A6C34878D82A}">
                    <a16:rowId xmlns:a16="http://schemas.microsoft.com/office/drawing/2014/main" val="10000"/>
                  </a:ext>
                </a:extLst>
              </a:tr>
              <a:tr h="644912">
                <a:tc vMerge="1">
                  <a:txBody>
                    <a:bodyPr/>
                    <a:lstStyle/>
                    <a:p>
                      <a:endParaRPr lang="da-DK"/>
                    </a:p>
                  </a:txBody>
                  <a:tcPr/>
                </a:tc>
                <a:tc vMerge="1">
                  <a:txBody>
                    <a:bodyPr/>
                    <a:lstStyle/>
                    <a:p>
                      <a:endParaRPr lang="da-DK"/>
                    </a:p>
                  </a:txBody>
                  <a:tcPr/>
                </a:tc>
                <a:tc>
                  <a:txBody>
                    <a:bodyPr/>
                    <a:lstStyle/>
                    <a:p>
                      <a:pPr marL="0" marR="0" lvl="0" indent="0" algn="ctr" defTabSz="914400" rtl="0" eaLnBrk="0" fontAlgn="base" latinLnBrk="0" hangingPunct="0">
                        <a:lnSpc>
                          <a:spcPct val="100000"/>
                        </a:lnSpc>
                        <a:spcBef>
                          <a:spcPts val="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EVIDENCE</a:t>
                      </a:r>
                    </a:p>
                    <a:p>
                      <a:pPr marL="0" marR="0" lvl="0" indent="0" algn="ctr" defTabSz="914400" rtl="0" eaLnBrk="0" fontAlgn="base" latinLnBrk="0" hangingPunct="0">
                        <a:lnSpc>
                          <a:spcPct val="100000"/>
                        </a:lnSpc>
                        <a:spcBef>
                          <a:spcPts val="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citat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192CD"/>
                    </a:solidFill>
                  </a:tcPr>
                </a:tc>
                <a:extLst>
                  <a:ext uri="{0D108BD9-81ED-4DB2-BD59-A6C34878D82A}">
                    <a16:rowId xmlns:a16="http://schemas.microsoft.com/office/drawing/2014/main" val="10001"/>
                  </a:ext>
                </a:extLst>
              </a:tr>
              <a:tr h="700991">
                <a:tc vMerge="1">
                  <a:txBody>
                    <a:bodyPr/>
                    <a:lstStyle/>
                    <a:p>
                      <a:endParaRPr lang="da-DK"/>
                    </a:p>
                  </a:txBody>
                  <a:tcPr/>
                </a:tc>
                <a:tc vMerge="1">
                  <a:txBody>
                    <a:bodyPr/>
                    <a:lstStyle/>
                    <a:p>
                      <a:endParaRPr lang="da-DK"/>
                    </a:p>
                  </a:txBody>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EXPLANATION</a:t>
                      </a: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analyse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192CD"/>
                    </a:solidFill>
                  </a:tcPr>
                </a:tc>
                <a:extLst>
                  <a:ext uri="{0D108BD9-81ED-4DB2-BD59-A6C34878D82A}">
                    <a16:rowId xmlns:a16="http://schemas.microsoft.com/office/drawing/2014/main" val="1342230626"/>
                  </a:ext>
                </a:extLst>
              </a:tr>
              <a:tr h="925308">
                <a:tc vMerge="1">
                  <a:txBody>
                    <a:bodyPr/>
                    <a:lstStyle/>
                    <a:p>
                      <a:endParaRPr lang="da-DK"/>
                    </a:p>
                  </a:txBody>
                  <a:tcPr/>
                </a:tc>
                <a:tc vMerge="1">
                  <a:txBody>
                    <a:bodyPr/>
                    <a:lstStyle/>
                    <a:p>
                      <a:endParaRPr lang="da-DK"/>
                    </a:p>
                  </a:txBody>
                  <a:tcPr/>
                </a:tc>
                <a:tc>
                  <a:txBody>
                    <a:bodyPr/>
                    <a:lstStyle/>
                    <a:p>
                      <a:pPr marL="0" marR="0" lvl="0" indent="0" algn="ctr" defTabSz="914400" rtl="0" eaLnBrk="0" fontAlgn="base" latinLnBrk="0" hangingPunct="0">
                        <a:lnSpc>
                          <a:spcPct val="100000"/>
                        </a:lnSpc>
                        <a:spcBef>
                          <a:spcPts val="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LINK or CONCLUDING SENTENCE</a:t>
                      </a:r>
                    </a:p>
                    <a:p>
                      <a:pPr marL="0" marR="0" lvl="0" indent="0" algn="ctr" defTabSz="914400" rtl="0" eaLnBrk="0" fontAlgn="base" latinLnBrk="0" hangingPunct="0">
                        <a:lnSpc>
                          <a:spcPct val="100000"/>
                        </a:lnSpc>
                        <a:spcBef>
                          <a:spcPts val="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Opsummering i én </a:t>
                      </a:r>
                      <a:r>
                        <a:rPr kumimoji="0" lang="da-DK" sz="2000" b="0" i="0" u="none" strike="noStrike" cap="none" normalizeH="0" baseline="0" dirty="0" err="1">
                          <a:ln>
                            <a:noFill/>
                          </a:ln>
                          <a:solidFill>
                            <a:schemeClr val="tx1"/>
                          </a:solidFill>
                          <a:effectLst/>
                          <a:latin typeface="Garamond" pitchFamily="18" charset="0"/>
                          <a:ea typeface="MS PGothic" pitchFamily="34" charset="-128"/>
                          <a:sym typeface="Gill Sans"/>
                        </a:rPr>
                        <a:t>sæting</a:t>
                      </a:r>
                      <a:endPar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99FF"/>
                    </a:solidFill>
                  </a:tcPr>
                </a:tc>
                <a:extLst>
                  <a:ext uri="{0D108BD9-81ED-4DB2-BD59-A6C34878D82A}">
                    <a16:rowId xmlns:a16="http://schemas.microsoft.com/office/drawing/2014/main" val="10002"/>
                  </a:ext>
                </a:extLst>
              </a:tr>
              <a:tr h="400365">
                <a:tc vMerge="1">
                  <a:txBody>
                    <a:bodyPr/>
                    <a:lstStyle/>
                    <a:p>
                      <a:endParaRPr lang="da-DK"/>
                    </a:p>
                  </a:txBody>
                  <a:tcPr/>
                </a:tc>
                <a:tc rowSpan="4">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da-DK" sz="2800" b="0" i="0" u="none" strike="noStrike" cap="none" normalizeH="0" baseline="0" dirty="0">
                        <a:ln>
                          <a:noFill/>
                        </a:ln>
                        <a:solidFill>
                          <a:schemeClr val="tx1"/>
                        </a:solidFill>
                        <a:effectLst/>
                        <a:latin typeface="Garamond" pitchFamily="18" charset="0"/>
                        <a:ea typeface="MS PGothic" pitchFamily="34" charset="-128"/>
                        <a:sym typeface="Gill Sans"/>
                      </a:endParaRP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800" b="0" i="0" u="none" strike="noStrike" cap="none" normalizeH="0" baseline="0" dirty="0">
                          <a:ln>
                            <a:noFill/>
                          </a:ln>
                          <a:solidFill>
                            <a:schemeClr val="tx1"/>
                          </a:solidFill>
                          <a:effectLst/>
                          <a:latin typeface="Garamond" pitchFamily="18" charset="0"/>
                          <a:ea typeface="MS PGothic" pitchFamily="34" charset="-128"/>
                          <a:sym typeface="Gill Sans"/>
                        </a:rPr>
                        <a:t>Nyt indhold =</a:t>
                      </a:r>
                    </a:p>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800" b="0" i="0" u="none" strike="noStrike" cap="none" normalizeH="0" baseline="0" dirty="0">
                          <a:ln>
                            <a:noFill/>
                          </a:ln>
                          <a:solidFill>
                            <a:schemeClr val="tx1"/>
                          </a:solidFill>
                          <a:effectLst/>
                          <a:latin typeface="Garamond" pitchFamily="18" charset="0"/>
                          <a:ea typeface="MS PGothic" pitchFamily="34" charset="-128"/>
                          <a:sym typeface="Gill Sans"/>
                        </a:rPr>
                        <a:t>Nyt afsnit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0" fontAlgn="base" latinLnBrk="0" hangingPunct="0">
                        <a:lnSpc>
                          <a:spcPct val="100000"/>
                        </a:lnSpc>
                        <a:spcBef>
                          <a:spcPts val="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extLst>
                  <a:ext uri="{0D108BD9-81ED-4DB2-BD59-A6C34878D82A}">
                    <a16:rowId xmlns:a16="http://schemas.microsoft.com/office/drawing/2014/main" val="10003"/>
                  </a:ext>
                </a:extLst>
              </a:tr>
              <a:tr h="364515">
                <a:tc vMerge="1">
                  <a:txBody>
                    <a:bodyPr/>
                    <a:lstStyle/>
                    <a:p>
                      <a:endParaRPr lang="da-DK"/>
                    </a:p>
                  </a:txBody>
                  <a:tcPr/>
                </a:tc>
                <a:tc vMerge="1">
                  <a:txBody>
                    <a:bodyPr/>
                    <a:lstStyle/>
                    <a:p>
                      <a:endParaRPr lang="da-DK"/>
                    </a:p>
                  </a:txBody>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000" b="0" i="0" u="none" strike="noStrike" cap="none" normalizeH="0" baseline="0" dirty="0">
                          <a:ln>
                            <a:noFill/>
                          </a:ln>
                          <a:solidFill>
                            <a:schemeClr val="tx1"/>
                          </a:solidFill>
                          <a:effectLst/>
                          <a:latin typeface="Garamond" pitchFamily="18" charset="0"/>
                          <a:ea typeface="MS PGothic" pitchFamily="34" charset="-128"/>
                          <a:sym typeface="Gill Sans"/>
                        </a:rPr>
                        <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192CD"/>
                    </a:solidFill>
                  </a:tcPr>
                </a:tc>
                <a:extLst>
                  <a:ext uri="{0D108BD9-81ED-4DB2-BD59-A6C34878D82A}">
                    <a16:rowId xmlns:a16="http://schemas.microsoft.com/office/drawing/2014/main" val="10004"/>
                  </a:ext>
                </a:extLst>
              </a:tr>
              <a:tr h="420595">
                <a:tc vMerge="1">
                  <a:txBody>
                    <a:bodyPr/>
                    <a:lstStyle/>
                    <a:p>
                      <a:endParaRPr lang="da-DK"/>
                    </a:p>
                  </a:txBody>
                  <a:tcPr/>
                </a:tc>
                <a:tc vMerge="1">
                  <a:txBody>
                    <a:bodyPr/>
                    <a:lstStyle/>
                    <a:p>
                      <a:endParaRPr lang="da-DK"/>
                    </a:p>
                  </a:txBody>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400" b="0" i="0" u="none" strike="noStrike" cap="none" normalizeH="0" baseline="0" dirty="0">
                          <a:ln>
                            <a:noFill/>
                          </a:ln>
                          <a:solidFill>
                            <a:schemeClr val="tx1"/>
                          </a:solidFill>
                          <a:effectLst/>
                          <a:latin typeface="Garamond" pitchFamily="18" charset="0"/>
                          <a:ea typeface="MS PGothic" pitchFamily="34" charset="-128"/>
                          <a:sym typeface="Gill Sans"/>
                        </a:rPr>
                        <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192CD"/>
                    </a:solidFill>
                  </a:tcPr>
                </a:tc>
                <a:extLst>
                  <a:ext uri="{0D108BD9-81ED-4DB2-BD59-A6C34878D82A}">
                    <a16:rowId xmlns:a16="http://schemas.microsoft.com/office/drawing/2014/main" val="3435307103"/>
                  </a:ext>
                </a:extLst>
              </a:tr>
              <a:tr h="1745220">
                <a:tc vMerge="1">
                  <a:txBody>
                    <a:bodyPr/>
                    <a:lstStyle/>
                    <a:p>
                      <a:endParaRPr lang="da-DK"/>
                    </a:p>
                  </a:txBody>
                  <a:tcPr/>
                </a:tc>
                <a:tc vMerge="1">
                  <a:txBody>
                    <a:bodyPr/>
                    <a:lstStyle/>
                    <a:p>
                      <a:endParaRPr lang="da-DK"/>
                    </a:p>
                  </a:txBody>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da-DK" sz="2400" b="0" i="0" u="none" strike="noStrike" cap="none" normalizeH="0" baseline="0" dirty="0">
                          <a:ln>
                            <a:noFill/>
                          </a:ln>
                          <a:solidFill>
                            <a:schemeClr val="tx1"/>
                          </a:solidFill>
                          <a:effectLst/>
                          <a:latin typeface="Garamond" pitchFamily="18" charset="0"/>
                          <a:ea typeface="MS PGothic" pitchFamily="34" charset="-128"/>
                          <a:sym typeface="Gill Sans"/>
                        </a:rPr>
                        <a:t>L/CON.S.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3399FF"/>
                    </a:solidFill>
                  </a:tcPr>
                </a:tc>
                <a:extLst>
                  <a:ext uri="{0D108BD9-81ED-4DB2-BD59-A6C34878D82A}">
                    <a16:rowId xmlns:a16="http://schemas.microsoft.com/office/drawing/2014/main" val="10005"/>
                  </a:ext>
                </a:extLst>
              </a:tr>
            </a:tbl>
          </a:graphicData>
        </a:graphic>
      </p:graphicFrame>
    </p:spTree>
  </p:cSld>
  <p:clrMapOvr>
    <a:masterClrMapping/>
  </p:clrMapOvr>
  <p:transition>
    <p:zoom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p:cNvSpPr>
          <p:nvPr>
            <p:ph type="title"/>
          </p:nvPr>
        </p:nvSpPr>
        <p:spPr/>
        <p:txBody>
          <a:bodyPr/>
          <a:lstStyle/>
          <a:p>
            <a:r>
              <a:rPr lang="da-DK" sz="4000" b="0">
                <a:solidFill>
                  <a:srgbClr val="002060"/>
                </a:solidFill>
                <a:latin typeface="Arial" pitchFamily="34" charset="0"/>
              </a:rPr>
              <a:t>Kausal kobling = årsagsrelation</a:t>
            </a:r>
          </a:p>
        </p:txBody>
      </p:sp>
      <p:sp>
        <p:nvSpPr>
          <p:cNvPr id="123907" name="Rectangle 3"/>
          <p:cNvSpPr>
            <a:spLocks noGrp="1"/>
          </p:cNvSpPr>
          <p:nvPr>
            <p:ph type="body" idx="1"/>
          </p:nvPr>
        </p:nvSpPr>
        <p:spPr/>
        <p:txBody>
          <a:bodyPr>
            <a:normAutofit fontScale="85000" lnSpcReduction="20000"/>
          </a:bodyPr>
          <a:lstStyle/>
          <a:p>
            <a:pPr>
              <a:buClr>
                <a:srgbClr val="C00000"/>
              </a:buClr>
              <a:buFont typeface="Wingdings" pitchFamily="2" charset="2"/>
              <a:buNone/>
            </a:pPr>
            <a:r>
              <a:rPr lang="da-DK" sz="2800" dirty="0">
                <a:latin typeface="Garamond" pitchFamily="18" charset="0"/>
              </a:rPr>
              <a:t>Faglig skrivning undersøger og begrunder kausale sammenhænge, fx </a:t>
            </a:r>
          </a:p>
          <a:p>
            <a:pPr>
              <a:buClr>
                <a:srgbClr val="C00000"/>
              </a:buClr>
            </a:pPr>
            <a:r>
              <a:rPr lang="da-DK" dirty="0">
                <a:latin typeface="Garamond" pitchFamily="18" charset="0"/>
              </a:rPr>
              <a:t>forholdet mellem årsag og virkning</a:t>
            </a:r>
          </a:p>
          <a:p>
            <a:pPr>
              <a:buClr>
                <a:srgbClr val="C00000"/>
              </a:buClr>
            </a:pPr>
            <a:r>
              <a:rPr lang="da-DK" dirty="0">
                <a:latin typeface="Garamond" pitchFamily="18" charset="0"/>
              </a:rPr>
              <a:t>sammenhængen mellem en intervention og den opnåede effekt</a:t>
            </a:r>
          </a:p>
          <a:p>
            <a:pPr>
              <a:buClr>
                <a:srgbClr val="C00000"/>
              </a:buClr>
            </a:pPr>
            <a:r>
              <a:rPr lang="da-DK" dirty="0">
                <a:latin typeface="Garamond" pitchFamily="18" charset="0"/>
              </a:rPr>
              <a:t>analyse af forholdet mellem opvækst og handling</a:t>
            </a:r>
          </a:p>
          <a:p>
            <a:pPr>
              <a:buClr>
                <a:srgbClr val="C00000"/>
              </a:buClr>
              <a:buFont typeface="Wingdings" pitchFamily="2" charset="2"/>
              <a:buNone/>
            </a:pPr>
            <a:r>
              <a:rPr lang="da-DK" sz="2800" dirty="0">
                <a:latin typeface="Garamond" pitchFamily="18" charset="0"/>
              </a:rPr>
              <a:t>Eksempler på kausale markører</a:t>
            </a:r>
            <a:r>
              <a:rPr lang="da-DK" dirty="0">
                <a:latin typeface="Garamond" pitchFamily="18" charset="0"/>
              </a:rPr>
              <a:t> </a:t>
            </a:r>
          </a:p>
          <a:p>
            <a:pPr lvl="1">
              <a:buClr>
                <a:srgbClr val="002060"/>
              </a:buClr>
              <a:buFont typeface="Wingdings" pitchFamily="2" charset="2"/>
              <a:buChar char="Ø"/>
            </a:pPr>
            <a:r>
              <a:rPr lang="en-US" dirty="0">
                <a:solidFill>
                  <a:srgbClr val="051D97"/>
                </a:solidFill>
                <a:latin typeface="Garamond" pitchFamily="18" charset="0"/>
              </a:rPr>
              <a:t>because, because of, consequently, in consequence of, as a result of</a:t>
            </a:r>
          </a:p>
          <a:p>
            <a:pPr lvl="1">
              <a:buClr>
                <a:srgbClr val="002060"/>
              </a:buClr>
              <a:buFont typeface="Wingdings" pitchFamily="2" charset="2"/>
              <a:buChar char="Ø"/>
            </a:pPr>
            <a:r>
              <a:rPr lang="en-US" dirty="0">
                <a:solidFill>
                  <a:srgbClr val="051D97"/>
                </a:solidFill>
                <a:latin typeface="Garamond" pitchFamily="18" charset="0"/>
              </a:rPr>
              <a:t>because, for, (in) that/this way, therefore, thus, as, since</a:t>
            </a:r>
          </a:p>
          <a:p>
            <a:pPr lvl="1">
              <a:buClr>
                <a:srgbClr val="002060"/>
              </a:buClr>
              <a:buFont typeface="Wingdings" pitchFamily="2" charset="2"/>
              <a:buChar char="Ø"/>
            </a:pPr>
            <a:r>
              <a:rPr lang="en-US" dirty="0">
                <a:solidFill>
                  <a:srgbClr val="051D97"/>
                </a:solidFill>
                <a:latin typeface="Garamond" pitchFamily="18" charset="0"/>
              </a:rPr>
              <a:t>Cause, bring about, cause, result in, is due to</a:t>
            </a:r>
          </a:p>
          <a:p>
            <a:pPr lvl="1">
              <a:buClr>
                <a:srgbClr val="002060"/>
              </a:buClr>
              <a:buFont typeface="Wingdings" pitchFamily="2" charset="2"/>
              <a:buChar char="Ø"/>
            </a:pPr>
            <a:r>
              <a:rPr lang="en-US" dirty="0">
                <a:solidFill>
                  <a:srgbClr val="051D97"/>
                </a:solidFill>
                <a:latin typeface="Garamond" pitchFamily="18" charset="0"/>
              </a:rPr>
              <a:t>The reason why/for, the cause of, the effect of, the result of</a:t>
            </a:r>
          </a:p>
        </p:txBody>
      </p:sp>
      <p:sp>
        <p:nvSpPr>
          <p:cNvPr id="123909" name="Pladsholder til diasnummer 4"/>
          <p:cNvSpPr txBox="1">
            <a:spLocks noGrp="1"/>
          </p:cNvSpPr>
          <p:nvPr/>
        </p:nvSpPr>
        <p:spPr bwMode="auto">
          <a:xfrm>
            <a:off x="0" y="6572250"/>
            <a:ext cx="428625" cy="285750"/>
          </a:xfrm>
          <a:prstGeom prst="rect">
            <a:avLst/>
          </a:prstGeom>
          <a:noFill/>
          <a:ln w="9525">
            <a:noFill/>
            <a:miter lim="800000"/>
            <a:headEnd/>
            <a:tailEnd/>
          </a:ln>
        </p:spPr>
        <p:txBody>
          <a:bodyPr anchor="ctr"/>
          <a:lstStyle/>
          <a:p>
            <a:fld id="{2239809E-F94E-4420-B07C-793150A87FBD}" type="slidenum">
              <a:rPr lang="en-US" sz="1000">
                <a:solidFill>
                  <a:srgbClr val="898989"/>
                </a:solidFill>
                <a:latin typeface="Gill Sans MT" pitchFamily="34" charset="0"/>
              </a:rPr>
              <a:pPr/>
              <a:t>3</a:t>
            </a:fld>
            <a:endParaRPr lang="en-US" sz="1000">
              <a:solidFill>
                <a:srgbClr val="898989"/>
              </a:solidFill>
              <a:latin typeface="Gill Sans MT" pitchFamily="34" charset="0"/>
            </a:endParaRPr>
          </a:p>
        </p:txBody>
      </p:sp>
      <p:sp>
        <p:nvSpPr>
          <p:cNvPr id="123910" name="Pladsholder til dato 3"/>
          <p:cNvSpPr txBox="1">
            <a:spLocks noGrp="1"/>
          </p:cNvSpPr>
          <p:nvPr/>
        </p:nvSpPr>
        <p:spPr bwMode="auto">
          <a:xfrm>
            <a:off x="357188" y="6572250"/>
            <a:ext cx="857250" cy="285750"/>
          </a:xfrm>
          <a:prstGeom prst="rect">
            <a:avLst/>
          </a:prstGeom>
          <a:noFill/>
          <a:ln w="9525">
            <a:noFill/>
            <a:miter lim="800000"/>
            <a:headEnd/>
            <a:tailEnd/>
          </a:ln>
        </p:spPr>
        <p:txBody>
          <a:bodyPr anchor="ctr"/>
          <a:lstStyle/>
          <a:p>
            <a:fld id="{3494D92A-2021-4319-AD70-0DB29A998A5B}" type="datetime1">
              <a:rPr lang="da-DK" sz="1000">
                <a:solidFill>
                  <a:srgbClr val="898989"/>
                </a:solidFill>
                <a:latin typeface="Gill Sans MT" pitchFamily="34" charset="0"/>
              </a:rPr>
              <a:pPr/>
              <a:t>30-04-2025</a:t>
            </a:fld>
            <a:endParaRPr lang="da-DK" sz="1000">
              <a:solidFill>
                <a:srgbClr val="898989"/>
              </a:solidFill>
              <a:latin typeface="Gill Sans MT"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el 1"/>
          <p:cNvSpPr>
            <a:spLocks noGrp="1"/>
          </p:cNvSpPr>
          <p:nvPr>
            <p:ph type="title" idx="4294967295"/>
          </p:nvPr>
        </p:nvSpPr>
        <p:spPr>
          <a:xfrm>
            <a:off x="457200" y="274638"/>
            <a:ext cx="8229600" cy="922114"/>
          </a:xfrm>
        </p:spPr>
        <p:txBody>
          <a:bodyPr>
            <a:normAutofit/>
          </a:bodyPr>
          <a:lstStyle/>
          <a:p>
            <a:r>
              <a:rPr lang="da-DK" sz="3600" b="0" dirty="0">
                <a:solidFill>
                  <a:srgbClr val="002060"/>
                </a:solidFill>
                <a:latin typeface="Arial" pitchFamily="34" charset="0"/>
              </a:rPr>
              <a:t>Sætningskobling – lokal sammenhæng</a:t>
            </a:r>
          </a:p>
        </p:txBody>
      </p:sp>
      <p:sp>
        <p:nvSpPr>
          <p:cNvPr id="116739" name="Pladsholder til indhold 2"/>
          <p:cNvSpPr>
            <a:spLocks noGrp="1"/>
          </p:cNvSpPr>
          <p:nvPr>
            <p:ph idx="4294967295"/>
          </p:nvPr>
        </p:nvSpPr>
        <p:spPr>
          <a:xfrm>
            <a:off x="457200" y="1556793"/>
            <a:ext cx="8229600" cy="5040560"/>
          </a:xfrm>
        </p:spPr>
        <p:txBody>
          <a:bodyPr>
            <a:normAutofit/>
          </a:bodyPr>
          <a:lstStyle/>
          <a:p>
            <a:pPr>
              <a:buClr>
                <a:srgbClr val="C00000"/>
              </a:buClr>
            </a:pPr>
            <a:r>
              <a:rPr lang="da-DK" sz="2800" dirty="0" err="1">
                <a:latin typeface="Garamond" pitchFamily="18" charset="0"/>
              </a:rPr>
              <a:t>Additive</a:t>
            </a:r>
            <a:r>
              <a:rPr lang="da-DK" sz="2800" dirty="0">
                <a:latin typeface="Garamond" pitchFamily="18" charset="0"/>
              </a:rPr>
              <a:t> - ’</a:t>
            </a:r>
            <a:r>
              <a:rPr lang="da-DK" sz="2800" dirty="0" err="1">
                <a:latin typeface="Garamond" pitchFamily="18" charset="0"/>
              </a:rPr>
              <a:t>og-koblinger</a:t>
            </a:r>
            <a:r>
              <a:rPr lang="da-DK" sz="2800" dirty="0">
                <a:latin typeface="Garamond" pitchFamily="18" charset="0"/>
              </a:rPr>
              <a:t>’</a:t>
            </a:r>
            <a:r>
              <a:rPr lang="da-DK" sz="2600" dirty="0">
                <a:latin typeface="Garamond" pitchFamily="18" charset="0"/>
              </a:rPr>
              <a:t> </a:t>
            </a:r>
            <a:r>
              <a:rPr lang="en-US" sz="2800" dirty="0">
                <a:solidFill>
                  <a:srgbClr val="1A0CCE"/>
                </a:solidFill>
                <a:latin typeface="Garamond" pitchFamily="18" charset="0"/>
              </a:rPr>
              <a:t>along with, with, including, besides, moreover, furthermore, in addition, partly. . . partly, both . . .and, (in) the same way, similarly, too</a:t>
            </a:r>
            <a:endParaRPr lang="en-US" sz="2800" dirty="0">
              <a:latin typeface="Garamond" pitchFamily="18" charset="0"/>
            </a:endParaRPr>
          </a:p>
          <a:p>
            <a:pPr>
              <a:buClr>
                <a:srgbClr val="C00000"/>
              </a:buClr>
            </a:pPr>
            <a:r>
              <a:rPr lang="da-DK" sz="2800" dirty="0" err="1">
                <a:latin typeface="Garamond" pitchFamily="18" charset="0"/>
              </a:rPr>
              <a:t>Adversive</a:t>
            </a:r>
            <a:r>
              <a:rPr lang="da-DK" sz="2800" dirty="0">
                <a:latin typeface="Garamond" pitchFamily="18" charset="0"/>
              </a:rPr>
              <a:t>  - ’</a:t>
            </a:r>
            <a:r>
              <a:rPr lang="da-DK" sz="2800" dirty="0" err="1">
                <a:latin typeface="Garamond" pitchFamily="18" charset="0"/>
              </a:rPr>
              <a:t>men-koblinger</a:t>
            </a:r>
            <a:r>
              <a:rPr lang="da-DK" sz="2800" dirty="0">
                <a:latin typeface="Garamond" pitchFamily="18" charset="0"/>
              </a:rPr>
              <a:t>’</a:t>
            </a:r>
            <a:r>
              <a:rPr lang="da-DK" sz="2600" dirty="0">
                <a:latin typeface="Garamond" pitchFamily="18" charset="0"/>
              </a:rPr>
              <a:t> </a:t>
            </a:r>
            <a:r>
              <a:rPr lang="en-US" sz="2800" dirty="0">
                <a:solidFill>
                  <a:srgbClr val="1A0CCE"/>
                </a:solidFill>
                <a:latin typeface="Garamond" pitchFamily="18" charset="0"/>
              </a:rPr>
              <a:t>on the other hand, though, however, still, or, otherwise</a:t>
            </a:r>
            <a:endParaRPr lang="en-US" sz="2800" dirty="0">
              <a:latin typeface="Garamond" pitchFamily="18" charset="0"/>
            </a:endParaRPr>
          </a:p>
          <a:p>
            <a:pPr>
              <a:buClr>
                <a:srgbClr val="C00000"/>
              </a:buClr>
            </a:pPr>
            <a:r>
              <a:rPr lang="da-DK" sz="2800" dirty="0">
                <a:latin typeface="Garamond" pitchFamily="18" charset="0"/>
              </a:rPr>
              <a:t>Temporale – ’</a:t>
            </a:r>
            <a:r>
              <a:rPr lang="da-DK" sz="2800" dirty="0" err="1">
                <a:latin typeface="Garamond" pitchFamily="18" charset="0"/>
              </a:rPr>
              <a:t>tidskoblinger</a:t>
            </a:r>
            <a:r>
              <a:rPr lang="da-DK" sz="2800" dirty="0">
                <a:latin typeface="Garamond" pitchFamily="18" charset="0"/>
              </a:rPr>
              <a:t>’ </a:t>
            </a:r>
            <a:r>
              <a:rPr lang="en-US" sz="2800" dirty="0">
                <a:solidFill>
                  <a:srgbClr val="1A0CCE"/>
                </a:solidFill>
                <a:latin typeface="Garamond" pitchFamily="18" charset="0"/>
              </a:rPr>
              <a:t>then, when, while, already, always, yet, first(</a:t>
            </a:r>
            <a:r>
              <a:rPr lang="en-US" sz="2800" dirty="0" err="1">
                <a:solidFill>
                  <a:srgbClr val="1A0CCE"/>
                </a:solidFill>
                <a:latin typeface="Garamond" pitchFamily="18" charset="0"/>
              </a:rPr>
              <a:t>ly</a:t>
            </a:r>
            <a:r>
              <a:rPr lang="en-US" sz="2800" dirty="0">
                <a:solidFill>
                  <a:srgbClr val="1A0CCE"/>
                </a:solidFill>
                <a:latin typeface="Garamond" pitchFamily="18" charset="0"/>
              </a:rPr>
              <a:t>), second(</a:t>
            </a:r>
            <a:r>
              <a:rPr lang="en-US" sz="2800" dirty="0" err="1">
                <a:solidFill>
                  <a:srgbClr val="1A0CCE"/>
                </a:solidFill>
                <a:latin typeface="Garamond" pitchFamily="18" charset="0"/>
              </a:rPr>
              <a:t>ly</a:t>
            </a:r>
            <a:r>
              <a:rPr lang="en-US" sz="2800" dirty="0">
                <a:solidFill>
                  <a:srgbClr val="1A0CCE"/>
                </a:solidFill>
                <a:latin typeface="Garamond" pitchFamily="18" charset="0"/>
              </a:rPr>
              <a:t>)</a:t>
            </a:r>
            <a:endParaRPr lang="en-US" sz="2800" dirty="0">
              <a:latin typeface="Garamond" pitchFamily="18" charset="0"/>
            </a:endParaRPr>
          </a:p>
          <a:p>
            <a:pPr>
              <a:buClr>
                <a:srgbClr val="C00000"/>
              </a:buClr>
            </a:pPr>
            <a:r>
              <a:rPr lang="da-DK" sz="2800" dirty="0">
                <a:latin typeface="Garamond" pitchFamily="18" charset="0"/>
              </a:rPr>
              <a:t>Kausale – ’årsagskoblinger’ </a:t>
            </a:r>
            <a:r>
              <a:rPr lang="en-US" sz="2800" dirty="0">
                <a:solidFill>
                  <a:srgbClr val="1A0CCE"/>
                </a:solidFill>
                <a:latin typeface="Garamond" pitchFamily="18" charset="0"/>
              </a:rPr>
              <a:t>for, because, therefore, as, thus, if . . .then</a:t>
            </a:r>
            <a:endParaRPr lang="en-US" sz="2800" dirty="0">
              <a:latin typeface="Garamond" pitchFamily="18" charset="0"/>
            </a:endParaRPr>
          </a:p>
          <a:p>
            <a:pPr>
              <a:buClr>
                <a:srgbClr val="C00000"/>
              </a:buClr>
            </a:pPr>
            <a:r>
              <a:rPr lang="da-DK" sz="2800" dirty="0">
                <a:latin typeface="Garamond" pitchFamily="18" charset="0"/>
              </a:rPr>
              <a:t>Alternative – ’enten-eller-koblinger’ </a:t>
            </a:r>
            <a:r>
              <a:rPr lang="da-DK" sz="2800" dirty="0">
                <a:solidFill>
                  <a:srgbClr val="1A0CCE"/>
                </a:solidFill>
                <a:latin typeface="Garamond" pitchFamily="18" charset="0"/>
              </a:rPr>
              <a:t> </a:t>
            </a:r>
            <a:r>
              <a:rPr lang="en-US" sz="2800" dirty="0">
                <a:solidFill>
                  <a:srgbClr val="1A0CCE"/>
                </a:solidFill>
                <a:latin typeface="Garamond" pitchFamily="18" charset="0"/>
              </a:rPr>
              <a:t>either …or</a:t>
            </a:r>
            <a:endParaRPr lang="en-US" sz="2800" dirty="0">
              <a:solidFill>
                <a:srgbClr val="051D97"/>
              </a:solidFill>
              <a:latin typeface="Garamond" pitchFamily="18" charset="0"/>
            </a:endParaRPr>
          </a:p>
          <a:p>
            <a:pPr>
              <a:buClr>
                <a:srgbClr val="C00000"/>
              </a:buClr>
              <a:buFont typeface="Wingdings" pitchFamily="2" charset="2"/>
              <a:buNone/>
            </a:pPr>
            <a:endParaRPr lang="da-DK" sz="2800" dirty="0">
              <a:latin typeface="Garamond" pitchFamily="18" charset="0"/>
            </a:endParaRPr>
          </a:p>
          <a:p>
            <a:pPr>
              <a:buFont typeface="Wingdings" pitchFamily="2" charset="2"/>
              <a:buNone/>
            </a:pPr>
            <a:endParaRPr lang="da-DK" dirty="0">
              <a:latin typeface="Garamond" pitchFamily="18" charset="0"/>
            </a:endParaRPr>
          </a:p>
        </p:txBody>
      </p:sp>
      <p:sp>
        <p:nvSpPr>
          <p:cNvPr id="116740" name="Pladsholder til diasnummer 4"/>
          <p:cNvSpPr txBox="1">
            <a:spLocks noGrp="1"/>
          </p:cNvSpPr>
          <p:nvPr/>
        </p:nvSpPr>
        <p:spPr bwMode="auto">
          <a:xfrm>
            <a:off x="0" y="6572250"/>
            <a:ext cx="428625" cy="285750"/>
          </a:xfrm>
          <a:prstGeom prst="rect">
            <a:avLst/>
          </a:prstGeom>
          <a:noFill/>
          <a:ln w="9525">
            <a:noFill/>
            <a:miter lim="800000"/>
            <a:headEnd/>
            <a:tailEnd/>
          </a:ln>
        </p:spPr>
        <p:txBody>
          <a:bodyPr anchor="ctr"/>
          <a:lstStyle/>
          <a:p>
            <a:fld id="{7445CB1E-F582-4595-9E40-05E6EBE76729}" type="slidenum">
              <a:rPr lang="en-US" sz="1000">
                <a:solidFill>
                  <a:srgbClr val="898989"/>
                </a:solidFill>
                <a:latin typeface="Gill Sans MT" pitchFamily="34" charset="0"/>
              </a:rPr>
              <a:pPr/>
              <a:t>4</a:t>
            </a:fld>
            <a:endParaRPr lang="en-US" sz="1000">
              <a:solidFill>
                <a:srgbClr val="898989"/>
              </a:solidFill>
              <a:latin typeface="Gill Sans MT" pitchFamily="34" charset="0"/>
            </a:endParaRPr>
          </a:p>
        </p:txBody>
      </p:sp>
      <p:sp>
        <p:nvSpPr>
          <p:cNvPr id="116741" name="Pladsholder til dato 3"/>
          <p:cNvSpPr txBox="1">
            <a:spLocks noGrp="1"/>
          </p:cNvSpPr>
          <p:nvPr/>
        </p:nvSpPr>
        <p:spPr bwMode="auto">
          <a:xfrm>
            <a:off x="357188" y="6572250"/>
            <a:ext cx="857250" cy="285750"/>
          </a:xfrm>
          <a:prstGeom prst="rect">
            <a:avLst/>
          </a:prstGeom>
          <a:noFill/>
          <a:ln w="9525">
            <a:noFill/>
            <a:miter lim="800000"/>
            <a:headEnd/>
            <a:tailEnd/>
          </a:ln>
        </p:spPr>
        <p:txBody>
          <a:bodyPr anchor="ctr"/>
          <a:lstStyle/>
          <a:p>
            <a:fld id="{0C4C0E25-88F6-406F-B3A8-B14AB5AB02A2}" type="datetime1">
              <a:rPr lang="da-DK" sz="1000">
                <a:solidFill>
                  <a:srgbClr val="898989"/>
                </a:solidFill>
                <a:latin typeface="Gill Sans MT" pitchFamily="34" charset="0"/>
              </a:rPr>
              <a:pPr/>
              <a:t>30-04-2025</a:t>
            </a:fld>
            <a:endParaRPr lang="da-DK" sz="1000">
              <a:solidFill>
                <a:srgbClr val="898989"/>
              </a:solidFill>
              <a:latin typeface="Gill Sans MT"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611560" y="260648"/>
            <a:ext cx="8064896" cy="936104"/>
          </a:xfrm>
        </p:spPr>
        <p:txBody>
          <a:bodyPr>
            <a:noAutofit/>
          </a:bodyPr>
          <a:lstStyle/>
          <a:p>
            <a:r>
              <a:rPr lang="da-DK" sz="4000" dirty="0"/>
              <a:t>Find sætningskoblinger og årsagskoblinger</a:t>
            </a:r>
          </a:p>
        </p:txBody>
      </p:sp>
      <p:sp>
        <p:nvSpPr>
          <p:cNvPr id="6" name="Pladsholder til indhold 5"/>
          <p:cNvSpPr>
            <a:spLocks noGrp="1"/>
          </p:cNvSpPr>
          <p:nvPr>
            <p:ph idx="1"/>
          </p:nvPr>
        </p:nvSpPr>
        <p:spPr>
          <a:xfrm>
            <a:off x="179512" y="1844824"/>
            <a:ext cx="8784976" cy="4752528"/>
          </a:xfrm>
        </p:spPr>
        <p:txBody>
          <a:bodyPr>
            <a:normAutofit fontScale="55000" lnSpcReduction="20000"/>
          </a:bodyPr>
          <a:lstStyle/>
          <a:p>
            <a:pPr lvl="0">
              <a:buNone/>
            </a:pP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	</a:t>
            </a:r>
            <a:r>
              <a:rPr kumimoji="0" lang="en-US" sz="5100" b="0" i="0" u="none" strike="noStrike" cap="none" normalizeH="0" baseline="0" dirty="0">
                <a:ln>
                  <a:noFill/>
                </a:ln>
                <a:solidFill>
                  <a:srgbClr val="000000"/>
                </a:solidFill>
                <a:effectLst/>
                <a:latin typeface="Calibri" pitchFamily="34" charset="0"/>
                <a:ea typeface="Calibri" pitchFamily="34" charset="0"/>
                <a:cs typeface="Calibri" pitchFamily="34" charset="0"/>
              </a:rPr>
              <a:t>Obama uses the American Dream when motivating the people to stand together and help each other in building a better America where everybody is free to get an education and to earn a living. We see that this is his dream when he says, “Let’s be the generation that ends poverty in America. Every single person willing to work should be able to get job training that leads to a job, and earn a living wage that can pay the bills…” (s. 3, ll. 100-101) Thus Obama wants to improve America to become a better nation, however, he is aware that he cannot do this by himself. </a:t>
            </a:r>
          </a:p>
          <a:p>
            <a:pPr lvl="0">
              <a:buNone/>
            </a:pPr>
            <a:r>
              <a:rPr lang="en-US" sz="5100" dirty="0">
                <a:latin typeface="Calibri" pitchFamily="34" charset="0"/>
                <a:ea typeface="Calibri" pitchFamily="34" charset="0"/>
                <a:cs typeface="Calibri" pitchFamily="34" charset="0"/>
              </a:rPr>
              <a:t>	</a:t>
            </a:r>
          </a:p>
          <a:p>
            <a:pPr lvl="0">
              <a:buNone/>
            </a:pPr>
            <a:r>
              <a:rPr kumimoji="0" lang="en-US" sz="5100" b="0" i="0" u="none" strike="noStrike" cap="none" normalizeH="0" baseline="0" dirty="0">
                <a:ln>
                  <a:noFill/>
                </a:ln>
                <a:solidFill>
                  <a:schemeClr val="tx1"/>
                </a:solidFill>
                <a:effectLst/>
                <a:latin typeface="Calibri" pitchFamily="34" charset="0"/>
                <a:ea typeface="Calibri" pitchFamily="34" charset="0"/>
                <a:cs typeface="Calibri" pitchFamily="34" charset="0"/>
              </a:rPr>
              <a:t>	</a:t>
            </a:r>
            <a:endParaRPr lang="da-DK"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solidFill>
                  <a:srgbClr val="000000"/>
                </a:solidFill>
              </a:rPr>
              <a:t>Løsning: </a:t>
            </a:r>
            <a:r>
              <a:rPr lang="da-DK" dirty="0">
                <a:solidFill>
                  <a:srgbClr val="FF0000"/>
                </a:solidFill>
              </a:rPr>
              <a:t>sætningskoblinger</a:t>
            </a:r>
            <a:r>
              <a:rPr lang="da-DK" dirty="0"/>
              <a:t> og </a:t>
            </a:r>
            <a:r>
              <a:rPr lang="da-DK" dirty="0">
                <a:solidFill>
                  <a:schemeClr val="accent4">
                    <a:lumMod val="60000"/>
                    <a:lumOff val="40000"/>
                  </a:schemeClr>
                </a:solidFill>
              </a:rPr>
              <a:t>årsagskoblinger</a:t>
            </a:r>
            <a:endParaRPr lang="da-DK" dirty="0"/>
          </a:p>
        </p:txBody>
      </p:sp>
      <p:sp>
        <p:nvSpPr>
          <p:cNvPr id="3" name="Pladsholder til indhold 2"/>
          <p:cNvSpPr>
            <a:spLocks noGrp="1"/>
          </p:cNvSpPr>
          <p:nvPr>
            <p:ph idx="1"/>
          </p:nvPr>
        </p:nvSpPr>
        <p:spPr/>
        <p:txBody>
          <a:bodyPr>
            <a:normAutofit fontScale="92500" lnSpcReduction="20000"/>
          </a:bodyPr>
          <a:lstStyle/>
          <a:p>
            <a:pPr marL="0" lvl="0" indent="0">
              <a:buNone/>
            </a:pPr>
            <a:r>
              <a:rPr lang="en-US" dirty="0">
                <a:latin typeface="Calibri" pitchFamily="34" charset="0"/>
                <a:ea typeface="Calibri" pitchFamily="34" charset="0"/>
                <a:cs typeface="Calibri" pitchFamily="34" charset="0"/>
              </a:rPr>
              <a:t>Obama uses the American Dream </a:t>
            </a:r>
            <a:r>
              <a:rPr lang="en-US" dirty="0">
                <a:solidFill>
                  <a:srgbClr val="FF0000"/>
                </a:solidFill>
                <a:latin typeface="Calibri" pitchFamily="34" charset="0"/>
                <a:ea typeface="Calibri" pitchFamily="34" charset="0"/>
                <a:cs typeface="Calibri" pitchFamily="34" charset="0"/>
              </a:rPr>
              <a:t>when</a:t>
            </a:r>
            <a:r>
              <a:rPr lang="en-US" dirty="0">
                <a:latin typeface="Calibri" pitchFamily="34" charset="0"/>
                <a:ea typeface="Calibri" pitchFamily="34" charset="0"/>
                <a:cs typeface="Calibri" pitchFamily="34" charset="0"/>
              </a:rPr>
              <a:t> motivating the people to stand together </a:t>
            </a:r>
            <a:r>
              <a:rPr lang="en-US" dirty="0">
                <a:solidFill>
                  <a:srgbClr val="FF0000"/>
                </a:solidFill>
                <a:latin typeface="Calibri" pitchFamily="34" charset="0"/>
                <a:ea typeface="Calibri" pitchFamily="34" charset="0"/>
                <a:cs typeface="Calibri" pitchFamily="34" charset="0"/>
              </a:rPr>
              <a:t>and</a:t>
            </a:r>
            <a:r>
              <a:rPr lang="en-US" dirty="0">
                <a:latin typeface="Calibri" pitchFamily="34" charset="0"/>
                <a:ea typeface="Calibri" pitchFamily="34" charset="0"/>
                <a:cs typeface="Calibri" pitchFamily="34" charset="0"/>
              </a:rPr>
              <a:t> help each other in building a better America </a:t>
            </a:r>
            <a:r>
              <a:rPr lang="en-US" dirty="0">
                <a:solidFill>
                  <a:srgbClr val="FF0000"/>
                </a:solidFill>
                <a:latin typeface="Calibri" pitchFamily="34" charset="0"/>
                <a:ea typeface="Calibri" pitchFamily="34" charset="0"/>
                <a:cs typeface="Calibri" pitchFamily="34" charset="0"/>
              </a:rPr>
              <a:t>where</a:t>
            </a:r>
            <a:r>
              <a:rPr lang="en-US" dirty="0">
                <a:latin typeface="Calibri" pitchFamily="34" charset="0"/>
                <a:ea typeface="Calibri" pitchFamily="34" charset="0"/>
                <a:cs typeface="Calibri" pitchFamily="34" charset="0"/>
              </a:rPr>
              <a:t> everybody is free to get an education </a:t>
            </a:r>
            <a:r>
              <a:rPr lang="en-US" dirty="0">
                <a:solidFill>
                  <a:srgbClr val="FF0000"/>
                </a:solidFill>
                <a:latin typeface="Calibri" pitchFamily="34" charset="0"/>
                <a:ea typeface="Calibri" pitchFamily="34" charset="0"/>
                <a:cs typeface="Calibri" pitchFamily="34" charset="0"/>
              </a:rPr>
              <a:t>and</a:t>
            </a:r>
            <a:r>
              <a:rPr lang="en-US" dirty="0">
                <a:latin typeface="Calibri" pitchFamily="34" charset="0"/>
                <a:ea typeface="Calibri" pitchFamily="34" charset="0"/>
                <a:cs typeface="Calibri" pitchFamily="34" charset="0"/>
              </a:rPr>
              <a:t> to earn a living. We see that this is his dream </a:t>
            </a:r>
            <a:r>
              <a:rPr lang="en-US" dirty="0">
                <a:solidFill>
                  <a:srgbClr val="FF0000"/>
                </a:solidFill>
                <a:latin typeface="Calibri" pitchFamily="34" charset="0"/>
                <a:ea typeface="Calibri" pitchFamily="34" charset="0"/>
                <a:cs typeface="Calibri" pitchFamily="34" charset="0"/>
              </a:rPr>
              <a:t>when</a:t>
            </a:r>
            <a:r>
              <a:rPr lang="en-US" dirty="0">
                <a:latin typeface="Calibri" pitchFamily="34" charset="0"/>
                <a:ea typeface="Calibri" pitchFamily="34" charset="0"/>
                <a:cs typeface="Calibri" pitchFamily="34" charset="0"/>
              </a:rPr>
              <a:t> he says, “Let’s be the generation that ends poverty in America. Every single person willing to work should be able to get job training that leads to a job, and earn a living wage that can pay the bills…” (s. 3, ll. 100-101) </a:t>
            </a:r>
            <a:r>
              <a:rPr lang="en-US" dirty="0">
                <a:solidFill>
                  <a:schemeClr val="accent4">
                    <a:lumMod val="60000"/>
                    <a:lumOff val="40000"/>
                  </a:schemeClr>
                </a:solidFill>
                <a:latin typeface="Calibri" pitchFamily="34" charset="0"/>
                <a:ea typeface="Calibri" pitchFamily="34" charset="0"/>
                <a:cs typeface="Calibri" pitchFamily="34" charset="0"/>
              </a:rPr>
              <a:t>Thus</a:t>
            </a:r>
            <a:r>
              <a:rPr lang="en-US" dirty="0">
                <a:latin typeface="Calibri" pitchFamily="34" charset="0"/>
                <a:ea typeface="Calibri" pitchFamily="34" charset="0"/>
                <a:cs typeface="Calibri" pitchFamily="34" charset="0"/>
              </a:rPr>
              <a:t> Obama wants to improve America to become a better nation, </a:t>
            </a:r>
            <a:r>
              <a:rPr lang="en-US" dirty="0">
                <a:solidFill>
                  <a:srgbClr val="FF0000"/>
                </a:solidFill>
                <a:latin typeface="Calibri" pitchFamily="34" charset="0"/>
                <a:ea typeface="Calibri" pitchFamily="34" charset="0"/>
                <a:cs typeface="Calibri" pitchFamily="34" charset="0"/>
              </a:rPr>
              <a:t>however</a:t>
            </a:r>
            <a:r>
              <a:rPr lang="en-US" dirty="0">
                <a:latin typeface="Calibri" pitchFamily="34" charset="0"/>
                <a:ea typeface="Calibri" pitchFamily="34" charset="0"/>
                <a:cs typeface="Calibri" pitchFamily="34" charset="0"/>
              </a:rPr>
              <a:t>, he is aware that he cannot do this by himself. </a:t>
            </a:r>
          </a:p>
          <a:p>
            <a:pPr marL="0" indent="0">
              <a:buNone/>
            </a:pPr>
            <a:endParaRPr lang="da-DK" dirty="0"/>
          </a:p>
        </p:txBody>
      </p:sp>
    </p:spTree>
    <p:extLst>
      <p:ext uri="{BB962C8B-B14F-4D97-AF65-F5344CB8AC3E}">
        <p14:creationId xmlns:p14="http://schemas.microsoft.com/office/powerpoint/2010/main" val="1360497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Find </a:t>
            </a:r>
            <a:r>
              <a:rPr lang="da-DK" dirty="0">
                <a:solidFill>
                  <a:srgbClr val="000000"/>
                </a:solidFill>
              </a:rPr>
              <a:t>sætningskoblinger og årsagskoblinger </a:t>
            </a:r>
            <a:r>
              <a:rPr lang="da-DK" dirty="0"/>
              <a:t>(fortsat)</a:t>
            </a:r>
          </a:p>
        </p:txBody>
      </p:sp>
      <p:sp>
        <p:nvSpPr>
          <p:cNvPr id="3" name="Pladsholder til indhold 2"/>
          <p:cNvSpPr>
            <a:spLocks noGrp="1"/>
          </p:cNvSpPr>
          <p:nvPr>
            <p:ph idx="1"/>
          </p:nvPr>
        </p:nvSpPr>
        <p:spPr>
          <a:xfrm>
            <a:off x="457200" y="1700808"/>
            <a:ext cx="8229600" cy="4824536"/>
          </a:xfrm>
        </p:spPr>
        <p:txBody>
          <a:bodyPr>
            <a:normAutofit fontScale="85000" lnSpcReduction="20000"/>
          </a:bodyPr>
          <a:lstStyle/>
          <a:p>
            <a:pPr lvl="0">
              <a:buNone/>
            </a:pP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	</a:t>
            </a:r>
            <a:r>
              <a:rPr kumimoji="0" lang="en-US" b="0" i="0" u="none" strike="noStrike" cap="none" normalizeH="0" baseline="0" dirty="0">
                <a:ln>
                  <a:noFill/>
                </a:ln>
                <a:solidFill>
                  <a:srgbClr val="000000"/>
                </a:solidFill>
                <a:effectLst/>
                <a:latin typeface="Calibri" pitchFamily="34" charset="0"/>
                <a:ea typeface="Calibri" pitchFamily="34" charset="0"/>
                <a:cs typeface="Calibri" pitchFamily="34" charset="0"/>
              </a:rPr>
              <a:t>He is honest and claims that he understands if they are skeptical about candidates running for president. His ground for this claim is that many of the candidates who become presidents make promises and that they do not observe. This is the reason why he asks the people to help him build a better nation, which we see when he says, “That is why this campaign can’t only be about me. It must be about us – it must be about what we can do together.” (s. 4, ll. 138-139) It seems reliable that he is honest and wants the people to make the difference. He makes mutual credibility: When he believes in the people they will also believe in him, which is the purpose of his speech.</a:t>
            </a:r>
            <a:endParaRPr kumimoji="0" lang="en-US" b="0" i="0" u="none" strike="noStrike" cap="none" normalizeH="0" baseline="0" dirty="0">
              <a:ln>
                <a:noFill/>
              </a:ln>
              <a:solidFill>
                <a:srgbClr val="000000"/>
              </a:solidFill>
              <a:effectLst/>
              <a:latin typeface="Arial" pitchFamily="34" charset="0"/>
              <a:cs typeface="Arial" pitchFamily="34" charset="0"/>
            </a:endParaRPr>
          </a:p>
          <a:p>
            <a:endParaRPr lang="da-DK"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a:t>Løsning:</a:t>
            </a:r>
            <a:r>
              <a:rPr lang="da-DK">
                <a:solidFill>
                  <a:srgbClr val="FF0000"/>
                </a:solidFill>
              </a:rPr>
              <a:t>sætningskoblinger</a:t>
            </a:r>
            <a:r>
              <a:rPr lang="da-DK" dirty="0"/>
              <a:t> og </a:t>
            </a:r>
            <a:r>
              <a:rPr lang="da-DK" dirty="0">
                <a:solidFill>
                  <a:schemeClr val="accent4">
                    <a:lumMod val="60000"/>
                    <a:lumOff val="40000"/>
                  </a:schemeClr>
                </a:solidFill>
              </a:rPr>
              <a:t>årsagskoblinger </a:t>
            </a:r>
            <a:r>
              <a:rPr lang="da-DK" dirty="0"/>
              <a:t>(fortsat)</a:t>
            </a:r>
          </a:p>
        </p:txBody>
      </p:sp>
      <p:sp>
        <p:nvSpPr>
          <p:cNvPr id="3" name="Pladsholder til indhold 2"/>
          <p:cNvSpPr>
            <a:spLocks noGrp="1"/>
          </p:cNvSpPr>
          <p:nvPr>
            <p:ph idx="1"/>
          </p:nvPr>
        </p:nvSpPr>
        <p:spPr>
          <a:xfrm>
            <a:off x="457200" y="1700808"/>
            <a:ext cx="8229600" cy="4824536"/>
          </a:xfrm>
        </p:spPr>
        <p:txBody>
          <a:bodyPr>
            <a:normAutofit fontScale="85000" lnSpcReduction="20000"/>
          </a:bodyPr>
          <a:lstStyle/>
          <a:p>
            <a:pPr lvl="0">
              <a:buNone/>
            </a:pP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	He is honest and claims that he understands if they are skeptical about candidates running for president. His ground for this claim is that many of the candidates who become presidents make promises </a:t>
            </a:r>
            <a:r>
              <a:rPr kumimoji="0" lang="en-US" b="0" i="0" u="none" strike="noStrike" cap="none" normalizeH="0" baseline="0" dirty="0">
                <a:ln>
                  <a:noFill/>
                </a:ln>
                <a:solidFill>
                  <a:srgbClr val="FF0000"/>
                </a:solidFill>
                <a:effectLst/>
                <a:latin typeface="Calibri" pitchFamily="34" charset="0"/>
                <a:ea typeface="Calibri" pitchFamily="34" charset="0"/>
                <a:cs typeface="Calibri" pitchFamily="34" charset="0"/>
              </a:rPr>
              <a:t>and</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 that they do not observe. </a:t>
            </a:r>
            <a:r>
              <a:rPr kumimoji="0" lang="en-US" b="0" i="0" u="none" strike="noStrike" cap="none" normalizeH="0" baseline="0" dirty="0">
                <a:ln>
                  <a:noFill/>
                </a:ln>
                <a:solidFill>
                  <a:schemeClr val="accent4">
                    <a:lumMod val="60000"/>
                    <a:lumOff val="40000"/>
                  </a:schemeClr>
                </a:solidFill>
                <a:effectLst/>
                <a:latin typeface="Calibri" pitchFamily="34" charset="0"/>
                <a:ea typeface="Calibri" pitchFamily="34" charset="0"/>
                <a:cs typeface="Calibri" pitchFamily="34" charset="0"/>
              </a:rPr>
              <a:t>This is the reason why </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he asks the people to help him build a better nation, which we see </a:t>
            </a:r>
            <a:r>
              <a:rPr kumimoji="0" lang="en-US" b="0" i="0" u="none" strike="noStrike" cap="none" normalizeH="0" baseline="0" dirty="0">
                <a:ln>
                  <a:noFill/>
                </a:ln>
                <a:solidFill>
                  <a:srgbClr val="FF0000"/>
                </a:solidFill>
                <a:effectLst/>
                <a:latin typeface="Calibri" pitchFamily="34" charset="0"/>
                <a:ea typeface="Calibri" pitchFamily="34" charset="0"/>
                <a:cs typeface="Calibri" pitchFamily="34" charset="0"/>
              </a:rPr>
              <a:t>when</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 he says, “</a:t>
            </a:r>
            <a:r>
              <a:rPr kumimoji="0" lang="en-US" b="0" i="0" u="none" strike="noStrike" cap="none" normalizeH="0" baseline="0" dirty="0">
                <a:ln>
                  <a:noFill/>
                </a:ln>
                <a:solidFill>
                  <a:schemeClr val="accent4">
                    <a:lumMod val="60000"/>
                    <a:lumOff val="40000"/>
                  </a:schemeClr>
                </a:solidFill>
                <a:effectLst/>
                <a:latin typeface="Calibri" pitchFamily="34" charset="0"/>
                <a:ea typeface="Calibri" pitchFamily="34" charset="0"/>
                <a:cs typeface="Calibri" pitchFamily="34" charset="0"/>
              </a:rPr>
              <a:t>That is why </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this campaign can’t only be about me. It must be about us – it must be about what we can do together.” (s. 4, ll. 138-139) It seems reliable that he is honest and wants the people to make the difference. He makes mutual credibility: </a:t>
            </a:r>
            <a:r>
              <a:rPr kumimoji="0" lang="en-US" b="0" i="0" u="none" strike="noStrike" cap="none" normalizeH="0" baseline="0" dirty="0">
                <a:ln>
                  <a:noFill/>
                </a:ln>
                <a:solidFill>
                  <a:srgbClr val="FF0000"/>
                </a:solidFill>
                <a:effectLst/>
                <a:latin typeface="Calibri" pitchFamily="34" charset="0"/>
                <a:ea typeface="Calibri" pitchFamily="34" charset="0"/>
                <a:cs typeface="Calibri" pitchFamily="34" charset="0"/>
              </a:rPr>
              <a:t>When</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 he believes in the people they will also believe in him, which is the purpose of his speech.</a:t>
            </a:r>
            <a:endParaRPr kumimoji="0" lang="en-US" b="0" i="0" u="none" strike="noStrike" cap="none" normalizeH="0" baseline="0" dirty="0">
              <a:ln>
                <a:noFill/>
              </a:ln>
              <a:solidFill>
                <a:schemeClr val="tx1"/>
              </a:solidFill>
              <a:effectLst/>
              <a:latin typeface="Arial" pitchFamily="34" charset="0"/>
              <a:cs typeface="Arial" pitchFamily="34" charset="0"/>
            </a:endParaRPr>
          </a:p>
          <a:p>
            <a:endParaRPr lang="da-DK" dirty="0"/>
          </a:p>
        </p:txBody>
      </p:sp>
    </p:spTree>
    <p:extLst>
      <p:ext uri="{BB962C8B-B14F-4D97-AF65-F5344CB8AC3E}">
        <p14:creationId xmlns:p14="http://schemas.microsoft.com/office/powerpoint/2010/main" val="2137786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lstStyle/>
          <a:p>
            <a:r>
              <a:rPr lang="da-DK" dirty="0"/>
              <a:t>Find the </a:t>
            </a:r>
            <a:r>
              <a:rPr lang="da-DK" dirty="0" err="1"/>
              <a:t>topic</a:t>
            </a:r>
            <a:r>
              <a:rPr lang="da-DK" dirty="0"/>
              <a:t> </a:t>
            </a:r>
            <a:r>
              <a:rPr lang="da-DK" dirty="0" err="1"/>
              <a:t>sentences</a:t>
            </a:r>
            <a:r>
              <a:rPr lang="da-DK" dirty="0"/>
              <a:t> and the </a:t>
            </a:r>
            <a:r>
              <a:rPr lang="da-DK" dirty="0" err="1"/>
              <a:t>concluding</a:t>
            </a:r>
            <a:r>
              <a:rPr lang="da-DK" dirty="0"/>
              <a:t> </a:t>
            </a:r>
            <a:r>
              <a:rPr lang="da-DK" dirty="0" err="1"/>
              <a:t>sentences</a:t>
            </a:r>
            <a:r>
              <a:rPr lang="da-DK" dirty="0"/>
              <a:t> in the </a:t>
            </a:r>
            <a:r>
              <a:rPr lang="da-DK" dirty="0" err="1"/>
              <a:t>texts</a:t>
            </a:r>
            <a:r>
              <a:rPr lang="da-DK" dirty="0"/>
              <a:t> </a:t>
            </a:r>
            <a:r>
              <a:rPr lang="da-DK" dirty="0" err="1"/>
              <a:t>on</a:t>
            </a:r>
            <a:r>
              <a:rPr lang="da-DK" dirty="0"/>
              <a:t> the </a:t>
            </a:r>
            <a:r>
              <a:rPr lang="da-DK" dirty="0" err="1"/>
              <a:t>previous</a:t>
            </a:r>
            <a:r>
              <a:rPr lang="da-DK"/>
              <a:t> slides</a:t>
            </a:r>
            <a:r>
              <a:rPr lang="da-DK" dirty="0"/>
              <a:t>.</a:t>
            </a:r>
          </a:p>
          <a:p>
            <a:endParaRPr lang="da-DK" dirty="0"/>
          </a:p>
        </p:txBody>
      </p:sp>
    </p:spTree>
  </p:cSld>
  <p:clrMapOvr>
    <a:masterClrMapping/>
  </p:clrMapOvr>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TotalTime>
  <Words>911</Words>
  <Application>Microsoft Office PowerPoint</Application>
  <PresentationFormat>Skærmshow (4:3)</PresentationFormat>
  <Paragraphs>74</Paragraphs>
  <Slides>9</Slides>
  <Notes>4</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9</vt:i4>
      </vt:variant>
    </vt:vector>
  </HeadingPairs>
  <TitlesOfParts>
    <vt:vector size="16" baseType="lpstr">
      <vt:lpstr>Arial</vt:lpstr>
      <vt:lpstr>Calibri</vt:lpstr>
      <vt:lpstr>Garamond</vt:lpstr>
      <vt:lpstr>Gill Sans</vt:lpstr>
      <vt:lpstr>Gill Sans MT</vt:lpstr>
      <vt:lpstr>Wingdings</vt:lpstr>
      <vt:lpstr>Kontortema</vt:lpstr>
      <vt:lpstr>Teksttrekanten</vt:lpstr>
      <vt:lpstr>PowerPoint-præsentation</vt:lpstr>
      <vt:lpstr>Kausal kobling = årsagsrelation</vt:lpstr>
      <vt:lpstr>Sætningskobling – lokal sammenhæng</vt:lpstr>
      <vt:lpstr>Find sætningskoblinger og årsagskoblinger</vt:lpstr>
      <vt:lpstr>Løsning: sætningskoblinger og årsagskoblinger</vt:lpstr>
      <vt:lpstr>Find sætningskoblinger og årsagskoblinger (fortsat)</vt:lpstr>
      <vt:lpstr>Løsning:sætningskoblinger og årsagskoblinger (fortsat)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Kausal kobling = årsagsrelation</dc:title>
  <dc:creator>test</dc:creator>
  <cp:lastModifiedBy>Rikke Fjellerup</cp:lastModifiedBy>
  <cp:revision>13</cp:revision>
  <dcterms:created xsi:type="dcterms:W3CDTF">2011-03-15T10:54:33Z</dcterms:created>
  <dcterms:modified xsi:type="dcterms:W3CDTF">2025-04-30T13:17:03Z</dcterms:modified>
</cp:coreProperties>
</file>