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9" r:id="rId4"/>
    <p:sldId id="261" r:id="rId5"/>
    <p:sldId id="266" r:id="rId6"/>
    <p:sldId id="265" r:id="rId7"/>
    <p:sldId id="260" r:id="rId8"/>
    <p:sldId id="264"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248352-A2A3-064D-B15C-4791F07C32A4}" v="226" dt="2025-05-21T08:00:14.1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22" d="100"/>
          <a:sy n="122" d="100"/>
        </p:scale>
        <p:origin x="7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jarke Møller Pedersen" userId="33a9fee4-ba83-4aba-a655-7ba2f3351151" providerId="ADAL" clId="{D8248352-A2A3-064D-B15C-4791F07C32A4}"/>
    <pc:docChg chg="modSld">
      <pc:chgData name="Bjarke Møller Pedersen" userId="33a9fee4-ba83-4aba-a655-7ba2f3351151" providerId="ADAL" clId="{D8248352-A2A3-064D-B15C-4791F07C32A4}" dt="2025-05-21T08:00:14.186" v="0"/>
      <pc:docMkLst>
        <pc:docMk/>
      </pc:docMkLst>
      <pc:sldChg chg="modAnim">
        <pc:chgData name="Bjarke Møller Pedersen" userId="33a9fee4-ba83-4aba-a655-7ba2f3351151" providerId="ADAL" clId="{D8248352-A2A3-064D-B15C-4791F07C32A4}" dt="2025-05-21T08:00:14.186" v="0"/>
        <pc:sldMkLst>
          <pc:docMk/>
          <pc:sldMk cId="1467514279" sldId="26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5/21/25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5/21/25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a-DK"/>
              <a:t>Klik for at redigere titeltypografien i masteren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5A61015F-7CC6-4D0A-9D87-873EA4C304CC}" type="datetimeFigureOut">
              <a:rPr lang="en-US" dirty="0"/>
              <a:t>5/21/25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5/21/25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02412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a-DK"/>
              <a:t>Klik for at redigere teksttypografierne i masteren</a:t>
            </a:r>
          </a:p>
        </p:txBody>
      </p:sp>
      <p:sp>
        <p:nvSpPr>
          <p:cNvPr id="6" name="Content Placeholder 5"/>
          <p:cNvSpPr>
            <a:spLocks noGrp="1"/>
          </p:cNvSpPr>
          <p:nvPr>
            <p:ph sz="quarter" idx="4"/>
          </p:nvPr>
        </p:nvSpPr>
        <p:spPr>
          <a:xfrm>
            <a:off x="5990888" y="2967788"/>
            <a:ext cx="4754880" cy="33415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5/21/25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5/21/25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5/21/25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a-DK"/>
              <a:t>Klik for at redigere titeltypografien i masteren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5C68B11-C5A8-448C-8CE9-B1A273C79CFC}" type="datetimeFigureOut">
              <a:rPr lang="en-US" dirty="0"/>
              <a:t>5/21/25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C7616CA0-919D-4A49-9C8A-62FDFB3A5183}" type="datetimeFigureOut">
              <a:rPr lang="en-US" dirty="0"/>
              <a:t>5/21/25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5/21/25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5/21/25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5/21/25</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sXJBrRmHPj8?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DhkWx8-efq0?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A2B5AF8E-A8F5-44F6-A878-BD9D094055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ype Ia Supernova | COSMOS">
            <a:extLst>
              <a:ext uri="{FF2B5EF4-FFF2-40B4-BE49-F238E27FC236}">
                <a16:creationId xmlns:a16="http://schemas.microsoft.com/office/drawing/2014/main" id="{CF85AA5E-9652-4697-B994-895C3E9D7E9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31992" b="11758"/>
          <a:stretch/>
        </p:blipFill>
        <p:spPr bwMode="auto">
          <a:xfrm>
            <a:off x="-3274" y="975"/>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2F1565DE-54D0-4283-A987-998C4148569D}"/>
              </a:ext>
            </a:extLst>
          </p:cNvPr>
          <p:cNvSpPr>
            <a:spLocks noGrp="1"/>
          </p:cNvSpPr>
          <p:nvPr>
            <p:ph type="ctrTitle"/>
          </p:nvPr>
        </p:nvSpPr>
        <p:spPr>
          <a:xfrm>
            <a:off x="457200" y="4960137"/>
            <a:ext cx="7772400" cy="1463040"/>
          </a:xfrm>
        </p:spPr>
        <p:txBody>
          <a:bodyPr>
            <a:normAutofit/>
          </a:bodyPr>
          <a:lstStyle/>
          <a:p>
            <a:r>
              <a:rPr lang="da-DK"/>
              <a:t>Standardlyskilder</a:t>
            </a:r>
            <a:endParaRPr lang="da-DK" dirty="0"/>
          </a:p>
        </p:txBody>
      </p:sp>
      <p:sp>
        <p:nvSpPr>
          <p:cNvPr id="3" name="Undertitel 2">
            <a:extLst>
              <a:ext uri="{FF2B5EF4-FFF2-40B4-BE49-F238E27FC236}">
                <a16:creationId xmlns:a16="http://schemas.microsoft.com/office/drawing/2014/main" id="{161BB50C-87F8-46D0-8869-F23FC5A9ADF8}"/>
              </a:ext>
            </a:extLst>
          </p:cNvPr>
          <p:cNvSpPr>
            <a:spLocks noGrp="1"/>
          </p:cNvSpPr>
          <p:nvPr>
            <p:ph type="subTitle" idx="1"/>
          </p:nvPr>
        </p:nvSpPr>
        <p:spPr>
          <a:xfrm>
            <a:off x="8610600" y="4960137"/>
            <a:ext cx="3200400" cy="1463040"/>
          </a:xfrm>
        </p:spPr>
        <p:txBody>
          <a:bodyPr>
            <a:normAutofit/>
          </a:bodyPr>
          <a:lstStyle/>
          <a:p>
            <a:r>
              <a:rPr lang="da-DK"/>
              <a:t>Bjarke Møller Pedersen</a:t>
            </a:r>
            <a:endParaRPr lang="da-DK" dirty="0"/>
          </a:p>
        </p:txBody>
      </p:sp>
      <p:cxnSp>
        <p:nvCxnSpPr>
          <p:cNvPr id="1029" name="Straight Connector 72">
            <a:extLst>
              <a:ext uri="{FF2B5EF4-FFF2-40B4-BE49-F238E27FC236}">
                <a16:creationId xmlns:a16="http://schemas.microsoft.com/office/drawing/2014/main" id="{32EEDFD0-E50B-4516-A185-DA1CE93EE3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399083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FB2DCE-0A93-458A-95E3-87D58F5427D9}"/>
              </a:ext>
            </a:extLst>
          </p:cNvPr>
          <p:cNvSpPr>
            <a:spLocks noGrp="1"/>
          </p:cNvSpPr>
          <p:nvPr>
            <p:ph type="title"/>
          </p:nvPr>
        </p:nvSpPr>
        <p:spPr>
          <a:ln>
            <a:solidFill>
              <a:srgbClr val="FF0000"/>
            </a:solidFill>
          </a:ln>
        </p:spPr>
        <p:txBody>
          <a:bodyPr/>
          <a:lstStyle/>
          <a:p>
            <a:r>
              <a:rPr lang="da-DK" dirty="0"/>
              <a:t>Afstandsstigen</a:t>
            </a:r>
          </a:p>
        </p:txBody>
      </p:sp>
      <p:pic>
        <p:nvPicPr>
          <p:cNvPr id="1026" name="Picture 2">
            <a:extLst>
              <a:ext uri="{FF2B5EF4-FFF2-40B4-BE49-F238E27FC236}">
                <a16:creationId xmlns:a16="http://schemas.microsoft.com/office/drawing/2014/main" id="{7148431E-E043-46BD-B6A6-EB50ED7C2B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44" y="1708538"/>
            <a:ext cx="11810912" cy="3998486"/>
          </a:xfrm>
          <a:prstGeom prst="rect">
            <a:avLst/>
          </a:prstGeom>
          <a:noFill/>
          <a:extLst>
            <a:ext uri="{909E8E84-426E-40DD-AFC4-6F175D3DCCD1}">
              <a14:hiddenFill xmlns:a14="http://schemas.microsoft.com/office/drawing/2010/main">
                <a:solidFill>
                  <a:srgbClr val="FFFFFF"/>
                </a:solidFill>
              </a14:hiddenFill>
            </a:ext>
          </a:extLst>
        </p:spPr>
      </p:pic>
      <p:sp>
        <p:nvSpPr>
          <p:cNvPr id="14" name="Ellipse 13">
            <a:extLst>
              <a:ext uri="{FF2B5EF4-FFF2-40B4-BE49-F238E27FC236}">
                <a16:creationId xmlns:a16="http://schemas.microsoft.com/office/drawing/2014/main" id="{67EF8897-AB1E-4F70-A5D2-05ECC7FB2344}"/>
              </a:ext>
            </a:extLst>
          </p:cNvPr>
          <p:cNvSpPr/>
          <p:nvPr/>
        </p:nvSpPr>
        <p:spPr>
          <a:xfrm>
            <a:off x="3396519" y="2417635"/>
            <a:ext cx="3818197" cy="3631473"/>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7" name="Lige pilforbindelse 16">
            <a:extLst>
              <a:ext uri="{FF2B5EF4-FFF2-40B4-BE49-F238E27FC236}">
                <a16:creationId xmlns:a16="http://schemas.microsoft.com/office/drawing/2014/main" id="{D03280BD-8393-43EC-925D-76EEB235641A}"/>
              </a:ext>
            </a:extLst>
          </p:cNvPr>
          <p:cNvCxnSpPr/>
          <p:nvPr/>
        </p:nvCxnSpPr>
        <p:spPr>
          <a:xfrm flipH="1" flipV="1">
            <a:off x="6501161" y="5707024"/>
            <a:ext cx="814039" cy="1017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Lige pilforbindelse 18">
            <a:extLst>
              <a:ext uri="{FF2B5EF4-FFF2-40B4-BE49-F238E27FC236}">
                <a16:creationId xmlns:a16="http://schemas.microsoft.com/office/drawing/2014/main" id="{C955E31B-AB5A-4F91-9644-AD402D30AAA0}"/>
              </a:ext>
            </a:extLst>
          </p:cNvPr>
          <p:cNvCxnSpPr/>
          <p:nvPr/>
        </p:nvCxnSpPr>
        <p:spPr>
          <a:xfrm flipH="1" flipV="1">
            <a:off x="9511990" y="5820937"/>
            <a:ext cx="713678" cy="9032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Ellipse 13">
            <a:extLst>
              <a:ext uri="{FF2B5EF4-FFF2-40B4-BE49-F238E27FC236}">
                <a16:creationId xmlns:a16="http://schemas.microsoft.com/office/drawing/2014/main" id="{A4E5975E-E379-F263-541E-D4875E48F294}"/>
              </a:ext>
            </a:extLst>
          </p:cNvPr>
          <p:cNvSpPr/>
          <p:nvPr/>
        </p:nvSpPr>
        <p:spPr>
          <a:xfrm>
            <a:off x="8189407" y="1708538"/>
            <a:ext cx="2260879" cy="3631473"/>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50884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FE6F5-54CB-337E-148B-2BA7714ED240}"/>
              </a:ext>
            </a:extLst>
          </p:cNvPr>
          <p:cNvSpPr>
            <a:spLocks noGrp="1"/>
          </p:cNvSpPr>
          <p:nvPr>
            <p:ph type="title"/>
          </p:nvPr>
        </p:nvSpPr>
        <p:spPr/>
        <p:txBody>
          <a:bodyPr/>
          <a:lstStyle/>
          <a:p>
            <a:r>
              <a:rPr lang="en-DK" dirty="0"/>
              <a:t>Oversættelse mellem begreber</a:t>
            </a:r>
          </a:p>
        </p:txBody>
      </p:sp>
      <p:sp>
        <p:nvSpPr>
          <p:cNvPr id="3" name="Content Placeholder 2">
            <a:extLst>
              <a:ext uri="{FF2B5EF4-FFF2-40B4-BE49-F238E27FC236}">
                <a16:creationId xmlns:a16="http://schemas.microsoft.com/office/drawing/2014/main" id="{A13C2B49-9273-6597-0461-01449BCA68BA}"/>
              </a:ext>
            </a:extLst>
          </p:cNvPr>
          <p:cNvSpPr>
            <a:spLocks noGrp="1"/>
          </p:cNvSpPr>
          <p:nvPr>
            <p:ph idx="1"/>
          </p:nvPr>
        </p:nvSpPr>
        <p:spPr/>
        <p:txBody>
          <a:bodyPr>
            <a:normAutofit/>
          </a:bodyPr>
          <a:lstStyle/>
          <a:p>
            <a:r>
              <a:rPr lang="en-DK" sz="3600" dirty="0"/>
              <a:t>Effekt </a:t>
            </a:r>
            <a:r>
              <a:rPr lang="en-DK" sz="3600" i="1" dirty="0"/>
              <a:t>P</a:t>
            </a:r>
            <a:r>
              <a:rPr lang="en-DK" sz="3600" dirty="0"/>
              <a:t> = absolut lysstyrke (den mængde lys der bliver udsendt fra stjernen hvert sekund)</a:t>
            </a:r>
          </a:p>
          <a:p>
            <a:endParaRPr lang="en-DK" sz="3600" dirty="0"/>
          </a:p>
          <a:p>
            <a:r>
              <a:rPr lang="en-DK" sz="3600" dirty="0"/>
              <a:t>Intensitet </a:t>
            </a:r>
            <a:r>
              <a:rPr lang="en-DK" sz="3600" i="1" dirty="0"/>
              <a:t>I = </a:t>
            </a:r>
            <a:r>
              <a:rPr lang="en-DK" sz="3600" dirty="0"/>
              <a:t>tilsyneladende lysstyrke (den mængde lys vi måler fra stjernen ved teleskoper her på jorden)</a:t>
            </a:r>
          </a:p>
        </p:txBody>
      </p:sp>
    </p:spTree>
    <p:extLst>
      <p:ext uri="{BB962C8B-B14F-4D97-AF65-F5344CB8AC3E}">
        <p14:creationId xmlns:p14="http://schemas.microsoft.com/office/powerpoint/2010/main" val="1135275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ABAD2-8B67-4D1D-A328-6D9CC285C4C0}"/>
              </a:ext>
            </a:extLst>
          </p:cNvPr>
          <p:cNvSpPr>
            <a:spLocks noGrp="1"/>
          </p:cNvSpPr>
          <p:nvPr>
            <p:ph type="title"/>
          </p:nvPr>
        </p:nvSpPr>
        <p:spPr>
          <a:xfrm>
            <a:off x="1024128" y="585216"/>
            <a:ext cx="6066818" cy="1499616"/>
          </a:xfrm>
        </p:spPr>
        <p:txBody>
          <a:bodyPr>
            <a:normAutofit/>
          </a:bodyPr>
          <a:lstStyle/>
          <a:p>
            <a:r>
              <a:rPr lang="da-DK"/>
              <a:t>Opgave: </a:t>
            </a:r>
            <a:endParaRPr lang="da-DK" dirty="0"/>
          </a:p>
        </p:txBody>
      </p:sp>
      <mc:AlternateContent xmlns:mc="http://schemas.openxmlformats.org/markup-compatibility/2006" xmlns:a14="http://schemas.microsoft.com/office/drawing/2010/main">
        <mc:Choice Requires="a14">
          <p:sp>
            <p:nvSpPr>
              <p:cNvPr id="3" name="Pladsholder til indhold 2">
                <a:extLst>
                  <a:ext uri="{FF2B5EF4-FFF2-40B4-BE49-F238E27FC236}">
                    <a16:creationId xmlns:a16="http://schemas.microsoft.com/office/drawing/2014/main" id="{1CF37056-7191-4A88-B02B-024737254D3A}"/>
                  </a:ext>
                </a:extLst>
              </p:cNvPr>
              <p:cNvSpPr>
                <a:spLocks noGrp="1"/>
              </p:cNvSpPr>
              <p:nvPr>
                <p:ph idx="1"/>
              </p:nvPr>
            </p:nvSpPr>
            <p:spPr>
              <a:xfrm>
                <a:off x="1024128" y="1537399"/>
                <a:ext cx="6066818" cy="4771962"/>
              </a:xfrm>
            </p:spPr>
            <p:txBody>
              <a:bodyPr>
                <a:normAutofit lnSpcReduction="10000"/>
              </a:bodyPr>
              <a:lstStyle/>
              <a:p>
                <a:r>
                  <a:rPr lang="da-DK" dirty="0"/>
                  <a:t>Stjernen </a:t>
                </a:r>
                <a:r>
                  <a:rPr lang="da-DK" dirty="0" err="1"/>
                  <a:t>Aldebaran</a:t>
                </a:r>
                <a:r>
                  <a:rPr lang="da-DK" dirty="0"/>
                  <a:t> i stjernebilledet tyren har en absolut lysstyrke </a:t>
                </a:r>
                <a14:m>
                  <m:oMath xmlns:m="http://schemas.openxmlformats.org/officeDocument/2006/math">
                    <m:r>
                      <a:rPr lang="da-DK" i="1">
                        <a:latin typeface="Cambria Math" panose="02040503050406030204" pitchFamily="18" charset="0"/>
                      </a:rPr>
                      <m:t>1,68⋅</m:t>
                    </m:r>
                    <m:sSup>
                      <m:sSupPr>
                        <m:ctrlPr>
                          <a:rPr lang="da-DK" i="1">
                            <a:latin typeface="Cambria Math" panose="02040503050406030204" pitchFamily="18" charset="0"/>
                          </a:rPr>
                        </m:ctrlPr>
                      </m:sSupPr>
                      <m:e>
                        <m:r>
                          <a:rPr lang="da-DK" i="1">
                            <a:latin typeface="Cambria Math" panose="02040503050406030204" pitchFamily="18" charset="0"/>
                          </a:rPr>
                          <m:t>10</m:t>
                        </m:r>
                      </m:e>
                      <m:sup>
                        <m:r>
                          <a:rPr lang="da-DK" i="1">
                            <a:latin typeface="Cambria Math" panose="02040503050406030204" pitchFamily="18" charset="0"/>
                          </a:rPr>
                          <m:t>29</m:t>
                        </m:r>
                      </m:sup>
                    </m:sSup>
                    <m:r>
                      <a:rPr lang="da-DK" i="1">
                        <a:latin typeface="Cambria Math" panose="02040503050406030204" pitchFamily="18" charset="0"/>
                      </a:rPr>
                      <m:t> </m:t>
                    </m:r>
                    <m:r>
                      <m:rPr>
                        <m:sty m:val="p"/>
                      </m:rPr>
                      <a:rPr lang="da-DK">
                        <a:latin typeface="Cambria Math" panose="02040503050406030204" pitchFamily="18" charset="0"/>
                      </a:rPr>
                      <m:t>W</m:t>
                    </m:r>
                  </m:oMath>
                </a14:m>
                <a:r>
                  <a:rPr lang="da-DK" dirty="0"/>
                  <a:t>.</a:t>
                </a:r>
              </a:p>
              <a:p>
                <a:r>
                  <a:rPr lang="da-DK" dirty="0"/>
                  <a:t>På jorden måles en tilsyneladende lysstyrke på </a:t>
                </a:r>
                <a14:m>
                  <m:oMath xmlns:m="http://schemas.openxmlformats.org/officeDocument/2006/math">
                    <m:r>
                      <a:rPr lang="da-DK" b="0" i="1" smtClean="0">
                        <a:latin typeface="Cambria Math" panose="02040503050406030204" pitchFamily="18" charset="0"/>
                      </a:rPr>
                      <m:t>3,52⋅</m:t>
                    </m:r>
                    <m:sSup>
                      <m:sSupPr>
                        <m:ctrlPr>
                          <a:rPr lang="da-DK" b="0" i="1" smtClean="0">
                            <a:latin typeface="Cambria Math" panose="02040503050406030204" pitchFamily="18" charset="0"/>
                          </a:rPr>
                        </m:ctrlPr>
                      </m:sSupPr>
                      <m:e>
                        <m:r>
                          <a:rPr lang="da-DK" b="0" i="1" smtClean="0">
                            <a:latin typeface="Cambria Math" panose="02040503050406030204" pitchFamily="18" charset="0"/>
                          </a:rPr>
                          <m:t>10</m:t>
                        </m:r>
                      </m:e>
                      <m:sup>
                        <m:r>
                          <a:rPr lang="da-DK" b="0" i="1" smtClean="0">
                            <a:latin typeface="Cambria Math" panose="02040503050406030204" pitchFamily="18" charset="0"/>
                          </a:rPr>
                          <m:t>−8</m:t>
                        </m:r>
                      </m:sup>
                    </m:sSup>
                    <m:f>
                      <m:fPr>
                        <m:ctrlPr>
                          <a:rPr lang="da-DK" b="0" i="1" smtClean="0">
                            <a:latin typeface="Cambria Math" panose="02040503050406030204" pitchFamily="18" charset="0"/>
                          </a:rPr>
                        </m:ctrlPr>
                      </m:fPr>
                      <m:num>
                        <m:r>
                          <m:rPr>
                            <m:sty m:val="p"/>
                          </m:rPr>
                          <a:rPr lang="da-DK" b="0" i="0" smtClean="0">
                            <a:latin typeface="Cambria Math" panose="02040503050406030204" pitchFamily="18" charset="0"/>
                          </a:rPr>
                          <m:t>W</m:t>
                        </m:r>
                      </m:num>
                      <m:den>
                        <m:sSup>
                          <m:sSupPr>
                            <m:ctrlPr>
                              <a:rPr lang="da-DK" b="0" i="1" smtClean="0">
                                <a:latin typeface="Cambria Math" panose="02040503050406030204" pitchFamily="18" charset="0"/>
                              </a:rPr>
                            </m:ctrlPr>
                          </m:sSupPr>
                          <m:e>
                            <m:r>
                              <m:rPr>
                                <m:sty m:val="p"/>
                              </m:rPr>
                              <a:rPr lang="da-DK" b="0" i="0" smtClean="0">
                                <a:latin typeface="Cambria Math" panose="02040503050406030204" pitchFamily="18" charset="0"/>
                              </a:rPr>
                              <m:t>m</m:t>
                            </m:r>
                          </m:e>
                          <m:sup>
                            <m:r>
                              <a:rPr lang="da-DK" b="0" i="0" smtClean="0">
                                <a:latin typeface="Cambria Math" panose="02040503050406030204" pitchFamily="18" charset="0"/>
                              </a:rPr>
                              <m:t>2</m:t>
                            </m:r>
                          </m:sup>
                        </m:sSup>
                      </m:den>
                    </m:f>
                  </m:oMath>
                </a14:m>
                <a:r>
                  <a:rPr lang="da-DK" dirty="0"/>
                  <a:t> fra </a:t>
                </a:r>
                <a:r>
                  <a:rPr lang="da-DK" dirty="0" err="1"/>
                  <a:t>Aldebaran</a:t>
                </a:r>
                <a:r>
                  <a:rPr lang="da-DK" dirty="0"/>
                  <a:t>.</a:t>
                </a:r>
              </a:p>
              <a:p>
                <a:r>
                  <a:rPr lang="da-DK" dirty="0"/>
                  <a:t>A) Beregn afstanden fra jorden til </a:t>
                </a:r>
                <a:r>
                  <a:rPr lang="da-DK" dirty="0" err="1"/>
                  <a:t>Aldebaran</a:t>
                </a:r>
                <a:r>
                  <a:rPr lang="da-DK" dirty="0"/>
                  <a:t>.</a:t>
                </a:r>
              </a:p>
              <a:p>
                <a14:m>
                  <m:oMath xmlns:m="http://schemas.openxmlformats.org/officeDocument/2006/math">
                    <m:r>
                      <a:rPr lang="da-DK" b="0" i="1" smtClean="0">
                        <a:latin typeface="Cambria Math" panose="02040503050406030204" pitchFamily="18" charset="0"/>
                      </a:rPr>
                      <m:t>𝐼</m:t>
                    </m:r>
                    <m:r>
                      <a:rPr lang="da-DK" b="0" i="1" smtClean="0">
                        <a:latin typeface="Cambria Math" panose="02040503050406030204" pitchFamily="18" charset="0"/>
                      </a:rPr>
                      <m:t>=</m:t>
                    </m:r>
                    <m:f>
                      <m:fPr>
                        <m:ctrlPr>
                          <a:rPr lang="da-DK" b="0" i="1" smtClean="0">
                            <a:latin typeface="Cambria Math" panose="02040503050406030204" pitchFamily="18" charset="0"/>
                          </a:rPr>
                        </m:ctrlPr>
                      </m:fPr>
                      <m:num>
                        <m:r>
                          <a:rPr lang="da-DK" b="0" i="1" smtClean="0">
                            <a:latin typeface="Cambria Math" panose="02040503050406030204" pitchFamily="18" charset="0"/>
                          </a:rPr>
                          <m:t>𝑃</m:t>
                        </m:r>
                      </m:num>
                      <m:den>
                        <m:r>
                          <a:rPr lang="da-DK" b="0" i="1" smtClean="0">
                            <a:latin typeface="Cambria Math" panose="02040503050406030204" pitchFamily="18" charset="0"/>
                          </a:rPr>
                          <m:t>4</m:t>
                        </m:r>
                        <m:r>
                          <a:rPr lang="da-DK" b="0" i="1" smtClean="0">
                            <a:latin typeface="Cambria Math" panose="02040503050406030204" pitchFamily="18" charset="0"/>
                          </a:rPr>
                          <m:t>𝜋</m:t>
                        </m:r>
                        <m:r>
                          <a:rPr lang="da-DK" b="0" i="1" smtClean="0">
                            <a:latin typeface="Cambria Math" panose="02040503050406030204" pitchFamily="18" charset="0"/>
                          </a:rPr>
                          <m:t>⋅</m:t>
                        </m:r>
                        <m:sSup>
                          <m:sSupPr>
                            <m:ctrlPr>
                              <a:rPr lang="da-DK" b="0" i="1" smtClean="0">
                                <a:latin typeface="Cambria Math" panose="02040503050406030204" pitchFamily="18" charset="0"/>
                              </a:rPr>
                            </m:ctrlPr>
                          </m:sSupPr>
                          <m:e>
                            <m:r>
                              <a:rPr lang="da-DK" b="0" i="1" smtClean="0">
                                <a:latin typeface="Cambria Math" panose="02040503050406030204" pitchFamily="18" charset="0"/>
                              </a:rPr>
                              <m:t>𝑟</m:t>
                            </m:r>
                          </m:e>
                          <m:sup>
                            <m:r>
                              <a:rPr lang="da-DK" b="0" i="1" smtClean="0">
                                <a:latin typeface="Cambria Math" panose="02040503050406030204" pitchFamily="18" charset="0"/>
                              </a:rPr>
                              <m:t>2</m:t>
                            </m:r>
                          </m:sup>
                        </m:sSup>
                      </m:den>
                    </m:f>
                    <m:r>
                      <a:rPr lang="da-DK" b="0" i="1" smtClean="0">
                        <a:latin typeface="Cambria Math" panose="02040503050406030204" pitchFamily="18" charset="0"/>
                      </a:rPr>
                      <m:t> </m:t>
                    </m:r>
                    <m:r>
                      <a:rPr lang="da-DK" i="1">
                        <a:latin typeface="Cambria Math" panose="02040503050406030204" pitchFamily="18" charset="0"/>
                        <a:ea typeface="Cambria Math" panose="02040503050406030204" pitchFamily="18" charset="0"/>
                      </a:rPr>
                      <m:t>⇒</m:t>
                    </m:r>
                    <m:r>
                      <a:rPr lang="da-DK" b="0" i="1" smtClean="0">
                        <a:latin typeface="Cambria Math" panose="02040503050406030204" pitchFamily="18" charset="0"/>
                        <a:ea typeface="Cambria Math" panose="02040503050406030204" pitchFamily="18" charset="0"/>
                      </a:rPr>
                      <m:t>𝑟</m:t>
                    </m:r>
                    <m:r>
                      <a:rPr lang="da-DK" b="0" i="1" smtClean="0">
                        <a:latin typeface="Cambria Math" panose="02040503050406030204" pitchFamily="18" charset="0"/>
                        <a:ea typeface="Cambria Math" panose="02040503050406030204" pitchFamily="18" charset="0"/>
                      </a:rPr>
                      <m:t>=</m:t>
                    </m:r>
                    <m:rad>
                      <m:radPr>
                        <m:degHide m:val="on"/>
                        <m:ctrlPr>
                          <a:rPr lang="da-DK" b="0" i="1" smtClean="0">
                            <a:latin typeface="Cambria Math" panose="02040503050406030204" pitchFamily="18" charset="0"/>
                            <a:ea typeface="Cambria Math" panose="02040503050406030204" pitchFamily="18" charset="0"/>
                          </a:rPr>
                        </m:ctrlPr>
                      </m:radPr>
                      <m:deg/>
                      <m:e>
                        <m:f>
                          <m:fPr>
                            <m:ctrlPr>
                              <a:rPr lang="da-DK" b="0" i="1" smtClean="0">
                                <a:latin typeface="Cambria Math" panose="02040503050406030204" pitchFamily="18" charset="0"/>
                                <a:ea typeface="Cambria Math" panose="02040503050406030204" pitchFamily="18" charset="0"/>
                              </a:rPr>
                            </m:ctrlPr>
                          </m:fPr>
                          <m:num>
                            <m:r>
                              <a:rPr lang="da-DK" b="0" i="1" smtClean="0">
                                <a:latin typeface="Cambria Math" panose="02040503050406030204" pitchFamily="18" charset="0"/>
                                <a:ea typeface="Cambria Math" panose="02040503050406030204" pitchFamily="18" charset="0"/>
                              </a:rPr>
                              <m:t>𝑃</m:t>
                            </m:r>
                          </m:num>
                          <m:den>
                            <m:r>
                              <a:rPr lang="da-DK" b="0" i="1" smtClean="0">
                                <a:latin typeface="Cambria Math" panose="02040503050406030204" pitchFamily="18" charset="0"/>
                                <a:ea typeface="Cambria Math" panose="02040503050406030204" pitchFamily="18" charset="0"/>
                              </a:rPr>
                              <m:t>4</m:t>
                            </m:r>
                            <m:r>
                              <a:rPr lang="da-DK" b="0" i="1" smtClean="0">
                                <a:latin typeface="Cambria Math" panose="02040503050406030204" pitchFamily="18" charset="0"/>
                                <a:ea typeface="Cambria Math" panose="02040503050406030204" pitchFamily="18" charset="0"/>
                              </a:rPr>
                              <m:t>𝜋</m:t>
                            </m:r>
                            <m:r>
                              <a:rPr lang="da-DK" b="0" i="1" smtClean="0">
                                <a:latin typeface="Cambria Math" panose="02040503050406030204" pitchFamily="18" charset="0"/>
                                <a:ea typeface="Cambria Math" panose="02040503050406030204" pitchFamily="18" charset="0"/>
                              </a:rPr>
                              <m:t> ⋅</m:t>
                            </m:r>
                            <m:r>
                              <a:rPr lang="da-DK" b="0" i="1" smtClean="0">
                                <a:latin typeface="Cambria Math" panose="02040503050406030204" pitchFamily="18" charset="0"/>
                                <a:ea typeface="Cambria Math" panose="02040503050406030204" pitchFamily="18" charset="0"/>
                              </a:rPr>
                              <m:t>𝐼</m:t>
                            </m:r>
                          </m:den>
                        </m:f>
                      </m:e>
                    </m:rad>
                    <m:r>
                      <a:rPr lang="da-DK" i="1">
                        <a:latin typeface="Cambria Math" panose="02040503050406030204" pitchFamily="18" charset="0"/>
                        <a:ea typeface="Cambria Math" panose="02040503050406030204" pitchFamily="18" charset="0"/>
                      </a:rPr>
                      <m:t> ⇒</m:t>
                    </m:r>
                    <m:r>
                      <a:rPr lang="da-DK" b="0" i="1" smtClean="0">
                        <a:latin typeface="Cambria Math" panose="02040503050406030204" pitchFamily="18" charset="0"/>
                        <a:ea typeface="Cambria Math" panose="02040503050406030204" pitchFamily="18" charset="0"/>
                      </a:rPr>
                      <m:t>𝑟</m:t>
                    </m:r>
                    <m:r>
                      <a:rPr lang="da-DK" i="1">
                        <a:latin typeface="Cambria Math" panose="02040503050406030204" pitchFamily="18" charset="0"/>
                        <a:ea typeface="Cambria Math" panose="02040503050406030204" pitchFamily="18" charset="0"/>
                      </a:rPr>
                      <m:t>=</m:t>
                    </m:r>
                    <m:rad>
                      <m:radPr>
                        <m:degHide m:val="on"/>
                        <m:ctrlPr>
                          <a:rPr lang="da-DK" i="1">
                            <a:latin typeface="Cambria Math" panose="02040503050406030204" pitchFamily="18" charset="0"/>
                            <a:ea typeface="Cambria Math" panose="02040503050406030204" pitchFamily="18" charset="0"/>
                          </a:rPr>
                        </m:ctrlPr>
                      </m:radPr>
                      <m:deg/>
                      <m:e>
                        <m:f>
                          <m:fPr>
                            <m:ctrlPr>
                              <a:rPr lang="da-DK" i="1">
                                <a:latin typeface="Cambria Math" panose="02040503050406030204" pitchFamily="18" charset="0"/>
                                <a:ea typeface="Cambria Math" panose="02040503050406030204" pitchFamily="18" charset="0"/>
                              </a:rPr>
                            </m:ctrlPr>
                          </m:fPr>
                          <m:num>
                            <m:r>
                              <a:rPr lang="da-DK" b="0" i="1" smtClean="0">
                                <a:latin typeface="Cambria Math" panose="02040503050406030204" pitchFamily="18" charset="0"/>
                                <a:ea typeface="Cambria Math" panose="02040503050406030204" pitchFamily="18" charset="0"/>
                              </a:rPr>
                              <m:t>1,68137⋅</m:t>
                            </m:r>
                            <m:sSup>
                              <m:sSupPr>
                                <m:ctrlPr>
                                  <a:rPr lang="da-DK" b="0" i="1" smtClean="0">
                                    <a:latin typeface="Cambria Math" panose="02040503050406030204" pitchFamily="18" charset="0"/>
                                    <a:ea typeface="Cambria Math" panose="02040503050406030204" pitchFamily="18" charset="0"/>
                                  </a:rPr>
                                </m:ctrlPr>
                              </m:sSupPr>
                              <m:e>
                                <m:r>
                                  <a:rPr lang="da-DK" b="0" i="1" smtClean="0">
                                    <a:latin typeface="Cambria Math" panose="02040503050406030204" pitchFamily="18" charset="0"/>
                                    <a:ea typeface="Cambria Math" panose="02040503050406030204" pitchFamily="18" charset="0"/>
                                  </a:rPr>
                                  <m:t>10</m:t>
                                </m:r>
                              </m:e>
                              <m:sup>
                                <m:r>
                                  <a:rPr lang="da-DK" b="0" i="1" smtClean="0">
                                    <a:latin typeface="Cambria Math" panose="02040503050406030204" pitchFamily="18" charset="0"/>
                                    <a:ea typeface="Cambria Math" panose="02040503050406030204" pitchFamily="18" charset="0"/>
                                  </a:rPr>
                                  <m:t>29</m:t>
                                </m:r>
                              </m:sup>
                            </m:sSup>
                            <m:r>
                              <a:rPr lang="da-DK" b="0" i="1" smtClean="0">
                                <a:latin typeface="Cambria Math" panose="02040503050406030204" pitchFamily="18" charset="0"/>
                                <a:ea typeface="Cambria Math" panose="02040503050406030204" pitchFamily="18" charset="0"/>
                              </a:rPr>
                              <m:t> </m:t>
                            </m:r>
                            <m:r>
                              <m:rPr>
                                <m:sty m:val="p"/>
                              </m:rPr>
                              <a:rPr lang="da-DK" b="0" i="0" smtClean="0">
                                <a:latin typeface="Cambria Math" panose="02040503050406030204" pitchFamily="18" charset="0"/>
                                <a:ea typeface="Cambria Math" panose="02040503050406030204" pitchFamily="18" charset="0"/>
                              </a:rPr>
                              <m:t>W</m:t>
                            </m:r>
                          </m:num>
                          <m:den>
                            <m:r>
                              <a:rPr lang="da-DK" i="1">
                                <a:latin typeface="Cambria Math" panose="02040503050406030204" pitchFamily="18" charset="0"/>
                                <a:ea typeface="Cambria Math" panose="02040503050406030204" pitchFamily="18" charset="0"/>
                              </a:rPr>
                              <m:t>4</m:t>
                            </m:r>
                            <m:r>
                              <a:rPr lang="da-DK" i="1">
                                <a:latin typeface="Cambria Math" panose="02040503050406030204" pitchFamily="18" charset="0"/>
                                <a:ea typeface="Cambria Math" panose="02040503050406030204" pitchFamily="18" charset="0"/>
                              </a:rPr>
                              <m:t>𝜋</m:t>
                            </m:r>
                            <m:r>
                              <a:rPr lang="da-DK" i="1">
                                <a:latin typeface="Cambria Math" panose="02040503050406030204" pitchFamily="18" charset="0"/>
                                <a:ea typeface="Cambria Math" panose="02040503050406030204" pitchFamily="18" charset="0"/>
                              </a:rPr>
                              <m:t> ⋅3,52⋅</m:t>
                            </m:r>
                            <m:sSup>
                              <m:sSupPr>
                                <m:ctrlPr>
                                  <a:rPr lang="da-DK" b="0" i="1" smtClean="0">
                                    <a:latin typeface="Cambria Math" panose="02040503050406030204" pitchFamily="18" charset="0"/>
                                    <a:ea typeface="Cambria Math" panose="02040503050406030204" pitchFamily="18" charset="0"/>
                                  </a:rPr>
                                </m:ctrlPr>
                              </m:sSupPr>
                              <m:e>
                                <m:r>
                                  <a:rPr lang="da-DK" b="0" i="1" smtClean="0">
                                    <a:latin typeface="Cambria Math" panose="02040503050406030204" pitchFamily="18" charset="0"/>
                                    <a:ea typeface="Cambria Math" panose="02040503050406030204" pitchFamily="18" charset="0"/>
                                  </a:rPr>
                                  <m:t>10</m:t>
                                </m:r>
                              </m:e>
                              <m:sup>
                                <m:r>
                                  <a:rPr lang="da-DK" b="0" i="1" smtClean="0">
                                    <a:latin typeface="Cambria Math" panose="02040503050406030204" pitchFamily="18" charset="0"/>
                                    <a:ea typeface="Cambria Math" panose="02040503050406030204" pitchFamily="18" charset="0"/>
                                  </a:rPr>
                                  <m:t>−8</m:t>
                                </m:r>
                              </m:sup>
                            </m:sSup>
                            <m:f>
                              <m:fPr>
                                <m:ctrlPr>
                                  <a:rPr lang="da-DK" b="0" i="1" smtClean="0">
                                    <a:latin typeface="Cambria Math" panose="02040503050406030204" pitchFamily="18" charset="0"/>
                                    <a:ea typeface="Cambria Math" panose="02040503050406030204" pitchFamily="18" charset="0"/>
                                  </a:rPr>
                                </m:ctrlPr>
                              </m:fPr>
                              <m:num>
                                <m:r>
                                  <m:rPr>
                                    <m:sty m:val="p"/>
                                  </m:rPr>
                                  <a:rPr lang="da-DK" b="0" i="0" smtClean="0">
                                    <a:latin typeface="Cambria Math" panose="02040503050406030204" pitchFamily="18" charset="0"/>
                                    <a:ea typeface="Cambria Math" panose="02040503050406030204" pitchFamily="18" charset="0"/>
                                  </a:rPr>
                                  <m:t>W</m:t>
                                </m:r>
                              </m:num>
                              <m:den>
                                <m:sSup>
                                  <m:sSupPr>
                                    <m:ctrlPr>
                                      <a:rPr lang="da-DK" b="0" i="1" smtClean="0">
                                        <a:latin typeface="Cambria Math" panose="02040503050406030204" pitchFamily="18" charset="0"/>
                                        <a:ea typeface="Cambria Math" panose="02040503050406030204" pitchFamily="18" charset="0"/>
                                      </a:rPr>
                                    </m:ctrlPr>
                                  </m:sSupPr>
                                  <m:e>
                                    <m:r>
                                      <m:rPr>
                                        <m:sty m:val="p"/>
                                      </m:rPr>
                                      <a:rPr lang="da-DK" b="0" i="0" smtClean="0">
                                        <a:latin typeface="Cambria Math" panose="02040503050406030204" pitchFamily="18" charset="0"/>
                                        <a:ea typeface="Cambria Math" panose="02040503050406030204" pitchFamily="18" charset="0"/>
                                      </a:rPr>
                                      <m:t>m</m:t>
                                    </m:r>
                                  </m:e>
                                  <m:sup>
                                    <m:r>
                                      <a:rPr lang="da-DK" b="0" i="0" smtClean="0">
                                        <a:latin typeface="Cambria Math" panose="02040503050406030204" pitchFamily="18" charset="0"/>
                                        <a:ea typeface="Cambria Math" panose="02040503050406030204" pitchFamily="18" charset="0"/>
                                      </a:rPr>
                                      <m:t>2</m:t>
                                    </m:r>
                                  </m:sup>
                                </m:sSup>
                              </m:den>
                            </m:f>
                          </m:den>
                        </m:f>
                      </m:e>
                    </m:rad>
                  </m:oMath>
                </a14:m>
                <a:endParaRPr lang="da-DK" i="1" dirty="0">
                  <a:latin typeface="Cambria Math" panose="02040503050406030204" pitchFamily="18" charset="0"/>
                  <a:ea typeface="Cambria Math" panose="02040503050406030204" pitchFamily="18" charset="0"/>
                </a:endParaRPr>
              </a:p>
              <a:p>
                <a14:m>
                  <m:oMath xmlns:m="http://schemas.openxmlformats.org/officeDocument/2006/math">
                    <m:r>
                      <a:rPr lang="da-DK" b="0" i="1" smtClean="0">
                        <a:latin typeface="Cambria Math" panose="02040503050406030204" pitchFamily="18" charset="0"/>
                        <a:ea typeface="Cambria Math" panose="02040503050406030204" pitchFamily="18" charset="0"/>
                      </a:rPr>
                      <m:t>=6,16532⋅</m:t>
                    </m:r>
                    <m:sSup>
                      <m:sSupPr>
                        <m:ctrlPr>
                          <a:rPr lang="da-DK" b="0" i="1" smtClean="0">
                            <a:latin typeface="Cambria Math" panose="02040503050406030204" pitchFamily="18" charset="0"/>
                            <a:ea typeface="Cambria Math" panose="02040503050406030204" pitchFamily="18" charset="0"/>
                          </a:rPr>
                        </m:ctrlPr>
                      </m:sSupPr>
                      <m:e>
                        <m:r>
                          <a:rPr lang="da-DK" b="0" i="1" smtClean="0">
                            <a:latin typeface="Cambria Math" panose="02040503050406030204" pitchFamily="18" charset="0"/>
                            <a:ea typeface="Cambria Math" panose="02040503050406030204" pitchFamily="18" charset="0"/>
                          </a:rPr>
                          <m:t>10</m:t>
                        </m:r>
                      </m:e>
                      <m:sup>
                        <m:r>
                          <a:rPr lang="da-DK" b="0" i="1" smtClean="0">
                            <a:latin typeface="Cambria Math" panose="02040503050406030204" pitchFamily="18" charset="0"/>
                            <a:ea typeface="Cambria Math" panose="02040503050406030204" pitchFamily="18" charset="0"/>
                          </a:rPr>
                          <m:t>17</m:t>
                        </m:r>
                      </m:sup>
                    </m:sSup>
                    <m:r>
                      <a:rPr lang="da-DK" b="0" i="1" smtClean="0">
                        <a:latin typeface="Cambria Math" panose="02040503050406030204" pitchFamily="18" charset="0"/>
                        <a:ea typeface="Cambria Math" panose="02040503050406030204" pitchFamily="18" charset="0"/>
                      </a:rPr>
                      <m:t> </m:t>
                    </m:r>
                    <m:r>
                      <m:rPr>
                        <m:sty m:val="p"/>
                      </m:rPr>
                      <a:rPr lang="da-DK" b="0" i="0" smtClean="0">
                        <a:latin typeface="Cambria Math" panose="02040503050406030204" pitchFamily="18" charset="0"/>
                        <a:ea typeface="Cambria Math" panose="02040503050406030204" pitchFamily="18" charset="0"/>
                      </a:rPr>
                      <m:t>m</m:t>
                    </m:r>
                    <m:r>
                      <a:rPr lang="da-DK" b="0" i="1" smtClean="0">
                        <a:latin typeface="Cambria Math" panose="02040503050406030204" pitchFamily="18" charset="0"/>
                        <a:ea typeface="Cambria Math" panose="02040503050406030204" pitchFamily="18" charset="0"/>
                      </a:rPr>
                      <m:t>≃6,17⋅</m:t>
                    </m:r>
                    <m:sSup>
                      <m:sSupPr>
                        <m:ctrlPr>
                          <a:rPr lang="da-DK" b="0" i="1" smtClean="0">
                            <a:latin typeface="Cambria Math" panose="02040503050406030204" pitchFamily="18" charset="0"/>
                            <a:ea typeface="Cambria Math" panose="02040503050406030204" pitchFamily="18" charset="0"/>
                          </a:rPr>
                        </m:ctrlPr>
                      </m:sSupPr>
                      <m:e>
                        <m:r>
                          <a:rPr lang="da-DK" b="0" i="1" smtClean="0">
                            <a:latin typeface="Cambria Math" panose="02040503050406030204" pitchFamily="18" charset="0"/>
                            <a:ea typeface="Cambria Math" panose="02040503050406030204" pitchFamily="18" charset="0"/>
                          </a:rPr>
                          <m:t>10</m:t>
                        </m:r>
                      </m:e>
                      <m:sup>
                        <m:r>
                          <a:rPr lang="da-DK" b="0" i="1" smtClean="0">
                            <a:latin typeface="Cambria Math" panose="02040503050406030204" pitchFamily="18" charset="0"/>
                            <a:ea typeface="Cambria Math" panose="02040503050406030204" pitchFamily="18" charset="0"/>
                          </a:rPr>
                          <m:t>17</m:t>
                        </m:r>
                      </m:sup>
                    </m:sSup>
                    <m:r>
                      <a:rPr lang="da-DK" b="0" i="1" smtClean="0">
                        <a:latin typeface="Cambria Math" panose="02040503050406030204" pitchFamily="18" charset="0"/>
                        <a:ea typeface="Cambria Math" panose="02040503050406030204" pitchFamily="18" charset="0"/>
                      </a:rPr>
                      <m:t> </m:t>
                    </m:r>
                    <m:r>
                      <m:rPr>
                        <m:sty m:val="p"/>
                      </m:rPr>
                      <a:rPr lang="da-DK" b="0" i="0" smtClean="0">
                        <a:latin typeface="Cambria Math" panose="02040503050406030204" pitchFamily="18" charset="0"/>
                        <a:ea typeface="Cambria Math" panose="02040503050406030204" pitchFamily="18" charset="0"/>
                      </a:rPr>
                      <m:t>m</m:t>
                    </m:r>
                  </m:oMath>
                </a14:m>
                <a:endParaRPr lang="da-DK" dirty="0"/>
              </a:p>
              <a:p>
                <a:r>
                  <a:rPr lang="da-DK" dirty="0"/>
                  <a:t>I lysår</a:t>
                </a:r>
              </a:p>
              <a:p>
                <a14:m>
                  <m:oMath xmlns:m="http://schemas.openxmlformats.org/officeDocument/2006/math">
                    <m:r>
                      <a:rPr lang="da-DK" b="0" i="1" smtClean="0">
                        <a:latin typeface="Cambria Math" panose="02040503050406030204" pitchFamily="18" charset="0"/>
                      </a:rPr>
                      <m:t>𝑟</m:t>
                    </m:r>
                    <m:r>
                      <a:rPr lang="da-DK" b="0" i="1" smtClean="0">
                        <a:latin typeface="Cambria Math" panose="02040503050406030204" pitchFamily="18" charset="0"/>
                      </a:rPr>
                      <m:t>=</m:t>
                    </m:r>
                    <m:f>
                      <m:fPr>
                        <m:ctrlPr>
                          <a:rPr lang="da-DK" b="0" i="1" smtClean="0">
                            <a:latin typeface="Cambria Math" panose="02040503050406030204" pitchFamily="18" charset="0"/>
                            <a:ea typeface="Cambria Math" panose="02040503050406030204" pitchFamily="18" charset="0"/>
                          </a:rPr>
                        </m:ctrlPr>
                      </m:fPr>
                      <m:num>
                        <m:r>
                          <a:rPr lang="da-DK" i="1">
                            <a:latin typeface="Cambria Math" panose="02040503050406030204" pitchFamily="18" charset="0"/>
                            <a:ea typeface="Cambria Math" panose="02040503050406030204" pitchFamily="18" charset="0"/>
                          </a:rPr>
                          <m:t>6,16532⋅</m:t>
                        </m:r>
                        <m:sSup>
                          <m:sSupPr>
                            <m:ctrlPr>
                              <a:rPr lang="da-DK" i="1">
                                <a:latin typeface="Cambria Math" panose="02040503050406030204" pitchFamily="18" charset="0"/>
                                <a:ea typeface="Cambria Math" panose="02040503050406030204" pitchFamily="18" charset="0"/>
                              </a:rPr>
                            </m:ctrlPr>
                          </m:sSupPr>
                          <m:e>
                            <m:r>
                              <a:rPr lang="da-DK" i="1">
                                <a:latin typeface="Cambria Math" panose="02040503050406030204" pitchFamily="18" charset="0"/>
                                <a:ea typeface="Cambria Math" panose="02040503050406030204" pitchFamily="18" charset="0"/>
                              </a:rPr>
                              <m:t>10</m:t>
                            </m:r>
                          </m:e>
                          <m:sup>
                            <m:r>
                              <a:rPr lang="da-DK" i="1">
                                <a:latin typeface="Cambria Math" panose="02040503050406030204" pitchFamily="18" charset="0"/>
                                <a:ea typeface="Cambria Math" panose="02040503050406030204" pitchFamily="18" charset="0"/>
                              </a:rPr>
                              <m:t>17</m:t>
                            </m:r>
                          </m:sup>
                        </m:sSup>
                      </m:num>
                      <m:den>
                        <m:r>
                          <a:rPr lang="en-DK" i="1">
                            <a:latin typeface="Cambria Math" panose="02040503050406030204" pitchFamily="18" charset="0"/>
                          </a:rPr>
                          <m:t>9</m:t>
                        </m:r>
                        <m:r>
                          <a:rPr lang="da-DK" b="0" i="1" smtClean="0">
                            <a:latin typeface="Cambria Math" panose="02040503050406030204" pitchFamily="18" charset="0"/>
                          </a:rPr>
                          <m:t>,</m:t>
                        </m:r>
                        <m:r>
                          <a:rPr lang="en-DK" i="1">
                            <a:latin typeface="Cambria Math" panose="02040503050406030204" pitchFamily="18" charset="0"/>
                          </a:rPr>
                          <m:t>46⋅</m:t>
                        </m:r>
                        <m:sSup>
                          <m:sSupPr>
                            <m:ctrlPr>
                              <a:rPr lang="en-DK" i="1">
                                <a:latin typeface="Cambria Math" panose="02040503050406030204" pitchFamily="18" charset="0"/>
                              </a:rPr>
                            </m:ctrlPr>
                          </m:sSupPr>
                          <m:e>
                            <m:r>
                              <a:rPr lang="en-DK" i="1">
                                <a:latin typeface="Cambria Math" panose="02040503050406030204" pitchFamily="18" charset="0"/>
                              </a:rPr>
                              <m:t>10</m:t>
                            </m:r>
                          </m:e>
                          <m:sup>
                            <m:r>
                              <a:rPr lang="en-DK" i="1">
                                <a:latin typeface="Cambria Math" panose="02040503050406030204" pitchFamily="18" charset="0"/>
                              </a:rPr>
                              <m:t>15</m:t>
                            </m:r>
                          </m:sup>
                        </m:sSup>
                      </m:den>
                    </m:f>
                    <m:r>
                      <a:rPr lang="da-DK" b="0" i="1" smtClean="0">
                        <a:latin typeface="Cambria Math" panose="02040503050406030204" pitchFamily="18" charset="0"/>
                        <a:ea typeface="Cambria Math" panose="02040503050406030204" pitchFamily="18" charset="0"/>
                      </a:rPr>
                      <m:t> </m:t>
                    </m:r>
                    <m:r>
                      <m:rPr>
                        <m:sty m:val="p"/>
                      </m:rPr>
                      <a:rPr lang="da-DK" b="0" i="0" smtClean="0">
                        <a:latin typeface="Cambria Math" panose="02040503050406030204" pitchFamily="18" charset="0"/>
                        <a:ea typeface="Cambria Math" panose="02040503050406030204" pitchFamily="18" charset="0"/>
                      </a:rPr>
                      <m:t>ly</m:t>
                    </m:r>
                    <m:r>
                      <a:rPr lang="da-DK" i="1">
                        <a:latin typeface="Cambria Math" panose="02040503050406030204" pitchFamily="18" charset="0"/>
                        <a:ea typeface="Cambria Math" panose="02040503050406030204" pitchFamily="18" charset="0"/>
                      </a:rPr>
                      <m:t>≃</m:t>
                    </m:r>
                    <m:r>
                      <a:rPr lang="da-DK" i="1">
                        <a:latin typeface="Cambria Math" panose="02040503050406030204" pitchFamily="18" charset="0"/>
                      </a:rPr>
                      <m:t>65,</m:t>
                    </m:r>
                    <m:r>
                      <a:rPr lang="da-DK" b="0" i="1" smtClean="0">
                        <a:latin typeface="Cambria Math" panose="02040503050406030204" pitchFamily="18" charset="0"/>
                      </a:rPr>
                      <m:t>2 </m:t>
                    </m:r>
                    <m:r>
                      <m:rPr>
                        <m:sty m:val="p"/>
                      </m:rPr>
                      <a:rPr lang="da-DK" b="0" i="0" smtClean="0">
                        <a:latin typeface="Cambria Math" panose="02040503050406030204" pitchFamily="18" charset="0"/>
                      </a:rPr>
                      <m:t>ly</m:t>
                    </m:r>
                  </m:oMath>
                </a14:m>
                <a:endParaRPr lang="en-DK" dirty="0"/>
              </a:p>
              <a:p>
                <a:endParaRPr lang="da-DK" dirty="0"/>
              </a:p>
            </p:txBody>
          </p:sp>
        </mc:Choice>
        <mc:Fallback xmlns="">
          <p:sp>
            <p:nvSpPr>
              <p:cNvPr id="3" name="Pladsholder til indhold 2">
                <a:extLst>
                  <a:ext uri="{FF2B5EF4-FFF2-40B4-BE49-F238E27FC236}">
                    <a16:creationId xmlns:a16="http://schemas.microsoft.com/office/drawing/2014/main" id="{1CF37056-7191-4A88-B02B-024737254D3A}"/>
                  </a:ext>
                </a:extLst>
              </p:cNvPr>
              <p:cNvSpPr>
                <a:spLocks noGrp="1" noRot="1" noChangeAspect="1" noMove="1" noResize="1" noEditPoints="1" noAdjustHandles="1" noChangeArrowheads="1" noChangeShapeType="1" noTextEdit="1"/>
              </p:cNvSpPr>
              <p:nvPr>
                <p:ph idx="1"/>
              </p:nvPr>
            </p:nvSpPr>
            <p:spPr>
              <a:xfrm>
                <a:off x="1024128" y="1537399"/>
                <a:ext cx="6066818" cy="4771962"/>
              </a:xfrm>
              <a:blipFill>
                <a:blip r:embed="rId2"/>
                <a:stretch>
                  <a:fillRect l="-1879" t="-2122"/>
                </a:stretch>
              </a:blipFill>
            </p:spPr>
            <p:txBody>
              <a:bodyPr/>
              <a:lstStyle/>
              <a:p>
                <a:r>
                  <a:rPr lang="en-DK">
                    <a:noFill/>
                  </a:rPr>
                  <a:t> </a:t>
                </a:r>
              </a:p>
            </p:txBody>
          </p:sp>
        </mc:Fallback>
      </mc:AlternateContent>
      <p:pic>
        <p:nvPicPr>
          <p:cNvPr id="3074" name="Picture 2" descr="Tyren - Se, hvordan du finder stjernebilledet Tyren her | Illvid.dk">
            <a:extLst>
              <a:ext uri="{FF2B5EF4-FFF2-40B4-BE49-F238E27FC236}">
                <a16:creationId xmlns:a16="http://schemas.microsoft.com/office/drawing/2014/main" id="{BB9BA99C-B0E1-4849-856F-7C31341147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543" r="30606"/>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51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DK"/>
          </a:p>
        </p:txBody>
      </p:sp>
      <p:sp>
        <p:nvSpPr>
          <p:cNvPr id="27"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DK"/>
          </a:p>
        </p:txBody>
      </p:sp>
      <p:cxnSp>
        <p:nvCxnSpPr>
          <p:cNvPr id="29" name="Straight Connector 28">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B8D726A5-7900-41B4-8D49-49B4A2010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Lysende pære, der hænger foran mørke pærer">
            <a:extLst>
              <a:ext uri="{FF2B5EF4-FFF2-40B4-BE49-F238E27FC236}">
                <a16:creationId xmlns:a16="http://schemas.microsoft.com/office/drawing/2014/main" id="{9223D9FF-736B-4332-BCB2-5D30563578A9}"/>
              </a:ext>
            </a:extLst>
          </p:cNvPr>
          <p:cNvPicPr>
            <a:picLocks noChangeAspect="1"/>
          </p:cNvPicPr>
          <p:nvPr/>
        </p:nvPicPr>
        <p:blipFill rotWithShape="1">
          <a:blip r:embed="rId2">
            <a:alphaModFix amt="45000"/>
          </a:blip>
          <a:srcRect t="3696" r="-1" b="12012"/>
          <a:stretch/>
        </p:blipFill>
        <p:spPr>
          <a:xfrm>
            <a:off x="20" y="-1"/>
            <a:ext cx="12188932" cy="6858000"/>
          </a:xfrm>
          <a:prstGeom prst="rect">
            <a:avLst/>
          </a:prstGeom>
        </p:spPr>
      </p:pic>
      <p:sp>
        <p:nvSpPr>
          <p:cNvPr id="2" name="Titel 1">
            <a:extLst>
              <a:ext uri="{FF2B5EF4-FFF2-40B4-BE49-F238E27FC236}">
                <a16:creationId xmlns:a16="http://schemas.microsoft.com/office/drawing/2014/main" id="{564C12ED-FF41-4124-8E83-EA5440A4EB7F}"/>
              </a:ext>
            </a:extLst>
          </p:cNvPr>
          <p:cNvSpPr>
            <a:spLocks noGrp="1"/>
          </p:cNvSpPr>
          <p:nvPr>
            <p:ph type="title"/>
          </p:nvPr>
        </p:nvSpPr>
        <p:spPr>
          <a:xfrm>
            <a:off x="643467" y="643467"/>
            <a:ext cx="7164674" cy="5571066"/>
          </a:xfrm>
        </p:spPr>
        <p:txBody>
          <a:bodyPr vert="horz" lIns="91440" tIns="45720" rIns="91440" bIns="45720" rtlCol="0" anchor="ctr">
            <a:normAutofit/>
          </a:bodyPr>
          <a:lstStyle/>
          <a:p>
            <a:pPr algn="r"/>
            <a:r>
              <a:rPr lang="en-US" sz="6600" kern="1200" cap="all" spc="200" baseline="0">
                <a:solidFill>
                  <a:schemeClr val="tx1"/>
                </a:solidFill>
                <a:latin typeface="+mj-lt"/>
                <a:ea typeface="+mj-ea"/>
                <a:cs typeface="+mj-cs"/>
              </a:rPr>
              <a:t>Standard lyskilder</a:t>
            </a:r>
          </a:p>
        </p:txBody>
      </p:sp>
      <p:cxnSp>
        <p:nvCxnSpPr>
          <p:cNvPr id="33" name="Straight Connector 32">
            <a:extLst>
              <a:ext uri="{FF2B5EF4-FFF2-40B4-BE49-F238E27FC236}">
                <a16:creationId xmlns:a16="http://schemas.microsoft.com/office/drawing/2014/main" id="{46E49661-E258-450C-8150-A91A6B30D1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828800"/>
            <a:ext cx="0" cy="3200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01884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A357EF-4FA1-4BAA-A54D-2ECAD1EAA045}"/>
              </a:ext>
            </a:extLst>
          </p:cNvPr>
          <p:cNvSpPr>
            <a:spLocks noGrp="1"/>
          </p:cNvSpPr>
          <p:nvPr>
            <p:ph type="title"/>
          </p:nvPr>
        </p:nvSpPr>
        <p:spPr/>
        <p:txBody>
          <a:bodyPr/>
          <a:lstStyle/>
          <a:p>
            <a:r>
              <a:rPr lang="da-DK" dirty="0" err="1"/>
              <a:t>Cepheider</a:t>
            </a:r>
            <a:endParaRPr lang="da-DK" dirty="0"/>
          </a:p>
        </p:txBody>
      </p:sp>
      <p:pic>
        <p:nvPicPr>
          <p:cNvPr id="6" name="Onlinemedier 5" title="Animation of a variable star">
            <a:hlinkClick r:id="" action="ppaction://media"/>
            <a:extLst>
              <a:ext uri="{FF2B5EF4-FFF2-40B4-BE49-F238E27FC236}">
                <a16:creationId xmlns:a16="http://schemas.microsoft.com/office/drawing/2014/main" id="{482185D4-99B4-4927-A935-96BDB31590D3}"/>
              </a:ext>
            </a:extLst>
          </p:cNvPr>
          <p:cNvPicPr>
            <a:picLocks noRot="1" noChangeAspect="1"/>
          </p:cNvPicPr>
          <p:nvPr>
            <a:videoFile r:link="rId1"/>
          </p:nvPr>
        </p:nvPicPr>
        <p:blipFill>
          <a:blip r:embed="rId3"/>
          <a:stretch>
            <a:fillRect/>
          </a:stretch>
        </p:blipFill>
        <p:spPr>
          <a:xfrm>
            <a:off x="1917001" y="1703832"/>
            <a:ext cx="8357997" cy="4722268"/>
          </a:xfrm>
          <a:prstGeom prst="rect">
            <a:avLst/>
          </a:prstGeom>
        </p:spPr>
      </p:pic>
    </p:spTree>
    <p:extLst>
      <p:ext uri="{BB962C8B-B14F-4D97-AF65-F5344CB8AC3E}">
        <p14:creationId xmlns:p14="http://schemas.microsoft.com/office/powerpoint/2010/main" val="262487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D78BB4-3156-4415-84A9-004D1985370F}"/>
              </a:ext>
            </a:extLst>
          </p:cNvPr>
          <p:cNvSpPr>
            <a:spLocks noGrp="1"/>
          </p:cNvSpPr>
          <p:nvPr>
            <p:ph type="title"/>
          </p:nvPr>
        </p:nvSpPr>
        <p:spPr>
          <a:xfrm>
            <a:off x="1024128" y="585216"/>
            <a:ext cx="6066818" cy="1499616"/>
          </a:xfrm>
        </p:spPr>
        <p:txBody>
          <a:bodyPr>
            <a:normAutofit/>
          </a:bodyPr>
          <a:lstStyle/>
          <a:p>
            <a:r>
              <a:rPr lang="da-DK" dirty="0" err="1"/>
              <a:t>Cepheider</a:t>
            </a:r>
            <a:endParaRPr lang="da-DK" dirty="0"/>
          </a:p>
        </p:txBody>
      </p:sp>
      <p:sp>
        <p:nvSpPr>
          <p:cNvPr id="3" name="Pladsholder til indhold 2">
            <a:extLst>
              <a:ext uri="{FF2B5EF4-FFF2-40B4-BE49-F238E27FC236}">
                <a16:creationId xmlns:a16="http://schemas.microsoft.com/office/drawing/2014/main" id="{79EF5612-94AD-4EA4-A20C-143C2000ADE9}"/>
              </a:ext>
            </a:extLst>
          </p:cNvPr>
          <p:cNvSpPr>
            <a:spLocks noGrp="1"/>
          </p:cNvSpPr>
          <p:nvPr>
            <p:ph idx="1"/>
          </p:nvPr>
        </p:nvSpPr>
        <p:spPr>
          <a:xfrm>
            <a:off x="1024128" y="2286000"/>
            <a:ext cx="6066818" cy="4023360"/>
          </a:xfrm>
        </p:spPr>
        <p:txBody>
          <a:bodyPr>
            <a:normAutofit/>
          </a:bodyPr>
          <a:lstStyle/>
          <a:p>
            <a:r>
              <a:rPr lang="da-DK" sz="2000" dirty="0"/>
              <a:t>Cepheider er stjerner hvis lysstyrke varierer periodisk.</a:t>
            </a:r>
          </a:p>
          <a:p>
            <a:r>
              <a:rPr lang="da-DK" sz="2000" dirty="0"/>
              <a:t>Dette skyldes:</a:t>
            </a:r>
          </a:p>
          <a:p>
            <a:r>
              <a:rPr lang="da-DK" sz="2000" dirty="0"/>
              <a:t>Stjernen trækker sig sammen, så forøges trykket i stjernen og dermed også temperaturen for at udvide sig selv igen hvor trykket og temperaturen så bliver lavere.</a:t>
            </a:r>
          </a:p>
          <a:p>
            <a:r>
              <a:rPr lang="da-DK" sz="2000" dirty="0"/>
              <a:t>De benyttes som standardlyskilder ved at:</a:t>
            </a:r>
          </a:p>
          <a:p>
            <a:pPr marL="457200" indent="-457200">
              <a:buFont typeface="+mj-lt"/>
              <a:buAutoNum type="arabicPeriod"/>
            </a:pPr>
            <a:r>
              <a:rPr lang="da-DK" sz="2000" dirty="0"/>
              <a:t>Måle perioden og den tilsyneladende lysstyrke.</a:t>
            </a:r>
          </a:p>
          <a:p>
            <a:pPr marL="457200" indent="-457200">
              <a:buFont typeface="+mj-lt"/>
              <a:buAutoNum type="arabicPeriod"/>
            </a:pPr>
            <a:r>
              <a:rPr lang="da-DK" sz="2000" dirty="0"/>
              <a:t>Aflæse den gennemsnitlige absolutte lysstyrke ud fra perioden.</a:t>
            </a:r>
          </a:p>
          <a:p>
            <a:pPr marL="457200" indent="-457200">
              <a:buFont typeface="+mj-lt"/>
              <a:buAutoNum type="arabicPeriod"/>
            </a:pPr>
            <a:r>
              <a:rPr lang="da-DK" sz="2000" dirty="0"/>
              <a:t>Beregne afstanden vha. afstandskvadratloven. </a:t>
            </a:r>
          </a:p>
        </p:txBody>
      </p:sp>
      <p:pic>
        <p:nvPicPr>
          <p:cNvPr id="2050" name="Picture 2">
            <a:extLst>
              <a:ext uri="{FF2B5EF4-FFF2-40B4-BE49-F238E27FC236}">
                <a16:creationId xmlns:a16="http://schemas.microsoft.com/office/drawing/2014/main" id="{716BE8F1-2946-450B-BB39-541ACEBE6CE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52267" y="655026"/>
            <a:ext cx="3999654" cy="26131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33EE48D-E96E-4A45-9A91-D4E72F7FF99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52267" y="3589867"/>
            <a:ext cx="3999654" cy="2324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67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2E891-9E36-4BD9-A606-125A99BB292E}"/>
              </a:ext>
            </a:extLst>
          </p:cNvPr>
          <p:cNvSpPr>
            <a:spLocks noGrp="1"/>
          </p:cNvSpPr>
          <p:nvPr>
            <p:ph type="title"/>
          </p:nvPr>
        </p:nvSpPr>
        <p:spPr/>
        <p:txBody>
          <a:bodyPr/>
          <a:lstStyle/>
          <a:p>
            <a:r>
              <a:rPr lang="da-DK" dirty="0"/>
              <a:t>Supernova 1a</a:t>
            </a:r>
          </a:p>
        </p:txBody>
      </p:sp>
      <p:pic>
        <p:nvPicPr>
          <p:cNvPr id="4" name="Onlinemedier 3" title="Type Ia supernova lifecycle">
            <a:hlinkClick r:id="" action="ppaction://media"/>
            <a:extLst>
              <a:ext uri="{FF2B5EF4-FFF2-40B4-BE49-F238E27FC236}">
                <a16:creationId xmlns:a16="http://schemas.microsoft.com/office/drawing/2014/main" id="{EF8AF6BA-5000-4DBD-BF7B-51AD8732E484}"/>
              </a:ext>
            </a:extLst>
          </p:cNvPr>
          <p:cNvPicPr>
            <a:picLocks noRot="1" noChangeAspect="1"/>
          </p:cNvPicPr>
          <p:nvPr>
            <a:videoFile r:link="rId1"/>
          </p:nvPr>
        </p:nvPicPr>
        <p:blipFill>
          <a:blip r:embed="rId3"/>
          <a:stretch>
            <a:fillRect/>
          </a:stretch>
        </p:blipFill>
        <p:spPr>
          <a:xfrm>
            <a:off x="1765300" y="1654175"/>
            <a:ext cx="8661400" cy="4893691"/>
          </a:xfrm>
          <a:prstGeom prst="rect">
            <a:avLst/>
          </a:prstGeom>
        </p:spPr>
      </p:pic>
    </p:spTree>
    <p:extLst>
      <p:ext uri="{BB962C8B-B14F-4D97-AF65-F5344CB8AC3E}">
        <p14:creationId xmlns:p14="http://schemas.microsoft.com/office/powerpoint/2010/main" val="326406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85372B-494D-46F1-817F-585640C24B6E}"/>
              </a:ext>
            </a:extLst>
          </p:cNvPr>
          <p:cNvSpPr>
            <a:spLocks noGrp="1"/>
          </p:cNvSpPr>
          <p:nvPr>
            <p:ph type="title"/>
          </p:nvPr>
        </p:nvSpPr>
        <p:spPr>
          <a:xfrm>
            <a:off x="1024128" y="585216"/>
            <a:ext cx="6066818" cy="1499616"/>
          </a:xfrm>
        </p:spPr>
        <p:txBody>
          <a:bodyPr>
            <a:normAutofit/>
          </a:bodyPr>
          <a:lstStyle/>
          <a:p>
            <a:r>
              <a:rPr lang="da-DK" dirty="0"/>
              <a:t>Supernova 1a</a:t>
            </a:r>
          </a:p>
        </p:txBody>
      </p:sp>
      <p:sp>
        <p:nvSpPr>
          <p:cNvPr id="3" name="Pladsholder til indhold 2">
            <a:extLst>
              <a:ext uri="{FF2B5EF4-FFF2-40B4-BE49-F238E27FC236}">
                <a16:creationId xmlns:a16="http://schemas.microsoft.com/office/drawing/2014/main" id="{757501E5-B5AE-4D86-B2F6-CB50F12A3E12}"/>
              </a:ext>
            </a:extLst>
          </p:cNvPr>
          <p:cNvSpPr>
            <a:spLocks noGrp="1"/>
          </p:cNvSpPr>
          <p:nvPr>
            <p:ph idx="1"/>
          </p:nvPr>
        </p:nvSpPr>
        <p:spPr>
          <a:xfrm>
            <a:off x="1024128" y="2286000"/>
            <a:ext cx="6066818" cy="4023360"/>
          </a:xfrm>
        </p:spPr>
        <p:txBody>
          <a:bodyPr>
            <a:normAutofit/>
          </a:bodyPr>
          <a:lstStyle/>
          <a:p>
            <a:r>
              <a:rPr lang="da-DK" dirty="0"/>
              <a:t>Det specielle ved en supernova 1a er den altid udsender den samme maksimale absolutte lysstyrke når den ”eksploderer”, så når vi observerer en sådan ved vi præcist hvor meget lys den har udsendt og vi kan derfor bestemme afstanden til den.</a:t>
            </a:r>
          </a:p>
          <a:p>
            <a:r>
              <a:rPr lang="da-DK" dirty="0"/>
              <a:t>En supernova 1a bliver skarpt i et dobbelt stjernesystem hvor en hvid dværg suger masse fra en almindelig stjerne. Når den hvide dværg når en masse på 1,4 solmasser ”eksploderer” den som en supernova 1a.</a:t>
            </a:r>
          </a:p>
        </p:txBody>
      </p:sp>
      <p:pic>
        <p:nvPicPr>
          <p:cNvPr id="4102" name="Picture 6" descr="3: The evolution of a type Ia supernova's luminosity (in this case, log...  | Download Scientific Diagram">
            <a:extLst>
              <a:ext uri="{FF2B5EF4-FFF2-40B4-BE49-F238E27FC236}">
                <a16:creationId xmlns:a16="http://schemas.microsoft.com/office/drawing/2014/main" id="{FA7D1FAE-FAEA-47B9-81A7-F328C02696B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50466" y="640080"/>
            <a:ext cx="2803256" cy="262805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ype IA Supernovae - YouTube">
            <a:extLst>
              <a:ext uri="{FF2B5EF4-FFF2-40B4-BE49-F238E27FC236}">
                <a16:creationId xmlns:a16="http://schemas.microsoft.com/office/drawing/2014/main" id="{78A786D0-B9D4-4944-8BC8-E43C1509C80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52267" y="3589867"/>
            <a:ext cx="3999654" cy="2249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796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1A3846-192F-4F86-91E0-3734F56C7E86}"/>
              </a:ext>
            </a:extLst>
          </p:cNvPr>
          <p:cNvSpPr>
            <a:spLocks noGrp="1"/>
          </p:cNvSpPr>
          <p:nvPr>
            <p:ph type="title"/>
          </p:nvPr>
        </p:nvSpPr>
        <p:spPr/>
        <p:txBody>
          <a:bodyPr/>
          <a:lstStyle/>
          <a:p>
            <a:r>
              <a:rPr lang="da-DK" dirty="0"/>
              <a:t>Opgave.</a:t>
            </a:r>
          </a:p>
        </p:txBody>
      </p:sp>
      <p:pic>
        <p:nvPicPr>
          <p:cNvPr id="4" name="Billede 3">
            <a:extLst>
              <a:ext uri="{FF2B5EF4-FFF2-40B4-BE49-F238E27FC236}">
                <a16:creationId xmlns:a16="http://schemas.microsoft.com/office/drawing/2014/main" id="{5F9F30AE-6062-42EA-92FA-CB91B947BD58}"/>
              </a:ext>
            </a:extLst>
          </p:cNvPr>
          <p:cNvPicPr>
            <a:picLocks noChangeAspect="1"/>
          </p:cNvPicPr>
          <p:nvPr/>
        </p:nvPicPr>
        <p:blipFill>
          <a:blip r:embed="rId2"/>
          <a:stretch>
            <a:fillRect/>
          </a:stretch>
        </p:blipFill>
        <p:spPr>
          <a:xfrm>
            <a:off x="1024128" y="2519997"/>
            <a:ext cx="9930725" cy="2366963"/>
          </a:xfrm>
          <a:prstGeom prst="rect">
            <a:avLst/>
          </a:prstGeom>
        </p:spPr>
      </p:pic>
      <mc:AlternateContent xmlns:mc="http://schemas.openxmlformats.org/markup-compatibility/2006" xmlns:a14="http://schemas.microsoft.com/office/drawing/2010/main">
        <mc:Choice Requires="a14">
          <p:sp>
            <p:nvSpPr>
              <p:cNvPr id="5" name="Tekstfelt 4">
                <a:extLst>
                  <a:ext uri="{FF2B5EF4-FFF2-40B4-BE49-F238E27FC236}">
                    <a16:creationId xmlns:a16="http://schemas.microsoft.com/office/drawing/2014/main" id="{DC395152-16DD-4CD7-AD32-319AAB745E15}"/>
                  </a:ext>
                </a:extLst>
              </p:cNvPr>
              <p:cNvSpPr txBox="1"/>
              <p:nvPr/>
            </p:nvSpPr>
            <p:spPr>
              <a:xfrm>
                <a:off x="2743200" y="4825849"/>
                <a:ext cx="6096000" cy="14705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𝐼</m:t>
                      </m:r>
                      <m:r>
                        <a:rPr lang="da-DK" b="0" i="1" smtClean="0">
                          <a:latin typeface="Cambria Math" panose="02040503050406030204" pitchFamily="18" charset="0"/>
                        </a:rPr>
                        <m:t>=</m:t>
                      </m:r>
                      <m:f>
                        <m:fPr>
                          <m:ctrlPr>
                            <a:rPr lang="da-DK" b="0" i="1" smtClean="0">
                              <a:latin typeface="Cambria Math" panose="02040503050406030204" pitchFamily="18" charset="0"/>
                            </a:rPr>
                          </m:ctrlPr>
                        </m:fPr>
                        <m:num>
                          <m:r>
                            <a:rPr lang="da-DK" b="0" i="1" smtClean="0">
                              <a:latin typeface="Cambria Math" panose="02040503050406030204" pitchFamily="18" charset="0"/>
                            </a:rPr>
                            <m:t>𝑃</m:t>
                          </m:r>
                        </m:num>
                        <m:den>
                          <m:r>
                            <a:rPr lang="da-DK" b="0" i="1" smtClean="0">
                              <a:latin typeface="Cambria Math" panose="02040503050406030204" pitchFamily="18" charset="0"/>
                            </a:rPr>
                            <m:t>4</m:t>
                          </m:r>
                          <m:r>
                            <a:rPr lang="da-DK" b="0" i="1" smtClean="0">
                              <a:latin typeface="Cambria Math" panose="02040503050406030204" pitchFamily="18" charset="0"/>
                            </a:rPr>
                            <m:t>𝜋</m:t>
                          </m:r>
                          <m:r>
                            <a:rPr lang="da-DK" b="0" i="1" smtClean="0">
                              <a:latin typeface="Cambria Math" panose="02040503050406030204" pitchFamily="18" charset="0"/>
                            </a:rPr>
                            <m:t>⋅</m:t>
                          </m:r>
                          <m:sSup>
                            <m:sSupPr>
                              <m:ctrlPr>
                                <a:rPr lang="da-DK" b="0" i="1" smtClean="0">
                                  <a:latin typeface="Cambria Math" panose="02040503050406030204" pitchFamily="18" charset="0"/>
                                </a:rPr>
                              </m:ctrlPr>
                            </m:sSupPr>
                            <m:e>
                              <m:r>
                                <a:rPr lang="da-DK" b="0" i="1" smtClean="0">
                                  <a:latin typeface="Cambria Math" panose="02040503050406030204" pitchFamily="18" charset="0"/>
                                </a:rPr>
                                <m:t>𝑟</m:t>
                              </m:r>
                            </m:e>
                            <m:sup>
                              <m:r>
                                <a:rPr lang="da-DK" b="0" i="1" smtClean="0">
                                  <a:latin typeface="Cambria Math" panose="02040503050406030204" pitchFamily="18" charset="0"/>
                                </a:rPr>
                                <m:t>2</m:t>
                              </m:r>
                            </m:sup>
                          </m:sSup>
                        </m:den>
                      </m:f>
                      <m:r>
                        <a:rPr lang="da-DK" b="0" i="1" smtClean="0">
                          <a:latin typeface="Cambria Math" panose="02040503050406030204" pitchFamily="18" charset="0"/>
                        </a:rPr>
                        <m:t> </m:t>
                      </m:r>
                      <m:r>
                        <a:rPr lang="da-DK" i="1">
                          <a:latin typeface="Cambria Math" panose="02040503050406030204" pitchFamily="18" charset="0"/>
                          <a:ea typeface="Cambria Math" panose="02040503050406030204" pitchFamily="18" charset="0"/>
                        </a:rPr>
                        <m:t>⇒</m:t>
                      </m:r>
                      <m:r>
                        <a:rPr lang="da-DK" b="0" i="1" smtClean="0">
                          <a:latin typeface="Cambria Math" panose="02040503050406030204" pitchFamily="18" charset="0"/>
                          <a:ea typeface="Cambria Math" panose="02040503050406030204" pitchFamily="18" charset="0"/>
                        </a:rPr>
                        <m:t>𝑟</m:t>
                      </m:r>
                      <m:r>
                        <a:rPr lang="da-DK" b="0" i="1" smtClean="0">
                          <a:latin typeface="Cambria Math" panose="02040503050406030204" pitchFamily="18" charset="0"/>
                          <a:ea typeface="Cambria Math" panose="02040503050406030204" pitchFamily="18" charset="0"/>
                        </a:rPr>
                        <m:t>=</m:t>
                      </m:r>
                      <m:rad>
                        <m:radPr>
                          <m:degHide m:val="on"/>
                          <m:ctrlPr>
                            <a:rPr lang="da-DK" b="0" i="1" smtClean="0">
                              <a:latin typeface="Cambria Math" panose="02040503050406030204" pitchFamily="18" charset="0"/>
                              <a:ea typeface="Cambria Math" panose="02040503050406030204" pitchFamily="18" charset="0"/>
                            </a:rPr>
                          </m:ctrlPr>
                        </m:radPr>
                        <m:deg/>
                        <m:e>
                          <m:f>
                            <m:fPr>
                              <m:ctrlPr>
                                <a:rPr lang="da-DK" b="0" i="1" smtClean="0">
                                  <a:latin typeface="Cambria Math" panose="02040503050406030204" pitchFamily="18" charset="0"/>
                                  <a:ea typeface="Cambria Math" panose="02040503050406030204" pitchFamily="18" charset="0"/>
                                </a:rPr>
                              </m:ctrlPr>
                            </m:fPr>
                            <m:num>
                              <m:r>
                                <a:rPr lang="da-DK" b="0" i="1" smtClean="0">
                                  <a:latin typeface="Cambria Math" panose="02040503050406030204" pitchFamily="18" charset="0"/>
                                  <a:ea typeface="Cambria Math" panose="02040503050406030204" pitchFamily="18" charset="0"/>
                                </a:rPr>
                                <m:t>𝑃</m:t>
                              </m:r>
                            </m:num>
                            <m:den>
                              <m:r>
                                <a:rPr lang="da-DK" b="0" i="1" smtClean="0">
                                  <a:latin typeface="Cambria Math" panose="02040503050406030204" pitchFamily="18" charset="0"/>
                                  <a:ea typeface="Cambria Math" panose="02040503050406030204" pitchFamily="18" charset="0"/>
                                </a:rPr>
                                <m:t>4</m:t>
                              </m:r>
                              <m:r>
                                <a:rPr lang="da-DK" b="0" i="1" smtClean="0">
                                  <a:latin typeface="Cambria Math" panose="02040503050406030204" pitchFamily="18" charset="0"/>
                                  <a:ea typeface="Cambria Math" panose="02040503050406030204" pitchFamily="18" charset="0"/>
                                </a:rPr>
                                <m:t>𝜋</m:t>
                              </m:r>
                              <m:r>
                                <a:rPr lang="da-DK" b="0" i="1" smtClean="0">
                                  <a:latin typeface="Cambria Math" panose="02040503050406030204" pitchFamily="18" charset="0"/>
                                  <a:ea typeface="Cambria Math" panose="02040503050406030204" pitchFamily="18" charset="0"/>
                                </a:rPr>
                                <m:t> ⋅</m:t>
                              </m:r>
                              <m:r>
                                <a:rPr lang="da-DK" b="0" i="1" smtClean="0">
                                  <a:latin typeface="Cambria Math" panose="02040503050406030204" pitchFamily="18" charset="0"/>
                                  <a:ea typeface="Cambria Math" panose="02040503050406030204" pitchFamily="18" charset="0"/>
                                </a:rPr>
                                <m:t>𝐼</m:t>
                              </m:r>
                            </m:den>
                          </m:f>
                        </m:e>
                      </m:rad>
                      <m:r>
                        <a:rPr lang="da-DK" i="1">
                          <a:latin typeface="Cambria Math" panose="02040503050406030204" pitchFamily="18" charset="0"/>
                          <a:ea typeface="Cambria Math" panose="02040503050406030204" pitchFamily="18" charset="0"/>
                        </a:rPr>
                        <m:t> ⇒</m:t>
                      </m:r>
                      <m:r>
                        <a:rPr lang="da-DK" b="0" i="1" smtClean="0">
                          <a:latin typeface="Cambria Math" panose="02040503050406030204" pitchFamily="18" charset="0"/>
                          <a:ea typeface="Cambria Math" panose="02040503050406030204" pitchFamily="18" charset="0"/>
                        </a:rPr>
                        <m:t>𝑟</m:t>
                      </m:r>
                      <m:r>
                        <a:rPr lang="da-DK" i="1">
                          <a:latin typeface="Cambria Math" panose="02040503050406030204" pitchFamily="18" charset="0"/>
                          <a:ea typeface="Cambria Math" panose="02040503050406030204" pitchFamily="18" charset="0"/>
                        </a:rPr>
                        <m:t>=</m:t>
                      </m:r>
                      <m:rad>
                        <m:radPr>
                          <m:degHide m:val="on"/>
                          <m:ctrlPr>
                            <a:rPr lang="da-DK" i="1">
                              <a:latin typeface="Cambria Math" panose="02040503050406030204" pitchFamily="18" charset="0"/>
                              <a:ea typeface="Cambria Math" panose="02040503050406030204" pitchFamily="18" charset="0"/>
                            </a:rPr>
                          </m:ctrlPr>
                        </m:radPr>
                        <m:deg/>
                        <m:e>
                          <m:f>
                            <m:fPr>
                              <m:ctrlPr>
                                <a:rPr lang="da-DK" i="1">
                                  <a:latin typeface="Cambria Math" panose="02040503050406030204" pitchFamily="18" charset="0"/>
                                  <a:ea typeface="Cambria Math" panose="02040503050406030204" pitchFamily="18" charset="0"/>
                                </a:rPr>
                              </m:ctrlPr>
                            </m:fPr>
                            <m:num>
                              <m:r>
                                <a:rPr lang="da-DK" b="0" i="1" smtClean="0">
                                  <a:latin typeface="Cambria Math" panose="02040503050406030204" pitchFamily="18" charset="0"/>
                                  <a:ea typeface="Cambria Math" panose="02040503050406030204" pitchFamily="18" charset="0"/>
                                </a:rPr>
                                <m:t>2⋅</m:t>
                              </m:r>
                              <m:sSup>
                                <m:sSupPr>
                                  <m:ctrlPr>
                                    <a:rPr lang="da-DK" b="0" i="1" smtClean="0">
                                      <a:latin typeface="Cambria Math" panose="02040503050406030204" pitchFamily="18" charset="0"/>
                                      <a:ea typeface="Cambria Math" panose="02040503050406030204" pitchFamily="18" charset="0"/>
                                    </a:rPr>
                                  </m:ctrlPr>
                                </m:sSupPr>
                                <m:e>
                                  <m:r>
                                    <a:rPr lang="da-DK" b="0" i="1" smtClean="0">
                                      <a:latin typeface="Cambria Math" panose="02040503050406030204" pitchFamily="18" charset="0"/>
                                      <a:ea typeface="Cambria Math" panose="02040503050406030204" pitchFamily="18" charset="0"/>
                                    </a:rPr>
                                    <m:t>10</m:t>
                                  </m:r>
                                </m:e>
                                <m:sup>
                                  <m:r>
                                    <a:rPr lang="da-DK" b="0" i="1" smtClean="0">
                                      <a:latin typeface="Cambria Math" panose="02040503050406030204" pitchFamily="18" charset="0"/>
                                      <a:ea typeface="Cambria Math" panose="02040503050406030204" pitchFamily="18" charset="0"/>
                                    </a:rPr>
                                    <m:t>37</m:t>
                                  </m:r>
                                </m:sup>
                              </m:sSup>
                              <m:r>
                                <a:rPr lang="da-DK" b="0" i="1" smtClean="0">
                                  <a:latin typeface="Cambria Math" panose="02040503050406030204" pitchFamily="18" charset="0"/>
                                  <a:ea typeface="Cambria Math" panose="02040503050406030204" pitchFamily="18" charset="0"/>
                                </a:rPr>
                                <m:t> </m:t>
                              </m:r>
                              <m:r>
                                <m:rPr>
                                  <m:sty m:val="p"/>
                                </m:rPr>
                                <a:rPr lang="da-DK" b="0" i="0" smtClean="0">
                                  <a:latin typeface="Cambria Math" panose="02040503050406030204" pitchFamily="18" charset="0"/>
                                  <a:ea typeface="Cambria Math" panose="02040503050406030204" pitchFamily="18" charset="0"/>
                                </a:rPr>
                                <m:t>W</m:t>
                              </m:r>
                            </m:num>
                            <m:den>
                              <m:r>
                                <a:rPr lang="da-DK" i="1">
                                  <a:latin typeface="Cambria Math" panose="02040503050406030204" pitchFamily="18" charset="0"/>
                                  <a:ea typeface="Cambria Math" panose="02040503050406030204" pitchFamily="18" charset="0"/>
                                </a:rPr>
                                <m:t>4</m:t>
                              </m:r>
                              <m:r>
                                <a:rPr lang="da-DK" i="1">
                                  <a:latin typeface="Cambria Math" panose="02040503050406030204" pitchFamily="18" charset="0"/>
                                  <a:ea typeface="Cambria Math" panose="02040503050406030204" pitchFamily="18" charset="0"/>
                                </a:rPr>
                                <m:t>𝜋</m:t>
                              </m:r>
                              <m:r>
                                <a:rPr lang="da-DK" i="1">
                                  <a:latin typeface="Cambria Math" panose="02040503050406030204" pitchFamily="18" charset="0"/>
                                  <a:ea typeface="Cambria Math" panose="02040503050406030204" pitchFamily="18" charset="0"/>
                                </a:rPr>
                                <m:t> ⋅1,1⋅</m:t>
                              </m:r>
                              <m:sSup>
                                <m:sSupPr>
                                  <m:ctrlPr>
                                    <a:rPr lang="da-DK" b="0" i="1" smtClean="0">
                                      <a:latin typeface="Cambria Math" panose="02040503050406030204" pitchFamily="18" charset="0"/>
                                      <a:ea typeface="Cambria Math" panose="02040503050406030204" pitchFamily="18" charset="0"/>
                                    </a:rPr>
                                  </m:ctrlPr>
                                </m:sSupPr>
                                <m:e>
                                  <m:r>
                                    <a:rPr lang="da-DK" b="0" i="1" smtClean="0">
                                      <a:latin typeface="Cambria Math" panose="02040503050406030204" pitchFamily="18" charset="0"/>
                                      <a:ea typeface="Cambria Math" panose="02040503050406030204" pitchFamily="18" charset="0"/>
                                    </a:rPr>
                                    <m:t>10</m:t>
                                  </m:r>
                                </m:e>
                                <m:sup>
                                  <m:r>
                                    <a:rPr lang="da-DK" b="0" i="1" smtClean="0">
                                      <a:latin typeface="Cambria Math" panose="02040503050406030204" pitchFamily="18" charset="0"/>
                                      <a:ea typeface="Cambria Math" panose="02040503050406030204" pitchFamily="18" charset="0"/>
                                    </a:rPr>
                                    <m:t>−14</m:t>
                                  </m:r>
                                </m:sup>
                              </m:sSup>
                              <m:f>
                                <m:fPr>
                                  <m:ctrlPr>
                                    <a:rPr lang="da-DK" b="0" i="1" smtClean="0">
                                      <a:latin typeface="Cambria Math" panose="02040503050406030204" pitchFamily="18" charset="0"/>
                                      <a:ea typeface="Cambria Math" panose="02040503050406030204" pitchFamily="18" charset="0"/>
                                    </a:rPr>
                                  </m:ctrlPr>
                                </m:fPr>
                                <m:num>
                                  <m:r>
                                    <m:rPr>
                                      <m:sty m:val="p"/>
                                    </m:rPr>
                                    <a:rPr lang="da-DK" b="0" i="0" smtClean="0">
                                      <a:latin typeface="Cambria Math" panose="02040503050406030204" pitchFamily="18" charset="0"/>
                                      <a:ea typeface="Cambria Math" panose="02040503050406030204" pitchFamily="18" charset="0"/>
                                    </a:rPr>
                                    <m:t>W</m:t>
                                  </m:r>
                                </m:num>
                                <m:den>
                                  <m:sSup>
                                    <m:sSupPr>
                                      <m:ctrlPr>
                                        <a:rPr lang="da-DK" b="0" i="1" smtClean="0">
                                          <a:latin typeface="Cambria Math" panose="02040503050406030204" pitchFamily="18" charset="0"/>
                                          <a:ea typeface="Cambria Math" panose="02040503050406030204" pitchFamily="18" charset="0"/>
                                        </a:rPr>
                                      </m:ctrlPr>
                                    </m:sSupPr>
                                    <m:e>
                                      <m:r>
                                        <m:rPr>
                                          <m:sty m:val="p"/>
                                        </m:rPr>
                                        <a:rPr lang="da-DK" b="0" i="0" smtClean="0">
                                          <a:latin typeface="Cambria Math" panose="02040503050406030204" pitchFamily="18" charset="0"/>
                                          <a:ea typeface="Cambria Math" panose="02040503050406030204" pitchFamily="18" charset="0"/>
                                        </a:rPr>
                                        <m:t>m</m:t>
                                      </m:r>
                                    </m:e>
                                    <m:sup>
                                      <m:r>
                                        <a:rPr lang="da-DK" b="0" i="0" smtClean="0">
                                          <a:latin typeface="Cambria Math" panose="02040503050406030204" pitchFamily="18" charset="0"/>
                                          <a:ea typeface="Cambria Math" panose="02040503050406030204" pitchFamily="18" charset="0"/>
                                        </a:rPr>
                                        <m:t>2</m:t>
                                      </m:r>
                                    </m:sup>
                                  </m:sSup>
                                </m:den>
                              </m:f>
                            </m:den>
                          </m:f>
                        </m:e>
                      </m:rad>
                    </m:oMath>
                  </m:oMathPara>
                </a14:m>
                <a:endParaRPr lang="da-DK"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ea typeface="Cambria Math" panose="02040503050406030204" pitchFamily="18" charset="0"/>
                        </a:rPr>
                        <m:t>=1,20286⋅</m:t>
                      </m:r>
                      <m:sSup>
                        <m:sSupPr>
                          <m:ctrlPr>
                            <a:rPr lang="da-DK" b="0" i="1" smtClean="0">
                              <a:latin typeface="Cambria Math" panose="02040503050406030204" pitchFamily="18" charset="0"/>
                              <a:ea typeface="Cambria Math" panose="02040503050406030204" pitchFamily="18" charset="0"/>
                            </a:rPr>
                          </m:ctrlPr>
                        </m:sSupPr>
                        <m:e>
                          <m:r>
                            <a:rPr lang="da-DK" b="0" i="1" smtClean="0">
                              <a:latin typeface="Cambria Math" panose="02040503050406030204" pitchFamily="18" charset="0"/>
                              <a:ea typeface="Cambria Math" panose="02040503050406030204" pitchFamily="18" charset="0"/>
                            </a:rPr>
                            <m:t>10</m:t>
                          </m:r>
                        </m:e>
                        <m:sup>
                          <m:r>
                            <a:rPr lang="da-DK" b="0" i="1" smtClean="0">
                              <a:latin typeface="Cambria Math" panose="02040503050406030204" pitchFamily="18" charset="0"/>
                              <a:ea typeface="Cambria Math" panose="02040503050406030204" pitchFamily="18" charset="0"/>
                            </a:rPr>
                            <m:t>25</m:t>
                          </m:r>
                        </m:sup>
                      </m:sSup>
                      <m:r>
                        <a:rPr lang="da-DK" b="0" i="1" smtClean="0">
                          <a:latin typeface="Cambria Math" panose="02040503050406030204" pitchFamily="18" charset="0"/>
                          <a:ea typeface="Cambria Math" panose="02040503050406030204" pitchFamily="18" charset="0"/>
                        </a:rPr>
                        <m:t> </m:t>
                      </m:r>
                      <m:r>
                        <m:rPr>
                          <m:sty m:val="p"/>
                        </m:rPr>
                        <a:rPr lang="da-DK" b="0" i="0" smtClean="0">
                          <a:latin typeface="Cambria Math" panose="02040503050406030204" pitchFamily="18" charset="0"/>
                          <a:ea typeface="Cambria Math" panose="02040503050406030204" pitchFamily="18" charset="0"/>
                        </a:rPr>
                        <m:t>m</m:t>
                      </m:r>
                      <m:r>
                        <a:rPr lang="da-DK" b="0" i="1" smtClean="0">
                          <a:latin typeface="Cambria Math" panose="02040503050406030204" pitchFamily="18" charset="0"/>
                          <a:ea typeface="Cambria Math" panose="02040503050406030204" pitchFamily="18" charset="0"/>
                        </a:rPr>
                        <m:t>≃1,27⋅</m:t>
                      </m:r>
                      <m:sSup>
                        <m:sSupPr>
                          <m:ctrlPr>
                            <a:rPr lang="da-DK" b="0" i="1" smtClean="0">
                              <a:latin typeface="Cambria Math" panose="02040503050406030204" pitchFamily="18" charset="0"/>
                              <a:ea typeface="Cambria Math" panose="02040503050406030204" pitchFamily="18" charset="0"/>
                            </a:rPr>
                          </m:ctrlPr>
                        </m:sSupPr>
                        <m:e>
                          <m:r>
                            <a:rPr lang="da-DK" b="0" i="1" smtClean="0">
                              <a:latin typeface="Cambria Math" panose="02040503050406030204" pitchFamily="18" charset="0"/>
                              <a:ea typeface="Cambria Math" panose="02040503050406030204" pitchFamily="18" charset="0"/>
                            </a:rPr>
                            <m:t>10</m:t>
                          </m:r>
                        </m:e>
                        <m:sup>
                          <m:r>
                            <a:rPr lang="da-DK" b="0" i="1" smtClean="0">
                              <a:latin typeface="Cambria Math" panose="02040503050406030204" pitchFamily="18" charset="0"/>
                              <a:ea typeface="Cambria Math" panose="02040503050406030204" pitchFamily="18" charset="0"/>
                            </a:rPr>
                            <m:t>9</m:t>
                          </m:r>
                        </m:sup>
                      </m:sSup>
                      <m:r>
                        <a:rPr lang="da-DK" b="0" i="1" smtClean="0">
                          <a:latin typeface="Cambria Math" panose="02040503050406030204" pitchFamily="18" charset="0"/>
                          <a:ea typeface="Cambria Math" panose="02040503050406030204" pitchFamily="18" charset="0"/>
                        </a:rPr>
                        <m:t> </m:t>
                      </m:r>
                      <m:r>
                        <m:rPr>
                          <m:sty m:val="p"/>
                        </m:rPr>
                        <a:rPr lang="da-DK" b="0" i="0" smtClean="0">
                          <a:latin typeface="Cambria Math" panose="02040503050406030204" pitchFamily="18" charset="0"/>
                          <a:ea typeface="Cambria Math" panose="02040503050406030204" pitchFamily="18" charset="0"/>
                        </a:rPr>
                        <m:t>ly</m:t>
                      </m:r>
                      <m:r>
                        <a:rPr lang="da-DK" b="0" i="0" smtClean="0">
                          <a:latin typeface="Cambria Math" panose="02040503050406030204" pitchFamily="18" charset="0"/>
                          <a:ea typeface="Cambria Math" panose="02040503050406030204" pitchFamily="18" charset="0"/>
                        </a:rPr>
                        <m:t>=</m:t>
                      </m:r>
                      <m:r>
                        <a:rPr lang="da-DK" i="1">
                          <a:latin typeface="Cambria Math" panose="02040503050406030204" pitchFamily="18" charset="0"/>
                          <a:ea typeface="Cambria Math" panose="02040503050406030204" pitchFamily="18" charset="0"/>
                        </a:rPr>
                        <m:t>1</m:t>
                      </m:r>
                      <m:r>
                        <a:rPr lang="da-DK" b="0" i="1" smtClean="0">
                          <a:latin typeface="Cambria Math" panose="02040503050406030204" pitchFamily="18" charset="0"/>
                          <a:ea typeface="Cambria Math" panose="02040503050406030204" pitchFamily="18" charset="0"/>
                        </a:rPr>
                        <m:t>270</m:t>
                      </m:r>
                      <m:r>
                        <a:rPr lang="da-DK" i="1">
                          <a:latin typeface="Cambria Math" panose="02040503050406030204" pitchFamily="18" charset="0"/>
                          <a:ea typeface="Cambria Math" panose="02040503050406030204" pitchFamily="18" charset="0"/>
                        </a:rPr>
                        <m:t> </m:t>
                      </m:r>
                      <m:r>
                        <m:rPr>
                          <m:sty m:val="p"/>
                        </m:rPr>
                        <a:rPr lang="da-DK" b="0" i="0" smtClean="0">
                          <a:latin typeface="Cambria Math" panose="02040503050406030204" pitchFamily="18" charset="0"/>
                          <a:ea typeface="Cambria Math" panose="02040503050406030204" pitchFamily="18" charset="0"/>
                        </a:rPr>
                        <m:t>M</m:t>
                      </m:r>
                      <m:r>
                        <m:rPr>
                          <m:sty m:val="p"/>
                        </m:rPr>
                        <a:rPr lang="da-DK">
                          <a:latin typeface="Cambria Math" panose="02040503050406030204" pitchFamily="18" charset="0"/>
                          <a:ea typeface="Cambria Math" panose="02040503050406030204" pitchFamily="18" charset="0"/>
                        </a:rPr>
                        <m:t>ly</m:t>
                      </m:r>
                    </m:oMath>
                  </m:oMathPara>
                </a14:m>
                <a:endParaRPr lang="da-DK" dirty="0"/>
              </a:p>
            </p:txBody>
          </p:sp>
        </mc:Choice>
        <mc:Fallback xmlns="">
          <p:sp>
            <p:nvSpPr>
              <p:cNvPr id="5" name="Tekstfelt 4">
                <a:extLst>
                  <a:ext uri="{FF2B5EF4-FFF2-40B4-BE49-F238E27FC236}">
                    <a16:creationId xmlns:a16="http://schemas.microsoft.com/office/drawing/2014/main" id="{DC395152-16DD-4CD7-AD32-319AAB745E15}"/>
                  </a:ext>
                </a:extLst>
              </p:cNvPr>
              <p:cNvSpPr txBox="1">
                <a:spLocks noRot="1" noChangeAspect="1" noMove="1" noResize="1" noEditPoints="1" noAdjustHandles="1" noChangeArrowheads="1" noChangeShapeType="1" noTextEdit="1"/>
              </p:cNvSpPr>
              <p:nvPr/>
            </p:nvSpPr>
            <p:spPr>
              <a:xfrm>
                <a:off x="2743200" y="4825849"/>
                <a:ext cx="6096000" cy="1470595"/>
              </a:xfrm>
              <a:prstGeom prst="rect">
                <a:avLst/>
              </a:prstGeom>
              <a:blipFill>
                <a:blip r:embed="rId3"/>
                <a:stretch>
                  <a:fillRect b="-1724"/>
                </a:stretch>
              </a:blipFill>
            </p:spPr>
            <p:txBody>
              <a:bodyPr/>
              <a:lstStyle/>
              <a:p>
                <a:r>
                  <a:rPr lang="en-DK">
                    <a:noFill/>
                  </a:rPr>
                  <a:t> </a:t>
                </a:r>
              </a:p>
            </p:txBody>
          </p:sp>
        </mc:Fallback>
      </mc:AlternateContent>
    </p:spTree>
    <p:extLst>
      <p:ext uri="{BB962C8B-B14F-4D97-AF65-F5344CB8AC3E}">
        <p14:creationId xmlns:p14="http://schemas.microsoft.com/office/powerpoint/2010/main" val="248053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otalTime>307</TotalTime>
  <Words>298</Words>
  <Application>Microsoft Macintosh PowerPoint</Application>
  <PresentationFormat>Widescreen</PresentationFormat>
  <Paragraphs>32</Paragraphs>
  <Slides>10</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Cambria Math</vt:lpstr>
      <vt:lpstr>Tw Cen MT</vt:lpstr>
      <vt:lpstr>Tw Cen MT Condensed</vt:lpstr>
      <vt:lpstr>Wingdings 3</vt:lpstr>
      <vt:lpstr>Integral</vt:lpstr>
      <vt:lpstr>Standardlyskilder</vt:lpstr>
      <vt:lpstr>Afstandsstigen</vt:lpstr>
      <vt:lpstr>Oversættelse mellem begreber</vt:lpstr>
      <vt:lpstr>Opgave: </vt:lpstr>
      <vt:lpstr>Standard lyskilder</vt:lpstr>
      <vt:lpstr>Cepheider</vt:lpstr>
      <vt:lpstr>Cepheider</vt:lpstr>
      <vt:lpstr>Supernova 1a</vt:lpstr>
      <vt:lpstr>Supernova 1a</vt:lpstr>
      <vt:lpstr>Opgave.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Standardlyskilder</dc:title>
  <dc:creator>Bjarke Møller Pedersen</dc:creator>
  <cp:lastModifiedBy>Bjarke Møller Pedersen</cp:lastModifiedBy>
  <cp:revision>3</cp:revision>
  <dcterms:created xsi:type="dcterms:W3CDTF">2021-01-28T09:38:29Z</dcterms:created>
  <dcterms:modified xsi:type="dcterms:W3CDTF">2025-05-21T08:00:24Z</dcterms:modified>
</cp:coreProperties>
</file>