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3" r:id="rId5"/>
    <p:sldId id="264" r:id="rId6"/>
    <p:sldId id="265" r:id="rId7"/>
    <p:sldId id="266" r:id="rId8"/>
    <p:sldId id="271" r:id="rId9"/>
    <p:sldId id="272" r:id="rId10"/>
    <p:sldId id="269" r:id="rId11"/>
    <p:sldId id="270" r:id="rId12"/>
    <p:sldId id="274" r:id="rId13"/>
    <p:sldId id="275" r:id="rId14"/>
    <p:sldId id="267" r:id="rId15"/>
    <p:sldId id="277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1B3958-E94E-4645-A225-1D4DB5DB4BDC}" v="4" dt="2025-08-19T15:19:22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7"/>
    <p:restoredTop sz="94601"/>
  </p:normalViewPr>
  <p:slideViewPr>
    <p:cSldViewPr snapToGrid="0">
      <p:cViewPr varScale="1">
        <p:scale>
          <a:sx n="104" d="100"/>
          <a:sy n="104" d="100"/>
        </p:scale>
        <p:origin x="9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Jensen" userId="5e70cf2d-534e-4b57-be02-6afb43ed7e61" providerId="ADAL" clId="{DAAD9A71-5E74-094D-BB0F-E1B2FFABA696}"/>
    <pc:docChg chg="custSel addSld delSld modSld">
      <pc:chgData name="Klara Jensen" userId="5e70cf2d-534e-4b57-be02-6afb43ed7e61" providerId="ADAL" clId="{DAAD9A71-5E74-094D-BB0F-E1B2FFABA696}" dt="2024-08-22T16:52:31.844" v="617" actId="2696"/>
      <pc:docMkLst>
        <pc:docMk/>
      </pc:docMkLst>
      <pc:sldChg chg="modSp mod">
        <pc:chgData name="Klara Jensen" userId="5e70cf2d-534e-4b57-be02-6afb43ed7e61" providerId="ADAL" clId="{DAAD9A71-5E74-094D-BB0F-E1B2FFABA696}" dt="2024-08-22T09:13:47.727" v="391" actId="20577"/>
        <pc:sldMkLst>
          <pc:docMk/>
          <pc:sldMk cId="1581421125" sldId="257"/>
        </pc:sldMkLst>
      </pc:sldChg>
      <pc:sldChg chg="del">
        <pc:chgData name="Klara Jensen" userId="5e70cf2d-534e-4b57-be02-6afb43ed7e61" providerId="ADAL" clId="{DAAD9A71-5E74-094D-BB0F-E1B2FFABA696}" dt="2024-08-22T09:24:15.890" v="615" actId="2696"/>
        <pc:sldMkLst>
          <pc:docMk/>
          <pc:sldMk cId="3635978188" sldId="262"/>
        </pc:sldMkLst>
      </pc:sldChg>
      <pc:sldChg chg="addSp delSp modSp mod">
        <pc:chgData name="Klara Jensen" userId="5e70cf2d-534e-4b57-be02-6afb43ed7e61" providerId="ADAL" clId="{DAAD9A71-5E74-094D-BB0F-E1B2FFABA696}" dt="2024-08-22T09:22:42.550" v="590" actId="20577"/>
        <pc:sldMkLst>
          <pc:docMk/>
          <pc:sldMk cId="2550471783" sldId="267"/>
        </pc:sldMkLst>
      </pc:sldChg>
      <pc:sldChg chg="modSp mod">
        <pc:chgData name="Klara Jensen" userId="5e70cf2d-534e-4b57-be02-6afb43ed7e61" providerId="ADAL" clId="{DAAD9A71-5E74-094D-BB0F-E1B2FFABA696}" dt="2024-08-22T09:03:20.438" v="194" actId="20577"/>
        <pc:sldMkLst>
          <pc:docMk/>
          <pc:sldMk cId="3361495547" sldId="269"/>
        </pc:sldMkLst>
      </pc:sldChg>
      <pc:sldChg chg="modSp mod">
        <pc:chgData name="Klara Jensen" userId="5e70cf2d-534e-4b57-be02-6afb43ed7e61" providerId="ADAL" clId="{DAAD9A71-5E74-094D-BB0F-E1B2FFABA696}" dt="2024-08-22T09:00:08.522" v="39" actId="20577"/>
        <pc:sldMkLst>
          <pc:docMk/>
          <pc:sldMk cId="3842414494" sldId="272"/>
        </pc:sldMkLst>
      </pc:sldChg>
      <pc:sldChg chg="addSp modSp new del mod">
        <pc:chgData name="Klara Jensen" userId="5e70cf2d-534e-4b57-be02-6afb43ed7e61" providerId="ADAL" clId="{DAAD9A71-5E74-094D-BB0F-E1B2FFABA696}" dt="2024-08-22T16:52:31.844" v="617" actId="2696"/>
        <pc:sldMkLst>
          <pc:docMk/>
          <pc:sldMk cId="1862229481" sldId="273"/>
        </pc:sldMkLst>
      </pc:sldChg>
      <pc:sldChg chg="modSp add mod">
        <pc:chgData name="Klara Jensen" userId="5e70cf2d-534e-4b57-be02-6afb43ed7e61" providerId="ADAL" clId="{DAAD9A71-5E74-094D-BB0F-E1B2FFABA696}" dt="2024-08-22T09:09:02.659" v="217" actId="20577"/>
        <pc:sldMkLst>
          <pc:docMk/>
          <pc:sldMk cId="323830746" sldId="274"/>
        </pc:sldMkLst>
      </pc:sldChg>
      <pc:sldChg chg="addSp modSp new mod">
        <pc:chgData name="Klara Jensen" userId="5e70cf2d-534e-4b57-be02-6afb43ed7e61" providerId="ADAL" clId="{DAAD9A71-5E74-094D-BB0F-E1B2FFABA696}" dt="2024-08-22T09:11:45.872" v="272" actId="1076"/>
        <pc:sldMkLst>
          <pc:docMk/>
          <pc:sldMk cId="3912397809" sldId="275"/>
        </pc:sldMkLst>
      </pc:sldChg>
      <pc:sldChg chg="new del">
        <pc:chgData name="Klara Jensen" userId="5e70cf2d-534e-4b57-be02-6afb43ed7e61" providerId="ADAL" clId="{DAAD9A71-5E74-094D-BB0F-E1B2FFABA696}" dt="2024-08-22T09:13:19.736" v="333" actId="2696"/>
        <pc:sldMkLst>
          <pc:docMk/>
          <pc:sldMk cId="2311104025" sldId="276"/>
        </pc:sldMkLst>
      </pc:sldChg>
      <pc:sldChg chg="modSp add mod">
        <pc:chgData name="Klara Jensen" userId="5e70cf2d-534e-4b57-be02-6afb43ed7e61" providerId="ADAL" clId="{DAAD9A71-5E74-094D-BB0F-E1B2FFABA696}" dt="2024-08-22T09:23:58.697" v="614" actId="20577"/>
        <pc:sldMkLst>
          <pc:docMk/>
          <pc:sldMk cId="1056994611" sldId="277"/>
        </pc:sldMkLst>
      </pc:sldChg>
      <pc:sldChg chg="add">
        <pc:chgData name="Klara Jensen" userId="5e70cf2d-534e-4b57-be02-6afb43ed7e61" providerId="ADAL" clId="{DAAD9A71-5E74-094D-BB0F-E1B2FFABA696}" dt="2024-08-22T09:25:23.976" v="616"/>
        <pc:sldMkLst>
          <pc:docMk/>
          <pc:sldMk cId="3635978188" sldId="278"/>
        </pc:sldMkLst>
      </pc:sldChg>
    </pc:docChg>
  </pc:docChgLst>
  <pc:docChgLst>
    <pc:chgData name="Klara Jensen" userId="5e70cf2d-534e-4b57-be02-6afb43ed7e61" providerId="ADAL" clId="{0F1B3958-E94E-4645-A225-1D4DB5DB4BDC}"/>
    <pc:docChg chg="addSld delSld modSld">
      <pc:chgData name="Klara Jensen" userId="5e70cf2d-534e-4b57-be02-6afb43ed7e61" providerId="ADAL" clId="{0F1B3958-E94E-4645-A225-1D4DB5DB4BDC}" dt="2025-08-22T05:52:45.949" v="49" actId="2696"/>
      <pc:docMkLst>
        <pc:docMk/>
      </pc:docMkLst>
      <pc:sldChg chg="modSp mod">
        <pc:chgData name="Klara Jensen" userId="5e70cf2d-534e-4b57-be02-6afb43ed7e61" providerId="ADAL" clId="{0F1B3958-E94E-4645-A225-1D4DB5DB4BDC}" dt="2025-08-19T15:19:22.551" v="38" actId="732"/>
        <pc:sldMkLst>
          <pc:docMk/>
          <pc:sldMk cId="3051678434" sldId="263"/>
        </pc:sldMkLst>
        <pc:spChg chg="mod">
          <ac:chgData name="Klara Jensen" userId="5e70cf2d-534e-4b57-be02-6afb43ed7e61" providerId="ADAL" clId="{0F1B3958-E94E-4645-A225-1D4DB5DB4BDC}" dt="2025-08-19T15:19:14.335" v="37" actId="14100"/>
          <ac:spMkLst>
            <pc:docMk/>
            <pc:sldMk cId="3051678434" sldId="263"/>
            <ac:spMk id="3" creationId="{F6182668-FFC4-9800-5A46-BEBE52BB8146}"/>
          </ac:spMkLst>
        </pc:spChg>
        <pc:spChg chg="mod">
          <ac:chgData name="Klara Jensen" userId="5e70cf2d-534e-4b57-be02-6afb43ed7e61" providerId="ADAL" clId="{0F1B3958-E94E-4645-A225-1D4DB5DB4BDC}" dt="2025-08-19T15:18:07.702" v="5" actId="1076"/>
          <ac:spMkLst>
            <pc:docMk/>
            <pc:sldMk cId="3051678434" sldId="263"/>
            <ac:spMk id="5" creationId="{EE6CBDEE-0F38-9E10-7226-990EA0380CE7}"/>
          </ac:spMkLst>
        </pc:spChg>
        <pc:spChg chg="mod">
          <ac:chgData name="Klara Jensen" userId="5e70cf2d-534e-4b57-be02-6afb43ed7e61" providerId="ADAL" clId="{0F1B3958-E94E-4645-A225-1D4DB5DB4BDC}" dt="2025-08-19T15:18:44.952" v="8" actId="1076"/>
          <ac:spMkLst>
            <pc:docMk/>
            <pc:sldMk cId="3051678434" sldId="263"/>
            <ac:spMk id="6" creationId="{243BA428-9682-A87A-7963-DF501C95200B}"/>
          </ac:spMkLst>
        </pc:spChg>
        <pc:spChg chg="mod">
          <ac:chgData name="Klara Jensen" userId="5e70cf2d-534e-4b57-be02-6afb43ed7e61" providerId="ADAL" clId="{0F1B3958-E94E-4645-A225-1D4DB5DB4BDC}" dt="2025-08-19T15:17:55.185" v="2" actId="1076"/>
          <ac:spMkLst>
            <pc:docMk/>
            <pc:sldMk cId="3051678434" sldId="263"/>
            <ac:spMk id="7" creationId="{6D12A43A-74FB-6CC1-74BE-57395F161448}"/>
          </ac:spMkLst>
        </pc:spChg>
        <pc:spChg chg="mod">
          <ac:chgData name="Klara Jensen" userId="5e70cf2d-534e-4b57-be02-6afb43ed7e61" providerId="ADAL" clId="{0F1B3958-E94E-4645-A225-1D4DB5DB4BDC}" dt="2025-08-19T15:17:59.884" v="3" actId="1076"/>
          <ac:spMkLst>
            <pc:docMk/>
            <pc:sldMk cId="3051678434" sldId="263"/>
            <ac:spMk id="8" creationId="{D0F6C77B-9033-425E-9A7D-8D57A5CD6A47}"/>
          </ac:spMkLst>
        </pc:spChg>
        <pc:picChg chg="mod">
          <ac:chgData name="Klara Jensen" userId="5e70cf2d-534e-4b57-be02-6afb43ed7e61" providerId="ADAL" clId="{0F1B3958-E94E-4645-A225-1D4DB5DB4BDC}" dt="2025-08-19T15:19:22.551" v="38" actId="732"/>
          <ac:picMkLst>
            <pc:docMk/>
            <pc:sldMk cId="3051678434" sldId="263"/>
            <ac:picMk id="1025" creationId="{87503150-9A9B-7C1E-0FC9-499645DB08CE}"/>
          </ac:picMkLst>
        </pc:picChg>
      </pc:sldChg>
      <pc:sldChg chg="modSp new del mod">
        <pc:chgData name="Klara Jensen" userId="5e70cf2d-534e-4b57-be02-6afb43ed7e61" providerId="ADAL" clId="{0F1B3958-E94E-4645-A225-1D4DB5DB4BDC}" dt="2025-08-22T05:52:45.949" v="49" actId="2696"/>
        <pc:sldMkLst>
          <pc:docMk/>
          <pc:sldMk cId="740287742" sldId="278"/>
        </pc:sldMkLst>
      </pc:sldChg>
      <pc:sldChg chg="del">
        <pc:chgData name="Klara Jensen" userId="5e70cf2d-534e-4b57-be02-6afb43ed7e61" providerId="ADAL" clId="{0F1B3958-E94E-4645-A225-1D4DB5DB4BDC}" dt="2025-08-19T15:15:34.461" v="0" actId="2696"/>
        <pc:sldMkLst>
          <pc:docMk/>
          <pc:sldMk cId="3635978188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D4482E-D930-8054-5649-E0D9F6156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77A5264-9B37-9C9E-B85C-4845321BC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D4A17A5-C56C-F8FA-F330-CC0282D0E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E70C-8687-9F4F-8B71-B5D423AD05FF}" type="datetimeFigureOut">
              <a:rPr lang="da-DK" smtClean="0"/>
              <a:t>22.08.2025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3CF132B-D506-BB99-529A-5B4E11434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C7D6588-7311-3D12-8E52-91362C4B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00F0-F071-D145-A670-19EC1C2195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903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DEAC9C-AE77-1A75-5B36-6D8150A60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6A7E670-B395-FD9E-4037-02BD86D51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24EF4A3-DD3B-2CCE-3E3E-8C6230B22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E70C-8687-9F4F-8B71-B5D423AD05FF}" type="datetimeFigureOut">
              <a:rPr lang="da-DK" smtClean="0"/>
              <a:t>22.08.2025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AD4A490-CCF1-4E45-FC5A-9A3B96654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9A22B0A-DE3F-1798-F6B2-FBAF42411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00F0-F071-D145-A670-19EC1C2195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380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2372E7CF-5297-4C30-11D3-6A3B3D8D21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675E2EB-E9AD-BAD4-B398-89A0B7B12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B3B56FD-7020-DD35-2C40-1B911CC3B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E70C-8687-9F4F-8B71-B5D423AD05FF}" type="datetimeFigureOut">
              <a:rPr lang="da-DK" smtClean="0"/>
              <a:t>22.08.2025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5AB4F9D-C0DE-1D81-0AA4-A9ABBA2E4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5411801-FD5E-1CF4-552A-ADA65DCEE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00F0-F071-D145-A670-19EC1C2195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6335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E4CBD2-0B2C-3A9F-8211-EDB36E828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723DFCB-7F16-C79A-4937-F1C3E9761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DCCBADC-E4AA-4B3F-8B07-6BEFADAC4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E70C-8687-9F4F-8B71-B5D423AD05FF}" type="datetimeFigureOut">
              <a:rPr lang="da-DK" smtClean="0"/>
              <a:t>22.08.2025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CCDA202-9D0F-B1DA-3ACA-AD84D663D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8C49151-4E3E-2F51-1267-9B332DBF9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00F0-F071-D145-A670-19EC1C2195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027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5C86C6-3966-AF54-FA82-0DF6D1B14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E61EC57-983B-3376-C2CF-FE57D7236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1DAB5B-3EFA-00F9-BDA4-C1C389131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E70C-8687-9F4F-8B71-B5D423AD05FF}" type="datetimeFigureOut">
              <a:rPr lang="da-DK" smtClean="0"/>
              <a:t>22.08.2025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8EEB26E-7553-EF77-CA9E-87D168B0A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661524-32D6-1F4A-1C7C-99C11F90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00F0-F071-D145-A670-19EC1C2195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4396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9DED4E-5C0E-FE62-2556-52C89C123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A73E0F3-181A-DDE5-9817-9687E54BC4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5DA6E31-C1F2-8A4F-312D-CD4428F7F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7E5A536-0F86-1186-592E-E721CA03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E70C-8687-9F4F-8B71-B5D423AD05FF}" type="datetimeFigureOut">
              <a:rPr lang="da-DK" smtClean="0"/>
              <a:t>22.08.2025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5AF2B7F-B365-6A12-98BD-18AF51392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1FCC508-2F13-CD52-6CBD-F9CC53ECE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00F0-F071-D145-A670-19EC1C2195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6836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A70E1-07F7-F961-54A3-B47D092EE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629DA7B-EC98-CD23-F075-0D096F7B5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CD486AE-BB09-129C-45C1-3F7E5D9FF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E095381-34CC-2799-2054-04969092BE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EF066A0-BB24-654C-0AF8-3EC0858CB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AC66FE3-154F-2E4D-B3D7-B5EF2D89F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E70C-8687-9F4F-8B71-B5D423AD05FF}" type="datetimeFigureOut">
              <a:rPr lang="da-DK" smtClean="0"/>
              <a:t>22.08.2025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EEE190D-094F-7D6F-8925-4E0B10C53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8794FC3-D502-C234-24D1-B685B930E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00F0-F071-D145-A670-19EC1C2195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319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41BE0-84D8-2608-3DB9-84C838E5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FC6E712-7DCB-338F-B375-25D7E8710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E70C-8687-9F4F-8B71-B5D423AD05FF}" type="datetimeFigureOut">
              <a:rPr lang="da-DK" smtClean="0"/>
              <a:t>22.08.2025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F2A9196-A568-7CD4-A536-E2CF800C5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3BF36BD-0BCB-66C8-EEB3-EF5C0CDC0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00F0-F071-D145-A670-19EC1C2195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688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46335FC-38FC-28A8-F5B4-F5C783A85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E70C-8687-9F4F-8B71-B5D423AD05FF}" type="datetimeFigureOut">
              <a:rPr lang="da-DK" smtClean="0"/>
              <a:t>22.08.2025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8E3E304-3BD1-0720-A893-0CC711962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1D7BE12-917D-2415-480C-491028E3D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00F0-F071-D145-A670-19EC1C2195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238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D825DE-A82F-1170-C99D-5D42672BC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8BB4A5-C32C-2579-2A97-6C70C3691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A487D62-98CF-153B-1289-DB7240A9C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7E5901-6097-CC3C-770B-C34FD836D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E70C-8687-9F4F-8B71-B5D423AD05FF}" type="datetimeFigureOut">
              <a:rPr lang="da-DK" smtClean="0"/>
              <a:t>22.08.2025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044FB0C-DE36-DD50-4AED-7146B412E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081CDFE-6045-D681-B356-E00B3D262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00F0-F071-D145-A670-19EC1C2195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5939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66A556-3C44-7442-FF94-DB0986BE9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A10AF22-77A5-FAD2-74E0-B20C7A409A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8B07507-0B5A-6C3C-2989-B666C1C24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31B9470-19B5-4A26-BAA6-25F61FB29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E70C-8687-9F4F-8B71-B5D423AD05FF}" type="datetimeFigureOut">
              <a:rPr lang="da-DK" smtClean="0"/>
              <a:t>22.08.2025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4575034-BECA-65DF-008F-EF083F481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63E79BC-F0BE-D420-F6F8-13F678FE8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00F0-F071-D145-A670-19EC1C2195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064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8F33520-37DE-A698-FFB3-CE0954A99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89A5EC3-80A4-92BD-3299-BD7365DE1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83661E1-58DE-5E58-28D6-81C188DAC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3E70C-8687-9F4F-8B71-B5D423AD05FF}" type="datetimeFigureOut">
              <a:rPr lang="da-DK" smtClean="0"/>
              <a:t>22.08.2025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FC3904B-0732-36E9-3424-9CF1FA1EF1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489FE75-D24D-A9EA-5127-816AFF46E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900F0-F071-D145-A670-19EC1C2195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357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2j/fz60j0rs7m9b18cz80mwsjfm0000gp/T/com.microsoft.Word/WebArchiveCopyPasteTempFiles/013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2j/fz60j0rs7m9b18cz80mwsjfm0000gp/T/com.microsoft.Word/WebArchiveCopyPasteTempFiles/015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2j/fz60j0rs7m9b18cz80mwsjfm0000gp/T/com.microsoft.Word/WebArchiveCopyPasteTempFiles/014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2D8FE1-0162-EE9E-1B96-0C98C384F0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Membrantransportprocesser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8C3DF20-0FD4-D17B-11E7-F91629EBB6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3616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9948FB-2EAE-8E10-7265-9D33E0BFC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Faciliteret diffusion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4A8B5F2-65DD-C689-71D2-C82795923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58986" cy="4351338"/>
          </a:xfrm>
        </p:spPr>
        <p:txBody>
          <a:bodyPr/>
          <a:lstStyle/>
          <a:p>
            <a:r>
              <a:rPr lang="da-DK" dirty="0"/>
              <a:t>Diffusion som hjælpes på vej af særlige transportproteiner i cellemembranen.</a:t>
            </a:r>
          </a:p>
          <a:p>
            <a:r>
              <a:rPr lang="da-DK" dirty="0"/>
              <a:t>Transportproces for </a:t>
            </a:r>
            <a:r>
              <a:rPr lang="da-DK" dirty="0" err="1"/>
              <a:t>størrere</a:t>
            </a:r>
            <a:r>
              <a:rPr lang="da-DK" dirty="0"/>
              <a:t> molekyler som f.eks. glukose.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 descr="undefined">
            <a:extLst>
              <a:ext uri="{FF2B5EF4-FFF2-40B4-BE49-F238E27FC236}">
                <a16:creationId xmlns:a16="http://schemas.microsoft.com/office/drawing/2014/main" id="{EA014E96-DE9E-837D-31AC-9F8937BFA9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3" r="16890"/>
          <a:stretch/>
        </p:blipFill>
        <p:spPr bwMode="auto">
          <a:xfrm>
            <a:off x="6096000" y="1690688"/>
            <a:ext cx="5166014" cy="43513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1495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EF37D1-30F5-041C-61A7-065E38984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Osmose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FFFCDD-A581-C7D1-733B-A7FC41033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61325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Faciliteret diffusion af vand igennem nogle særlige vandtransportproteiner i cellemembranen.</a:t>
            </a:r>
          </a:p>
        </p:txBody>
      </p:sp>
      <p:pic>
        <p:nvPicPr>
          <p:cNvPr id="4" name="Billede 3" descr="undefined">
            <a:extLst>
              <a:ext uri="{FF2B5EF4-FFF2-40B4-BE49-F238E27FC236}">
                <a16:creationId xmlns:a16="http://schemas.microsoft.com/office/drawing/2014/main" id="{2F732139-3AB6-E801-3936-08C503060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476" y="171740"/>
            <a:ext cx="5267830" cy="6321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2731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AC2C35-03DA-D97C-D8C9-60F646FD5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Transportprocesser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427350C-41AF-B18C-28EC-DF1F30E6A8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Passiv transport:</a:t>
            </a:r>
          </a:p>
          <a:p>
            <a:r>
              <a:rPr lang="da-DK" dirty="0"/>
              <a:t>Kræver ikke energi (ATP)</a:t>
            </a:r>
          </a:p>
          <a:p>
            <a:r>
              <a:rPr lang="da-DK" dirty="0"/>
              <a:t>Eksempler:</a:t>
            </a:r>
          </a:p>
          <a:p>
            <a:pPr lvl="1"/>
            <a:r>
              <a:rPr lang="da-DK" dirty="0"/>
              <a:t>(Simpel) diffusion</a:t>
            </a:r>
          </a:p>
          <a:p>
            <a:pPr lvl="1"/>
            <a:r>
              <a:rPr lang="da-DK" dirty="0"/>
              <a:t>Faciliteret diffusion</a:t>
            </a:r>
          </a:p>
          <a:p>
            <a:pPr lvl="1"/>
            <a:r>
              <a:rPr lang="da-DK" dirty="0"/>
              <a:t>Osmose (særlig type faciliteret diffusion)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689E5640-2981-A468-D27D-070DBBDEE5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Aktiv transport:</a:t>
            </a:r>
          </a:p>
          <a:p>
            <a:r>
              <a:rPr lang="da-DK" dirty="0"/>
              <a:t>Kræver energi (ATP)</a:t>
            </a:r>
          </a:p>
          <a:p>
            <a:r>
              <a:rPr lang="da-DK" dirty="0"/>
              <a:t>Eksempler:</a:t>
            </a:r>
          </a:p>
          <a:p>
            <a:pPr lvl="1"/>
            <a:r>
              <a:rPr lang="da-DK" dirty="0"/>
              <a:t>Pumper</a:t>
            </a:r>
          </a:p>
          <a:p>
            <a:pPr lvl="1"/>
            <a:r>
              <a:rPr lang="da-DK" dirty="0" err="1"/>
              <a:t>Endocytose</a:t>
            </a:r>
            <a:r>
              <a:rPr lang="da-DK" dirty="0"/>
              <a:t> og </a:t>
            </a:r>
            <a:r>
              <a:rPr lang="da-DK" dirty="0" err="1"/>
              <a:t>exocytose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C199D7F-F839-E073-D967-FF8FA4ACF0A4}"/>
              </a:ext>
            </a:extLst>
          </p:cNvPr>
          <p:cNvSpPr/>
          <p:nvPr/>
        </p:nvSpPr>
        <p:spPr>
          <a:xfrm>
            <a:off x="6096000" y="1800631"/>
            <a:ext cx="4701363" cy="3256738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830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B41F08-8BF9-499C-518A-0EA03C826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Endocytose</a:t>
            </a:r>
            <a:r>
              <a:rPr lang="da-DK" dirty="0"/>
              <a:t> og </a:t>
            </a:r>
            <a:r>
              <a:rPr lang="da-DK" dirty="0" err="1"/>
              <a:t>exocytose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EB11BC-E5EE-99D5-326F-FF3261FF3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73636227-BD90-2654-2E91-53C20E712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629" y="1481103"/>
            <a:ext cx="7582741" cy="504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397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5DD836-64BB-B887-6145-DA52668CD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Gruppearbejde om transportprocesser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9E0431-1953-F37D-5F75-DEA67AA34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65059" cy="4351338"/>
          </a:xfrm>
        </p:spPr>
        <p:txBody>
          <a:bodyPr/>
          <a:lstStyle/>
          <a:p>
            <a:r>
              <a:rPr lang="da-DK" dirty="0"/>
              <a:t>Lav en planche om transportprocesser.</a:t>
            </a:r>
          </a:p>
          <a:p>
            <a:r>
              <a:rPr lang="da-DK" dirty="0"/>
              <a:t> Hvert felt skal indeholde:</a:t>
            </a:r>
          </a:p>
          <a:p>
            <a:pPr lvl="1"/>
            <a:r>
              <a:rPr lang="da-DK" dirty="0"/>
              <a:t>En illustration</a:t>
            </a:r>
          </a:p>
          <a:p>
            <a:pPr lvl="1"/>
            <a:r>
              <a:rPr lang="da-DK" dirty="0"/>
              <a:t>Er processen aktiv eller passiv?</a:t>
            </a:r>
          </a:p>
          <a:p>
            <a:pPr lvl="1"/>
            <a:r>
              <a:rPr lang="da-DK" dirty="0"/>
              <a:t>Et eksempel på hvor processen foregår i kroppen.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E03F3A2-D4DC-6EFE-C887-4063398AD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259" y="1690688"/>
            <a:ext cx="5948082" cy="40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71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DD481E-41CF-E7D5-57B4-C9FDE622C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Del 3 af mikroskopiøvelsen (</a:t>
            </a:r>
            <a:r>
              <a:rPr lang="da-DK" dirty="0" err="1"/>
              <a:t>plasmolyse</a:t>
            </a:r>
            <a:r>
              <a:rPr lang="da-DK" dirty="0"/>
              <a:t>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8909C31-5C74-926E-FAA8-E35E4D89E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Beskriv, hvad der er sket.</a:t>
            </a:r>
          </a:p>
          <a:p>
            <a:r>
              <a:rPr lang="da-DK" dirty="0"/>
              <a:t>Forklar, hvorfor det er sket.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F59D4EF-3CF6-B7DB-47FB-2F5FCF9C7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480" y="2833816"/>
            <a:ext cx="9929039" cy="413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9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F36822-D5E6-02F1-5B63-A8DB2E10A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6DCB9BD-E855-F22C-93D7-052891CA2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Dagens figurer (opsamling på del 1 og 2 af mikroskopiøvelsen).</a:t>
            </a:r>
          </a:p>
          <a:p>
            <a:r>
              <a:rPr lang="da-DK" dirty="0"/>
              <a:t>Cellemembranen og overblik over transportprocesser (læreroplæg)</a:t>
            </a:r>
          </a:p>
          <a:p>
            <a:r>
              <a:rPr lang="da-DK" dirty="0"/>
              <a:t>Transportprocesser (gruppearbejde)</a:t>
            </a:r>
          </a:p>
          <a:p>
            <a:r>
              <a:rPr lang="da-DK" dirty="0"/>
              <a:t>Opsamling på del 3 af mikroskopiøvelsen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1421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04FC68-10A6-7EEA-E4FE-0E5E3040F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figurer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EB3E1D6-D937-9943-98E3-5FF17F9AB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853" y="4352400"/>
            <a:ext cx="10264294" cy="4333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/>
              <a:t>	   Dyreceller                                                                    Planteceller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CB4A2ACE-004F-C06A-9EF4-3CC85BF77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202" y="1367909"/>
            <a:ext cx="2531024" cy="2869520"/>
          </a:xfrm>
          <a:prstGeom prst="rect">
            <a:avLst/>
          </a:prstGeom>
        </p:spPr>
      </p:pic>
      <p:pic>
        <p:nvPicPr>
          <p:cNvPr id="5" name="Pladsholder til indhold 3">
            <a:extLst>
              <a:ext uri="{FF2B5EF4-FFF2-40B4-BE49-F238E27FC236}">
                <a16:creationId xmlns:a16="http://schemas.microsoft.com/office/drawing/2014/main" id="{AD318D2E-D4F0-7DAB-CE83-6194F464A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110" y="1367909"/>
            <a:ext cx="3918689" cy="286952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8DC93570-B4B4-A7F7-2F71-6427A3185B54}"/>
              </a:ext>
            </a:extLst>
          </p:cNvPr>
          <p:cNvSpPr txBox="1"/>
          <p:nvPr/>
        </p:nvSpPr>
        <p:spPr>
          <a:xfrm>
            <a:off x="2273643" y="4946266"/>
            <a:ext cx="2409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Cellekerne</a:t>
            </a:r>
          </a:p>
          <a:p>
            <a:r>
              <a:rPr lang="da-DK" dirty="0"/>
              <a:t>Cytoplasma</a:t>
            </a:r>
          </a:p>
          <a:p>
            <a:r>
              <a:rPr lang="da-DK" dirty="0"/>
              <a:t>Cellemembran</a:t>
            </a:r>
          </a:p>
          <a:p>
            <a:endParaRPr lang="da-DK" dirty="0"/>
          </a:p>
          <a:p>
            <a:r>
              <a:rPr lang="da-DK" dirty="0"/>
              <a:t>Hvad kan vi ikke se?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4CF9B9FF-E082-20EA-BFAA-2561F9584C26}"/>
              </a:ext>
            </a:extLst>
          </p:cNvPr>
          <p:cNvSpPr txBox="1"/>
          <p:nvPr/>
        </p:nvSpPr>
        <p:spPr>
          <a:xfrm>
            <a:off x="8818579" y="4900759"/>
            <a:ext cx="2409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Grønkorn</a:t>
            </a:r>
          </a:p>
          <a:p>
            <a:r>
              <a:rPr lang="da-DK" dirty="0"/>
              <a:t>Cytoplasma</a:t>
            </a:r>
          </a:p>
          <a:p>
            <a:r>
              <a:rPr lang="da-DK" dirty="0"/>
              <a:t>Cellevæg</a:t>
            </a:r>
          </a:p>
          <a:p>
            <a:endParaRPr lang="da-DK" dirty="0"/>
          </a:p>
          <a:p>
            <a:r>
              <a:rPr lang="da-DK" dirty="0"/>
              <a:t>Hvad kan vi ikke se?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7275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E9D06-1278-BAAF-63C1-FCF731530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Cellemembranens opbygning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6182668-FFC4-9800-5A46-BEBE52BB8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376056" cy="4351338"/>
          </a:xfrm>
        </p:spPr>
        <p:txBody>
          <a:bodyPr/>
          <a:lstStyle/>
          <a:p>
            <a:r>
              <a:rPr lang="da-DK" dirty="0"/>
              <a:t>Dobbeltlag af fosfolipider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CFD8248-9F96-E984-99D5-CE03E20D7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4415" y="2400299"/>
            <a:ext cx="159186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1025" name="Billede 1" descr="undefined">
            <a:extLst>
              <a:ext uri="{FF2B5EF4-FFF2-40B4-BE49-F238E27FC236}">
                <a16:creationId xmlns:a16="http://schemas.microsoft.com/office/drawing/2014/main" id="{87503150-9A9B-7C1E-0FC9-499645DB0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"/>
          <a:stretch>
            <a:fillRect/>
          </a:stretch>
        </p:blipFill>
        <p:spPr bwMode="auto">
          <a:xfrm>
            <a:off x="3214256" y="1972235"/>
            <a:ext cx="7048009" cy="374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øjre klammeparentes 4">
            <a:extLst>
              <a:ext uri="{FF2B5EF4-FFF2-40B4-BE49-F238E27FC236}">
                <a16:creationId xmlns:a16="http://schemas.microsoft.com/office/drawing/2014/main" id="{EE6CBDEE-0F38-9E10-7226-990EA0380CE7}"/>
              </a:ext>
            </a:extLst>
          </p:cNvPr>
          <p:cNvSpPr/>
          <p:nvPr/>
        </p:nvSpPr>
        <p:spPr>
          <a:xfrm>
            <a:off x="9774570" y="2454056"/>
            <a:ext cx="414338" cy="65437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Højre klammeparentes 5">
            <a:extLst>
              <a:ext uri="{FF2B5EF4-FFF2-40B4-BE49-F238E27FC236}">
                <a16:creationId xmlns:a16="http://schemas.microsoft.com/office/drawing/2014/main" id="{243BA428-9682-A87A-7963-DF501C95200B}"/>
              </a:ext>
            </a:extLst>
          </p:cNvPr>
          <p:cNvSpPr/>
          <p:nvPr/>
        </p:nvSpPr>
        <p:spPr>
          <a:xfrm>
            <a:off x="9774570" y="3116464"/>
            <a:ext cx="414338" cy="1483969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6D12A43A-74FB-6CC1-74BE-57395F161448}"/>
              </a:ext>
            </a:extLst>
          </p:cNvPr>
          <p:cNvSpPr txBox="1"/>
          <p:nvPr/>
        </p:nvSpPr>
        <p:spPr>
          <a:xfrm>
            <a:off x="10282924" y="2454056"/>
            <a:ext cx="1764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Hydrofil</a:t>
            </a:r>
          </a:p>
          <a:p>
            <a:r>
              <a:rPr lang="da-DK" dirty="0"/>
              <a:t>(Vandelskende)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D0F6C77B-9033-425E-9A7D-8D57A5CD6A47}"/>
              </a:ext>
            </a:extLst>
          </p:cNvPr>
          <p:cNvSpPr txBox="1"/>
          <p:nvPr/>
        </p:nvSpPr>
        <p:spPr>
          <a:xfrm>
            <a:off x="10282924" y="3519205"/>
            <a:ext cx="1563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Hydrofob (vandskyende)</a:t>
            </a:r>
          </a:p>
        </p:txBody>
      </p:sp>
    </p:spTree>
    <p:extLst>
      <p:ext uri="{BB962C8B-B14F-4D97-AF65-F5344CB8AC3E}">
        <p14:creationId xmlns:p14="http://schemas.microsoft.com/office/powerpoint/2010/main" val="3051678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C7C6FF-D493-63FF-25F5-119D11278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Cellemembranens opbygning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0F28318-1156-33C5-3F83-2F03F430E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F6F6A8F-73D4-ABF2-1737-97480A191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2" y="1690688"/>
            <a:ext cx="239300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2049" name="Billede 2" descr="undefined">
            <a:extLst>
              <a:ext uri="{FF2B5EF4-FFF2-40B4-BE49-F238E27FC236}">
                <a16:creationId xmlns:a16="http://schemas.microsoft.com/office/drawing/2014/main" id="{44D71494-4296-996F-701C-40981B621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2" y="1690689"/>
            <a:ext cx="5857875" cy="451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280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E3F612-9440-5383-08F6-5FC028FBF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Cellemembranen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9D88C23-C0D8-E037-58B2-22152F7D2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76888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Cellemembranen er </a:t>
            </a:r>
            <a:r>
              <a:rPr lang="da-DK" b="1" dirty="0"/>
              <a:t>semipermeable</a:t>
            </a:r>
            <a:r>
              <a:rPr lang="da-DK" dirty="0"/>
              <a:t>: </a:t>
            </a:r>
          </a:p>
          <a:p>
            <a:pPr marL="0" indent="0">
              <a:buNone/>
            </a:pPr>
            <a:r>
              <a:rPr lang="da-DK" dirty="0"/>
              <a:t>Små </a:t>
            </a:r>
            <a:r>
              <a:rPr lang="da-DK" dirty="0" err="1"/>
              <a:t>uladede</a:t>
            </a:r>
            <a:r>
              <a:rPr lang="da-DK" dirty="0"/>
              <a:t> molekyler og fedtopløselige stoffer kan trænge igennem, mens andre molekyler har brug for hjælp for at kunne passere.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C5A6ED3-D232-F9F5-E40B-A02F56CCCF0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415088" y="1947861"/>
            <a:ext cx="13894760" cy="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3073" name="Billede 3" descr="undefined">
            <a:extLst>
              <a:ext uri="{FF2B5EF4-FFF2-40B4-BE49-F238E27FC236}">
                <a16:creationId xmlns:a16="http://schemas.microsoft.com/office/drawing/2014/main" id="{CCB9D4AB-6A97-E87D-256C-CF719DC38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28" y="1171575"/>
            <a:ext cx="5451433" cy="481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788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AC2C35-03DA-D97C-D8C9-60F646FD5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Transportprocesser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427350C-41AF-B18C-28EC-DF1F30E6A8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Passiv transport:</a:t>
            </a:r>
          </a:p>
          <a:p>
            <a:r>
              <a:rPr lang="da-DK" dirty="0"/>
              <a:t>Kræver ikke energi (ATP)</a:t>
            </a:r>
          </a:p>
          <a:p>
            <a:r>
              <a:rPr lang="da-DK" dirty="0"/>
              <a:t>Eksempler:</a:t>
            </a:r>
          </a:p>
          <a:p>
            <a:pPr lvl="1"/>
            <a:r>
              <a:rPr lang="da-DK" dirty="0"/>
              <a:t>(Simpel) diffusion</a:t>
            </a:r>
          </a:p>
          <a:p>
            <a:pPr lvl="1"/>
            <a:r>
              <a:rPr lang="da-DK" dirty="0"/>
              <a:t>Faciliteret diffusion</a:t>
            </a:r>
          </a:p>
          <a:p>
            <a:pPr lvl="1"/>
            <a:r>
              <a:rPr lang="da-DK" dirty="0"/>
              <a:t>Osmose (særlig type faciliteret diffusion)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689E5640-2981-A468-D27D-070DBBDEE5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Aktiv transport:</a:t>
            </a:r>
          </a:p>
          <a:p>
            <a:r>
              <a:rPr lang="da-DK" dirty="0"/>
              <a:t>Kræver energi (ATP)</a:t>
            </a:r>
          </a:p>
          <a:p>
            <a:r>
              <a:rPr lang="da-DK" dirty="0"/>
              <a:t>Eksempler:</a:t>
            </a:r>
          </a:p>
          <a:p>
            <a:pPr lvl="1"/>
            <a:r>
              <a:rPr lang="da-DK" dirty="0" err="1"/>
              <a:t>Endocytose</a:t>
            </a:r>
            <a:r>
              <a:rPr lang="da-DK" dirty="0"/>
              <a:t> og </a:t>
            </a:r>
            <a:r>
              <a:rPr lang="da-DK" dirty="0" err="1"/>
              <a:t>exocytose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8403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AC2C35-03DA-D97C-D8C9-60F646FD5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Transportprocesser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427350C-41AF-B18C-28EC-DF1F30E6A8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Passiv transport:</a:t>
            </a:r>
          </a:p>
          <a:p>
            <a:r>
              <a:rPr lang="da-DK" dirty="0"/>
              <a:t>Kræver ikke energi (ATP)</a:t>
            </a:r>
          </a:p>
          <a:p>
            <a:r>
              <a:rPr lang="da-DK" dirty="0"/>
              <a:t>Eksempler:</a:t>
            </a:r>
          </a:p>
          <a:p>
            <a:pPr lvl="1"/>
            <a:r>
              <a:rPr lang="da-DK" dirty="0"/>
              <a:t>(Simpel) diffusion</a:t>
            </a:r>
          </a:p>
          <a:p>
            <a:pPr lvl="1"/>
            <a:r>
              <a:rPr lang="da-DK" dirty="0"/>
              <a:t>Faciliteret diffusion</a:t>
            </a:r>
          </a:p>
          <a:p>
            <a:pPr lvl="1"/>
            <a:r>
              <a:rPr lang="da-DK" dirty="0"/>
              <a:t>Osmose (særlig type faciliteret diffusion)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689E5640-2981-A468-D27D-070DBBDEE5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Aktiv transport:</a:t>
            </a:r>
          </a:p>
          <a:p>
            <a:r>
              <a:rPr lang="da-DK" dirty="0"/>
              <a:t>Kræver energi (ATP)</a:t>
            </a:r>
          </a:p>
          <a:p>
            <a:r>
              <a:rPr lang="da-DK" dirty="0"/>
              <a:t>Eksempler:</a:t>
            </a:r>
          </a:p>
          <a:p>
            <a:pPr lvl="1"/>
            <a:r>
              <a:rPr lang="da-DK" dirty="0" err="1"/>
              <a:t>Endocytose</a:t>
            </a:r>
            <a:r>
              <a:rPr lang="da-DK" dirty="0"/>
              <a:t> og </a:t>
            </a:r>
            <a:r>
              <a:rPr lang="da-DK" dirty="0" err="1"/>
              <a:t>exocytose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C199D7F-F839-E073-D967-FF8FA4ACF0A4}"/>
              </a:ext>
            </a:extLst>
          </p:cNvPr>
          <p:cNvSpPr/>
          <p:nvPr/>
        </p:nvSpPr>
        <p:spPr>
          <a:xfrm>
            <a:off x="838200" y="1825625"/>
            <a:ext cx="4701363" cy="3256738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1344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5DD836-64BB-B887-6145-DA52668CD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Simpel diffusion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9E0431-1953-F37D-5F75-DEA67AA34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73450" cy="4351338"/>
          </a:xfrm>
        </p:spPr>
        <p:txBody>
          <a:bodyPr/>
          <a:lstStyle/>
          <a:p>
            <a:r>
              <a:rPr lang="da-DK" dirty="0"/>
              <a:t>Nettobevægelse fra høj til lav koncentration.</a:t>
            </a:r>
          </a:p>
          <a:p>
            <a:r>
              <a:rPr lang="da-DK" dirty="0"/>
              <a:t>Små </a:t>
            </a:r>
            <a:r>
              <a:rPr lang="da-DK" dirty="0" err="1"/>
              <a:t>uladede</a:t>
            </a:r>
            <a:r>
              <a:rPr lang="da-DK" dirty="0"/>
              <a:t> molekyler og fedtopløselige stoffer kan diffundere gennem cellemembranen.</a:t>
            </a:r>
          </a:p>
        </p:txBody>
      </p:sp>
      <p:pic>
        <p:nvPicPr>
          <p:cNvPr id="1026" name="Picture 2" descr="Simpel diffusion">
            <a:extLst>
              <a:ext uri="{FF2B5EF4-FFF2-40B4-BE49-F238E27FC236}">
                <a16:creationId xmlns:a16="http://schemas.microsoft.com/office/drawing/2014/main" id="{EC8606E7-424E-881C-9954-0FD3F34CD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1825975"/>
            <a:ext cx="7042150" cy="44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414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325</Words>
  <Application>Microsoft Macintosh PowerPoint</Application>
  <PresentationFormat>Widescreen</PresentationFormat>
  <Paragraphs>79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Office-tema</vt:lpstr>
      <vt:lpstr>Membrantransportprocesser</vt:lpstr>
      <vt:lpstr>Plan</vt:lpstr>
      <vt:lpstr>Dagens figurer</vt:lpstr>
      <vt:lpstr>Cellemembranens opbygning</vt:lpstr>
      <vt:lpstr>Cellemembranens opbygning</vt:lpstr>
      <vt:lpstr>Cellemembranen</vt:lpstr>
      <vt:lpstr>Transportprocesser</vt:lpstr>
      <vt:lpstr>Transportprocesser</vt:lpstr>
      <vt:lpstr>Simpel diffusion</vt:lpstr>
      <vt:lpstr>Faciliteret diffusion</vt:lpstr>
      <vt:lpstr>Osmose</vt:lpstr>
      <vt:lpstr>Transportprocesser</vt:lpstr>
      <vt:lpstr>Endocytose og exocytose</vt:lpstr>
      <vt:lpstr>Gruppearbejde om transportprocesser</vt:lpstr>
      <vt:lpstr>Del 3 af mikroskopiøvelsen (plasmolyse)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Membrantransportprocesser</dc:title>
  <dc:creator>Klara Jensen</dc:creator>
  <cp:lastModifiedBy>Klara Jensen</cp:lastModifiedBy>
  <cp:revision>2</cp:revision>
  <dcterms:created xsi:type="dcterms:W3CDTF">2023-08-15T15:18:38Z</dcterms:created>
  <dcterms:modified xsi:type="dcterms:W3CDTF">2025-08-22T05:52:52Z</dcterms:modified>
</cp:coreProperties>
</file>