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60" r:id="rId4"/>
    <p:sldId id="261" r:id="rId5"/>
    <p:sldId id="262" r:id="rId6"/>
    <p:sldId id="278" r:id="rId7"/>
    <p:sldId id="277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88"/>
    <p:restoredTop sz="89259"/>
  </p:normalViewPr>
  <p:slideViewPr>
    <p:cSldViewPr snapToGrid="0" snapToObjects="1">
      <p:cViewPr>
        <p:scale>
          <a:sx n="105" d="100"/>
          <a:sy n="105" d="100"/>
        </p:scale>
        <p:origin x="1104" y="72"/>
      </p:cViewPr>
      <p:guideLst/>
    </p:cSldViewPr>
  </p:slideViewPr>
  <p:outlineViewPr>
    <p:cViewPr>
      <p:scale>
        <a:sx n="33" d="100"/>
        <a:sy n="33" d="100"/>
      </p:scale>
      <p:origin x="0" y="-8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07899-AB28-8C48-9BFD-CBE2C42A2087}" type="datetimeFigureOut">
              <a:rPr lang="da-DK" smtClean="0"/>
              <a:t>15/09/2020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9BF577-EC28-1C47-AAAD-97CAECEDA74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0961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De vigtigste pointer fra Psykologiens Veje s. 167-172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8599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a-DK" dirty="0"/>
              <a:t>I modsætning til behaviorismen: 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Mennesket er altså </a:t>
            </a:r>
            <a:r>
              <a:rPr lang="da-DK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ikke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blot et resultat af ydre påvirkninger.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modsætning til psykoanalysen og humanistisk psykologi: Det handler </a:t>
            </a:r>
            <a:r>
              <a:rPr lang="da-DK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ikke</a:t>
            </a: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om følelser og behov.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handler om erkendelse og intellektuelle funktioner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(og menneskets stræben efter at skabe mening i udefrakommende stimuli)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99281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Metode: Introspektion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57342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a-DK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Ad. spørgsmål 4. Hvis nej, hvorfor så ikke?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4991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>
              <a:effectLst/>
            </a:endParaRP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559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Understøttes af kendt kontorforsøg: </a:t>
            </a:r>
            <a:r>
              <a:rPr lang="da-DK" dirty="0">
                <a:solidFill>
                  <a:schemeClr val="tx1"/>
                </a:solidFill>
              </a:rPr>
              <a:t>Folk husker ting, der </a:t>
            </a:r>
            <a:r>
              <a:rPr lang="da-DK" i="1" dirty="0">
                <a:solidFill>
                  <a:schemeClr val="tx1"/>
                </a:solidFill>
              </a:rPr>
              <a:t>typisk</a:t>
            </a:r>
            <a:r>
              <a:rPr lang="da-DK" dirty="0">
                <a:solidFill>
                  <a:schemeClr val="tx1"/>
                </a:solidFill>
              </a:rPr>
              <a:t> er i et kontor og ikke andre. Opdigter også ting, der ikke var der (eks. bøger) – i tråd med indianerhistorie.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4351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(</a:t>
            </a:r>
            <a:r>
              <a:rPr lang="da-DK" dirty="0" err="1"/>
              <a:t>Wertheimer</a:t>
            </a:r>
            <a:r>
              <a:rPr lang="da-DK" dirty="0"/>
              <a:t> om meningsfulde helheder)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2029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Fokus på første halvdel her.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BF577-EC28-1C47-AAAD-97CAECEDA741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4995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3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Træk billede til pladsholder, eller klik på symbol for at tilføje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9/15/20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Kognitiv psykologi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En introduktion</a:t>
            </a:r>
          </a:p>
        </p:txBody>
      </p:sp>
    </p:spTree>
    <p:extLst>
      <p:ext uri="{BB962C8B-B14F-4D97-AF65-F5344CB8AC3E}">
        <p14:creationId xmlns:p14="http://schemas.microsoft.com/office/powerpoint/2010/main" val="1403568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50A49C-F42C-194C-ABB1-4905AF27B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Kognitionspsykologiens grundantagelse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508C812-141E-E446-B56F-070E1D4F9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sz="3200" b="1" i="1" dirty="0"/>
              <a:t>Den måde, vi </a:t>
            </a:r>
            <a:r>
              <a:rPr lang="da-DK" sz="3200" b="1" i="1" u="sng" dirty="0"/>
              <a:t>tolker</a:t>
            </a:r>
            <a:r>
              <a:rPr lang="da-DK" sz="3200" b="1" i="1" dirty="0"/>
              <a:t> vores verden på, har afgørende betydning for vores handlinger og adfærd!</a:t>
            </a:r>
          </a:p>
          <a:p>
            <a:endParaRPr lang="da-DK" sz="3200" i="1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48127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første kognitive psykologer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da-DK" dirty="0"/>
              <a:t> I slutningen af 1800-tallet kommer de første eksperimentelle psykologer på banen, og man begynder bl.a. at undersøge hukommelsen.</a:t>
            </a:r>
          </a:p>
          <a:p>
            <a:pPr>
              <a:buFont typeface="Wingdings" charset="2"/>
              <a:buChar char="v"/>
            </a:pPr>
            <a:r>
              <a:rPr lang="da-DK" dirty="0"/>
              <a:t> I et af sine mest berømte forsøg, undersøger psykologen Hermann </a:t>
            </a:r>
            <a:r>
              <a:rPr lang="da-DK" dirty="0" err="1"/>
              <a:t>Ebbinghaus</a:t>
            </a:r>
            <a:r>
              <a:rPr lang="da-DK" dirty="0"/>
              <a:t> vores evne til huske verbalt materiale.  Han undersøgte, hvor mange gange han måtte læse en liste med meningsløse stavelser igennem, for at lære den udenad. </a:t>
            </a:r>
          </a:p>
          <a:p>
            <a:pPr>
              <a:buFont typeface="Wingdings" charset="2"/>
              <a:buChar char="v"/>
            </a:pPr>
            <a:r>
              <a:rPr lang="da-DK" dirty="0"/>
              <a:t>Konklusion: </a:t>
            </a:r>
            <a:r>
              <a:rPr lang="da-DK" b="1" dirty="0"/>
              <a:t>Korttidshukommelsen har en begrænset kapacitet på 7 +/-2 (=det magiske 7-tal)</a:t>
            </a:r>
            <a:endParaRPr lang="da-DK" dirty="0"/>
          </a:p>
          <a:p>
            <a:pPr>
              <a:buFont typeface="Wingdings" charset="2"/>
              <a:buChar char="v"/>
            </a:pPr>
            <a:endParaRPr lang="da-DK" dirty="0"/>
          </a:p>
          <a:p>
            <a:pPr>
              <a:buFont typeface="Wingdings" charset="2"/>
              <a:buChar char="v"/>
            </a:pPr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849" y="4168537"/>
            <a:ext cx="1837770" cy="2507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2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da-DK" i="1" dirty="0"/>
          </a:p>
          <a:p>
            <a:pPr marL="457200" lvl="0" indent="-457200">
              <a:buFont typeface="+mj-lt"/>
              <a:buAutoNum type="arabicPeriod"/>
            </a:pPr>
            <a:r>
              <a:rPr lang="da-DK" i="1" dirty="0"/>
              <a:t>Test jeres kapacitet ud fra oversigten nedenfor.</a:t>
            </a:r>
            <a:endParaRPr lang="da-DK" dirty="0"/>
          </a:p>
          <a:p>
            <a:pPr marL="457200" lvl="0" indent="-457200">
              <a:buFont typeface="+mj-lt"/>
              <a:buAutoNum type="arabicPeriod"/>
            </a:pPr>
            <a:r>
              <a:rPr lang="da-DK" i="1" dirty="0"/>
              <a:t>Hvor mange gentagelser skal </a:t>
            </a:r>
            <a:r>
              <a:rPr lang="da-DK" i="1" u="sng" dirty="0"/>
              <a:t>I</a:t>
            </a:r>
            <a:r>
              <a:rPr lang="da-DK" i="1" dirty="0"/>
              <a:t> bruge for at huske listerne (angivet lodret)?</a:t>
            </a:r>
            <a:endParaRPr lang="da-DK" dirty="0"/>
          </a:p>
          <a:p>
            <a:pPr marL="457200" lvl="0" indent="-457200">
              <a:buFont typeface="+mj-lt"/>
              <a:buAutoNum type="arabicPeriod"/>
            </a:pPr>
            <a:r>
              <a:rPr lang="da-DK" i="1" dirty="0"/>
              <a:t>Bekræfter I </a:t>
            </a:r>
            <a:r>
              <a:rPr lang="da-DK" i="1" dirty="0" err="1"/>
              <a:t>Ebbinghaus</a:t>
            </a:r>
            <a:r>
              <a:rPr lang="da-DK" i="1" dirty="0"/>
              <a:t>´ resultater?</a:t>
            </a:r>
            <a:endParaRPr lang="da-DK" dirty="0"/>
          </a:p>
          <a:p>
            <a:pPr marL="457200" lvl="0" indent="-457200">
              <a:buFont typeface="+mj-lt"/>
              <a:buAutoNum type="arabicPeriod"/>
            </a:pPr>
            <a:r>
              <a:rPr lang="da-DK" i="1" dirty="0"/>
              <a:t>Betyder det så, at vi kun kan huske 7 ting?</a:t>
            </a:r>
          </a:p>
          <a:p>
            <a:pPr marL="457200" lvl="0" indent="-457200">
              <a:buFont typeface="+mj-lt"/>
              <a:buAutoNum type="arabicPeriod"/>
            </a:pPr>
            <a:r>
              <a:rPr lang="da-DK" i="1" dirty="0"/>
              <a:t>Hvad tænker I om hans metode?</a:t>
            </a:r>
          </a:p>
          <a:p>
            <a:pPr marL="457200" lvl="0" indent="-457200">
              <a:buFont typeface="+mj-lt"/>
              <a:buAutoNum type="arabicPeriod"/>
            </a:pPr>
            <a:endParaRPr lang="da-DK" i="1" dirty="0"/>
          </a:p>
          <a:p>
            <a:pPr marL="457200" lvl="0" indent="-457200">
              <a:buFont typeface="+mj-lt"/>
              <a:buAutoNum type="arabicPeriod"/>
            </a:pPr>
            <a:endParaRPr lang="da-DK" i="1" dirty="0"/>
          </a:p>
          <a:p>
            <a:pPr marL="457200" lvl="0" indent="-457200">
              <a:buFont typeface="+mj-lt"/>
              <a:buAutoNum type="arabicPeriod"/>
            </a:pPr>
            <a:endParaRPr lang="da-DK" dirty="0"/>
          </a:p>
          <a:p>
            <a:endParaRPr lang="da-DK" dirty="0"/>
          </a:p>
        </p:txBody>
      </p:sp>
      <p:graphicFrame>
        <p:nvGraphicFramePr>
          <p:cNvPr id="8" name="Tabel 7">
            <a:extLst>
              <a:ext uri="{FF2B5EF4-FFF2-40B4-BE49-F238E27FC236}">
                <a16:creationId xmlns:a16="http://schemas.microsoft.com/office/drawing/2014/main" id="{7F368DFF-955B-0247-9B58-D23C1C44B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130214"/>
              </p:ext>
            </p:extLst>
          </p:nvPr>
        </p:nvGraphicFramePr>
        <p:xfrm>
          <a:off x="5986343" y="3429000"/>
          <a:ext cx="6020779" cy="2776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5281">
                  <a:extLst>
                    <a:ext uri="{9D8B030D-6E8A-4147-A177-3AD203B41FA5}">
                      <a16:colId xmlns:a16="http://schemas.microsoft.com/office/drawing/2014/main" val="3596547159"/>
                    </a:ext>
                  </a:extLst>
                </a:gridCol>
                <a:gridCol w="1344633">
                  <a:extLst>
                    <a:ext uri="{9D8B030D-6E8A-4147-A177-3AD203B41FA5}">
                      <a16:colId xmlns:a16="http://schemas.microsoft.com/office/drawing/2014/main" val="2257627645"/>
                    </a:ext>
                  </a:extLst>
                </a:gridCol>
                <a:gridCol w="1467521">
                  <a:extLst>
                    <a:ext uri="{9D8B030D-6E8A-4147-A177-3AD203B41FA5}">
                      <a16:colId xmlns:a16="http://schemas.microsoft.com/office/drawing/2014/main" val="4124066416"/>
                    </a:ext>
                  </a:extLst>
                </a:gridCol>
                <a:gridCol w="1863344">
                  <a:extLst>
                    <a:ext uri="{9D8B030D-6E8A-4147-A177-3AD203B41FA5}">
                      <a16:colId xmlns:a16="http://schemas.microsoft.com/office/drawing/2014/main" val="4155898589"/>
                    </a:ext>
                  </a:extLst>
                </a:gridCol>
              </a:tblGrid>
              <a:tr h="252448">
                <a:tc gridSpan="4">
                  <a:txBody>
                    <a:bodyPr/>
                    <a:lstStyle/>
                    <a:p>
                      <a:pPr algn="l"/>
                      <a:r>
                        <a:rPr lang="en-US" sz="1150" dirty="0">
                          <a:effectLst/>
                        </a:rPr>
                        <a:t>DET MAGISKE SYVTAL</a:t>
                      </a:r>
                      <a:endParaRPr lang="da-DK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143747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tip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bel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zip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got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0153517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nir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zip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rau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lar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2192681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non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met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jom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ilk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7844511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sel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 dirty="0" err="1">
                          <a:effectLst/>
                        </a:rPr>
                        <a:t>rym</a:t>
                      </a:r>
                      <a:endParaRPr lang="da-DK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nus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sun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3476902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sak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juf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jyc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mar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71571270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rof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hip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dic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byf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1084054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tei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got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lan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but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7356844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 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rof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sar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nur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0425434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 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 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mak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pal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0701529"/>
                  </a:ext>
                </a:extLst>
              </a:tr>
              <a:tr h="252448"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 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 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>
                          <a:effectLst/>
                        </a:rPr>
                        <a:t> </a:t>
                      </a:r>
                      <a:endParaRPr lang="da-DK" sz="1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1150" dirty="0" err="1">
                          <a:effectLst/>
                        </a:rPr>
                        <a:t>fak</a:t>
                      </a:r>
                      <a:endParaRPr lang="da-DK" sz="1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9687490"/>
                  </a:ext>
                </a:extLst>
              </a:tr>
            </a:tbl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780BC312-6A52-304C-B6F9-6DFC45D71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4441" y="415702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585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Kritik af </a:t>
            </a:r>
            <a:r>
              <a:rPr lang="da-DK" dirty="0" err="1"/>
              <a:t>Ebbinghaus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r>
              <a:rPr lang="da-DK" dirty="0"/>
              <a:t> Denne tidlige forskning kritiseres for ikke at have </a:t>
            </a:r>
            <a:r>
              <a:rPr lang="da-DK" dirty="0" err="1"/>
              <a:t>overførbarhed</a:t>
            </a:r>
            <a:r>
              <a:rPr lang="da-DK" dirty="0"/>
              <a:t> til hverdagen grundet meningsløsheden. Der ligger en vigtig stræben efter mening bag evnen til at huske ting (jf. Frederic </a:t>
            </a:r>
            <a:r>
              <a:rPr lang="da-DK" dirty="0" err="1"/>
              <a:t>Bartlett</a:t>
            </a:r>
            <a:r>
              <a:rPr lang="da-DK" dirty="0"/>
              <a:t>, 1920´erne).</a:t>
            </a:r>
          </a:p>
          <a:p>
            <a:pPr>
              <a:buFont typeface="Wingdings" charset="2"/>
              <a:buChar char="v"/>
            </a:pPr>
            <a:r>
              <a:rPr lang="da-DK" b="1" dirty="0"/>
              <a:t> Vi husker det, der giver mening. Vi rationaliserer.</a:t>
            </a:r>
            <a:endParaRPr lang="da-DK" dirty="0"/>
          </a:p>
          <a:p>
            <a:pPr>
              <a:buFont typeface="Wingdings" charset="2"/>
              <a:buChar char="v"/>
            </a:pPr>
            <a:r>
              <a:rPr lang="da-DK" dirty="0"/>
              <a:t> Derfor kan vi godt huske mere end 7 enheder – f.eks. på en indkøbsseddel </a:t>
            </a: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231" y="3899775"/>
            <a:ext cx="4060507" cy="229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374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CE9E5-CE2E-E14E-B644-8477419FD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Bartlett</a:t>
            </a:r>
            <a:r>
              <a:rPr lang="da-DK" dirty="0"/>
              <a:t> fortsat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542187D-0F9D-5048-B935-19149973D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/>
            </a:pPr>
            <a:r>
              <a:rPr lang="da-DK" dirty="0">
                <a:solidFill>
                  <a:schemeClr val="tx1"/>
                </a:solidFill>
              </a:rPr>
              <a:t>Når vi rationaliserer, så behandler vi indtryk yderst aktivt; vi selekterer og tolker ud fra vores interesser, baggrund og kognitive skemaer. </a:t>
            </a:r>
            <a:endParaRPr lang="da-DK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/>
            </a:pPr>
            <a:endParaRPr lang="da-DK" b="1" i="1" dirty="0">
              <a:solidFill>
                <a:schemeClr val="tx1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/>
            </a:pPr>
            <a:r>
              <a:rPr lang="da-DK" b="1" i="1" dirty="0">
                <a:solidFill>
                  <a:schemeClr val="tx1"/>
                </a:solidFill>
              </a:rPr>
              <a:t>Kognitive skemaer: </a:t>
            </a:r>
            <a:r>
              <a:rPr lang="da-DK" dirty="0">
                <a:solidFill>
                  <a:schemeClr val="tx1"/>
                </a:solidFill>
              </a:rPr>
              <a:t>Indre mentale strukturer, der på systematisk vis organiserer erfaringer (for det typiske, det generelle) – bruges til at til at forstå vores omverden samt forudsige, hvad der vil ske i bestemte situationer.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pic>
        <p:nvPicPr>
          <p:cNvPr id="5" name="Billede 4" descr="Et billede, der indeholder indendørs, værelse, bord, lever&#10;&#10;Automatisk genereret beskrivelse">
            <a:extLst>
              <a:ext uri="{FF2B5EF4-FFF2-40B4-BE49-F238E27FC236}">
                <a16:creationId xmlns:a16="http://schemas.microsoft.com/office/drawing/2014/main" id="{C81A1A31-C52C-3D43-B9D6-BD5946BDC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4603" y="3662908"/>
            <a:ext cx="2929413" cy="290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438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069F20-B49E-8B4E-9DD7-2D10A3189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Altså </a:t>
            </a:r>
            <a:r>
              <a:rPr lang="da-DK" sz="2000" dirty="0"/>
              <a:t>(og nu skal vi til det, I selv har læst om til i dag…)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203A00-4796-574F-9977-1A3A77EA9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Mennesket er I besiddelse af medfødte evner til at organisere og skabe mening i indtryk fra omgivelserne. </a:t>
            </a:r>
            <a:r>
              <a:rPr lang="da-DK" dirty="0" err="1"/>
              <a:t>Bartlett</a:t>
            </a:r>
            <a:r>
              <a:rPr lang="da-DK" dirty="0"/>
              <a:t> taler om de kognitive skemaer for at forklare, hvordan vi organiserer og opbevarer vores erfaringer og bruger dem til at fortolke og skabe mening i vores omverden. </a:t>
            </a:r>
          </a:p>
          <a:p>
            <a:endParaRPr lang="da-DK" dirty="0"/>
          </a:p>
          <a:p>
            <a:r>
              <a:rPr lang="da-DK" dirty="0"/>
              <a:t>Og i 1960´erne sker der en revolution på området. Måske fordi man savner svar i behaviorismen? Måske fordi informationsteknologien avanceres i perioden op til og rejser nye spørgsmål?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76244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D6B33B-C1B6-D047-8348-315174FC3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Studiet af </a:t>
            </a:r>
            <a:br>
              <a:rPr lang="da-DK" dirty="0"/>
            </a:br>
            <a:r>
              <a:rPr lang="da-DK" dirty="0"/>
              <a:t>menneskets informationsprocesser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D22E08-AB31-1746-A93C-8079C24F8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Omdrejningspunktet er den måde, vi modtager, lagrer, bearbejder og anvender information på. Herunder:</a:t>
            </a:r>
          </a:p>
          <a:p>
            <a:pPr marL="0" indent="0">
              <a:buNone/>
            </a:pPr>
            <a:endParaRPr lang="da-DK" dirty="0"/>
          </a:p>
          <a:p>
            <a:pPr>
              <a:buFont typeface="Wingdings" pitchFamily="2" charset="2"/>
              <a:buChar char="v"/>
            </a:pPr>
            <a:r>
              <a:rPr lang="da-DK" dirty="0"/>
              <a:t> Opmærksomhed (fokuser os på begrænset mængde info via sanserne)</a:t>
            </a:r>
          </a:p>
          <a:p>
            <a:pPr lvl="0">
              <a:buFont typeface="Wingdings" pitchFamily="2" charset="2"/>
              <a:buChar char="v"/>
            </a:pPr>
            <a:r>
              <a:rPr lang="da-DK" dirty="0"/>
              <a:t> Perception (sørger for, at vi opfatter og fortolker info)</a:t>
            </a:r>
          </a:p>
          <a:p>
            <a:pPr lvl="0">
              <a:buFont typeface="Wingdings" pitchFamily="2" charset="2"/>
              <a:buChar char="v"/>
            </a:pPr>
            <a:r>
              <a:rPr lang="da-DK" dirty="0"/>
              <a:t> Hukommelse (aktiv når vi erindrer, genkender, lærer nyt)</a:t>
            </a:r>
          </a:p>
          <a:p>
            <a:pPr lvl="0">
              <a:buFont typeface="Wingdings" pitchFamily="2" charset="2"/>
              <a:buChar char="v"/>
            </a:pPr>
            <a:r>
              <a:rPr lang="da-DK" dirty="0"/>
              <a:t> Tankeprocesser (gør os i stand til at funderer, analyserer, fantaserer)</a:t>
            </a:r>
          </a:p>
          <a:p>
            <a:pPr lvl="0">
              <a:buFont typeface="Wingdings" pitchFamily="2" charset="2"/>
              <a:buChar char="v"/>
            </a:pPr>
            <a:r>
              <a:rPr lang="da-DK" dirty="0"/>
              <a:t> Sproglige processer (gør det muligt for os at modtage verbal info og kommunikere med andre)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918844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</Template>
  <TotalTime>1302</TotalTime>
  <Words>666</Words>
  <Application>Microsoft Macintosh PowerPoint</Application>
  <PresentationFormat>Widescreen</PresentationFormat>
  <Paragraphs>101</Paragraphs>
  <Slides>8</Slides>
  <Notes>8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Cambria</vt:lpstr>
      <vt:lpstr>Wingdings</vt:lpstr>
      <vt:lpstr>Retro</vt:lpstr>
      <vt:lpstr>Kognitiv psykologi</vt:lpstr>
      <vt:lpstr>Kognitionspsykologiens grundantagelse</vt:lpstr>
      <vt:lpstr>De første kognitive psykologer</vt:lpstr>
      <vt:lpstr>Øvelse</vt:lpstr>
      <vt:lpstr>Kritik af Ebbinghaus</vt:lpstr>
      <vt:lpstr>Bartlett fortsat</vt:lpstr>
      <vt:lpstr>Altså (og nu skal vi til det, I selv har læst om til i dag…)</vt:lpstr>
      <vt:lpstr>Studiet af  menneskets informationsprocesser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HUKOMMELSE</dc:title>
  <dc:creator>Line Hansen</dc:creator>
  <cp:lastModifiedBy>Line Kaack Hansen</cp:lastModifiedBy>
  <cp:revision>55</cp:revision>
  <dcterms:created xsi:type="dcterms:W3CDTF">2017-08-11T09:52:47Z</dcterms:created>
  <dcterms:modified xsi:type="dcterms:W3CDTF">2020-09-16T07:12:51Z</dcterms:modified>
</cp:coreProperties>
</file>