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72" r:id="rId7"/>
    <p:sldId id="262" r:id="rId8"/>
    <p:sldId id="263" r:id="rId9"/>
    <p:sldId id="264" r:id="rId10"/>
    <p:sldId id="265" r:id="rId11"/>
    <p:sldId id="259" r:id="rId12"/>
    <p:sldId id="267" r:id="rId13"/>
    <p:sldId id="269" r:id="rId14"/>
    <p:sldId id="270" r:id="rId15"/>
    <p:sldId id="273" r:id="rId16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43"/>
  </p:normalViewPr>
  <p:slideViewPr>
    <p:cSldViewPr snapToGrid="0">
      <p:cViewPr varScale="1">
        <p:scale>
          <a:sx n="105" d="100"/>
          <a:sy n="105" d="100"/>
        </p:scale>
        <p:origin x="74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lara Jensen" userId="5e70cf2d-534e-4b57-be02-6afb43ed7e61" providerId="ADAL" clId="{9A6128F1-68DA-7F47-94D6-B7128A6DF8AB}"/>
    <pc:docChg chg="custSel addSld delSld modSld">
      <pc:chgData name="Klara Jensen" userId="5e70cf2d-534e-4b57-be02-6afb43ed7e61" providerId="ADAL" clId="{9A6128F1-68DA-7F47-94D6-B7128A6DF8AB}" dt="2023-09-28T09:28:24.383" v="488" actId="20577"/>
      <pc:docMkLst>
        <pc:docMk/>
      </pc:docMkLst>
      <pc:sldChg chg="modSp mod">
        <pc:chgData name="Klara Jensen" userId="5e70cf2d-534e-4b57-be02-6afb43ed7e61" providerId="ADAL" clId="{9A6128F1-68DA-7F47-94D6-B7128A6DF8AB}" dt="2023-09-28T06:16:30.908" v="320" actId="20577"/>
        <pc:sldMkLst>
          <pc:docMk/>
          <pc:sldMk cId="2082786913" sldId="257"/>
        </pc:sldMkLst>
      </pc:sldChg>
      <pc:sldChg chg="modSp mod">
        <pc:chgData name="Klara Jensen" userId="5e70cf2d-534e-4b57-be02-6afb43ed7e61" providerId="ADAL" clId="{9A6128F1-68DA-7F47-94D6-B7128A6DF8AB}" dt="2023-09-27T15:10:18.807" v="211" actId="14100"/>
        <pc:sldMkLst>
          <pc:docMk/>
          <pc:sldMk cId="1443861037" sldId="262"/>
        </pc:sldMkLst>
      </pc:sldChg>
      <pc:sldChg chg="delSp modSp mod">
        <pc:chgData name="Klara Jensen" userId="5e70cf2d-534e-4b57-be02-6afb43ed7e61" providerId="ADAL" clId="{9A6128F1-68DA-7F47-94D6-B7128A6DF8AB}" dt="2023-09-28T09:28:24.383" v="488" actId="20577"/>
        <pc:sldMkLst>
          <pc:docMk/>
          <pc:sldMk cId="3575332678" sldId="263"/>
        </pc:sldMkLst>
      </pc:sldChg>
      <pc:sldChg chg="addSp modSp mod">
        <pc:chgData name="Klara Jensen" userId="5e70cf2d-534e-4b57-be02-6afb43ed7e61" providerId="ADAL" clId="{9A6128F1-68DA-7F47-94D6-B7128A6DF8AB}" dt="2023-09-26T09:09:49.009" v="31" actId="1076"/>
        <pc:sldMkLst>
          <pc:docMk/>
          <pc:sldMk cId="3648288629" sldId="265"/>
        </pc:sldMkLst>
      </pc:sldChg>
      <pc:sldChg chg="new del">
        <pc:chgData name="Klara Jensen" userId="5e70cf2d-534e-4b57-be02-6afb43ed7e61" providerId="ADAL" clId="{9A6128F1-68DA-7F47-94D6-B7128A6DF8AB}" dt="2023-09-26T09:10:37.629" v="34" actId="2696"/>
        <pc:sldMkLst>
          <pc:docMk/>
          <pc:sldMk cId="1763972363" sldId="266"/>
        </pc:sldMkLst>
      </pc:sldChg>
      <pc:sldChg chg="delSp add mod">
        <pc:chgData name="Klara Jensen" userId="5e70cf2d-534e-4b57-be02-6afb43ed7e61" providerId="ADAL" clId="{9A6128F1-68DA-7F47-94D6-B7128A6DF8AB}" dt="2023-09-26T09:10:43.189" v="36" actId="478"/>
        <pc:sldMkLst>
          <pc:docMk/>
          <pc:sldMk cId="3416912677" sldId="267"/>
        </pc:sldMkLst>
      </pc:sldChg>
      <pc:sldChg chg="new del">
        <pc:chgData name="Klara Jensen" userId="5e70cf2d-534e-4b57-be02-6afb43ed7e61" providerId="ADAL" clId="{9A6128F1-68DA-7F47-94D6-B7128A6DF8AB}" dt="2023-09-26T09:24:13.529" v="199" actId="2696"/>
        <pc:sldMkLst>
          <pc:docMk/>
          <pc:sldMk cId="2808127585" sldId="268"/>
        </pc:sldMkLst>
      </pc:sldChg>
      <pc:sldChg chg="addSp modSp add mod">
        <pc:chgData name="Klara Jensen" userId="5e70cf2d-534e-4b57-be02-6afb43ed7e61" providerId="ADAL" clId="{9A6128F1-68DA-7F47-94D6-B7128A6DF8AB}" dt="2023-09-26T09:20:22.143" v="193" actId="1582"/>
        <pc:sldMkLst>
          <pc:docMk/>
          <pc:sldMk cId="3712994636" sldId="269"/>
        </pc:sldMkLst>
      </pc:sldChg>
      <pc:sldChg chg="addSp delSp add mod">
        <pc:chgData name="Klara Jensen" userId="5e70cf2d-534e-4b57-be02-6afb43ed7e61" providerId="ADAL" clId="{9A6128F1-68DA-7F47-94D6-B7128A6DF8AB}" dt="2023-09-26T09:20:52.403" v="198" actId="478"/>
        <pc:sldMkLst>
          <pc:docMk/>
          <pc:sldMk cId="2006547796" sldId="270"/>
        </pc:sldMkLst>
      </pc:sldChg>
      <pc:sldChg chg="add del">
        <pc:chgData name="Klara Jensen" userId="5e70cf2d-534e-4b57-be02-6afb43ed7e61" providerId="ADAL" clId="{9A6128F1-68DA-7F47-94D6-B7128A6DF8AB}" dt="2023-09-26T09:17:17.848" v="49"/>
        <pc:sldMkLst>
          <pc:docMk/>
          <pc:sldMk cId="2793488360" sldId="270"/>
        </pc:sldMkLst>
      </pc:sldChg>
      <pc:sldChg chg="new del">
        <pc:chgData name="Klara Jensen" userId="5e70cf2d-534e-4b57-be02-6afb43ed7e61" providerId="ADAL" clId="{9A6128F1-68DA-7F47-94D6-B7128A6DF8AB}" dt="2023-09-27T15:09:21.206" v="202" actId="2696"/>
        <pc:sldMkLst>
          <pc:docMk/>
          <pc:sldMk cId="3182798183" sldId="271"/>
        </pc:sldMkLst>
      </pc:sldChg>
      <pc:sldChg chg="delSp modSp add mod">
        <pc:chgData name="Klara Jensen" userId="5e70cf2d-534e-4b57-be02-6afb43ed7e61" providerId="ADAL" clId="{9A6128F1-68DA-7F47-94D6-B7128A6DF8AB}" dt="2023-09-27T15:09:40.360" v="207" actId="478"/>
        <pc:sldMkLst>
          <pc:docMk/>
          <pc:sldMk cId="3034714550" sldId="272"/>
        </pc:sldMkLst>
      </pc:sldChg>
      <pc:sldChg chg="modSp new mod">
        <pc:chgData name="Klara Jensen" userId="5e70cf2d-534e-4b57-be02-6afb43ed7e61" providerId="ADAL" clId="{9A6128F1-68DA-7F47-94D6-B7128A6DF8AB}" dt="2023-09-27T15:18:59.487" v="272" actId="20577"/>
        <pc:sldMkLst>
          <pc:docMk/>
          <pc:sldMk cId="32031319" sldId="273"/>
        </pc:sldMkLst>
      </pc:sldChg>
    </pc:docChg>
  </pc:docChgLst>
  <pc:docChgLst>
    <pc:chgData name="Klara Jensen" userId="5e70cf2d-534e-4b57-be02-6afb43ed7e61" providerId="ADAL" clId="{3848A5A4-5B6F-3C46-9850-A25A6E5F1F22}"/>
    <pc:docChg chg="custSel addSld modSld">
      <pc:chgData name="Klara Jensen" userId="5e70cf2d-534e-4b57-be02-6afb43ed7e61" providerId="ADAL" clId="{3848A5A4-5B6F-3C46-9850-A25A6E5F1F22}" dt="2025-09-29T17:38:47.766" v="817" actId="20577"/>
      <pc:docMkLst>
        <pc:docMk/>
      </pc:docMkLst>
      <pc:sldChg chg="modSp mod">
        <pc:chgData name="Klara Jensen" userId="5e70cf2d-534e-4b57-be02-6afb43ed7e61" providerId="ADAL" clId="{3848A5A4-5B6F-3C46-9850-A25A6E5F1F22}" dt="2025-09-29T17:11:13.276" v="68" actId="20577"/>
        <pc:sldMkLst>
          <pc:docMk/>
          <pc:sldMk cId="2082786913" sldId="257"/>
        </pc:sldMkLst>
        <pc:spChg chg="mod">
          <ac:chgData name="Klara Jensen" userId="5e70cf2d-534e-4b57-be02-6afb43ed7e61" providerId="ADAL" clId="{3848A5A4-5B6F-3C46-9850-A25A6E5F1F22}" dt="2025-09-29T17:11:13.276" v="68" actId="20577"/>
          <ac:spMkLst>
            <pc:docMk/>
            <pc:sldMk cId="2082786913" sldId="257"/>
            <ac:spMk id="3" creationId="{011EE0E2-4D15-25A5-927A-EF15985CC919}"/>
          </ac:spMkLst>
        </pc:spChg>
      </pc:sldChg>
      <pc:sldChg chg="modSp mod">
        <pc:chgData name="Klara Jensen" userId="5e70cf2d-534e-4b57-be02-6afb43ed7e61" providerId="ADAL" clId="{3848A5A4-5B6F-3C46-9850-A25A6E5F1F22}" dt="2025-09-29T16:49:46.750" v="32" actId="20577"/>
        <pc:sldMkLst>
          <pc:docMk/>
          <pc:sldMk cId="2573802359" sldId="264"/>
        </pc:sldMkLst>
        <pc:spChg chg="mod">
          <ac:chgData name="Klara Jensen" userId="5e70cf2d-534e-4b57-be02-6afb43ed7e61" providerId="ADAL" clId="{3848A5A4-5B6F-3C46-9850-A25A6E5F1F22}" dt="2025-09-29T16:49:46.750" v="32" actId="20577"/>
          <ac:spMkLst>
            <pc:docMk/>
            <pc:sldMk cId="2573802359" sldId="264"/>
            <ac:spMk id="3" creationId="{6FCCCD85-5F02-CB1D-44E4-266EFDD02262}"/>
          </ac:spMkLst>
        </pc:spChg>
        <pc:picChg chg="mod">
          <ac:chgData name="Klara Jensen" userId="5e70cf2d-534e-4b57-be02-6afb43ed7e61" providerId="ADAL" clId="{3848A5A4-5B6F-3C46-9850-A25A6E5F1F22}" dt="2025-09-29T16:49:11.981" v="3" actId="1076"/>
          <ac:picMkLst>
            <pc:docMk/>
            <pc:sldMk cId="2573802359" sldId="264"/>
            <ac:picMk id="5121" creationId="{EA5AED40-73E2-DCF0-515A-3F27EC0AB9F2}"/>
          </ac:picMkLst>
        </pc:picChg>
      </pc:sldChg>
      <pc:sldChg chg="modSp new mod">
        <pc:chgData name="Klara Jensen" userId="5e70cf2d-534e-4b57-be02-6afb43ed7e61" providerId="ADAL" clId="{3848A5A4-5B6F-3C46-9850-A25A6E5F1F22}" dt="2025-09-29T17:24:49.127" v="626" actId="20577"/>
        <pc:sldMkLst>
          <pc:docMk/>
          <pc:sldMk cId="418156598" sldId="274"/>
        </pc:sldMkLst>
      </pc:sldChg>
      <pc:sldChg chg="modSp new mod">
        <pc:chgData name="Klara Jensen" userId="5e70cf2d-534e-4b57-be02-6afb43ed7e61" providerId="ADAL" clId="{3848A5A4-5B6F-3C46-9850-A25A6E5F1F22}" dt="2025-09-29T17:22:27.820" v="497" actId="20577"/>
        <pc:sldMkLst>
          <pc:docMk/>
          <pc:sldMk cId="1260507217" sldId="275"/>
        </pc:sldMkLst>
      </pc:sldChg>
      <pc:sldChg chg="modSp new mod">
        <pc:chgData name="Klara Jensen" userId="5e70cf2d-534e-4b57-be02-6afb43ed7e61" providerId="ADAL" clId="{3848A5A4-5B6F-3C46-9850-A25A6E5F1F22}" dt="2025-09-29T17:38:47.766" v="817" actId="20577"/>
        <pc:sldMkLst>
          <pc:docMk/>
          <pc:sldMk cId="1562457435" sldId="276"/>
        </pc:sldMkLst>
      </pc:sldChg>
    </pc:docChg>
  </pc:docChgLst>
  <pc:docChgLst>
    <pc:chgData name="Klara Jensen" userId="5e70cf2d-534e-4b57-be02-6afb43ed7e61" providerId="ADAL" clId="{6D7064AD-D6E9-1247-B3CB-8F33444BCB5A}"/>
    <pc:docChg chg="modSld">
      <pc:chgData name="Klara Jensen" userId="5e70cf2d-534e-4b57-be02-6afb43ed7e61" providerId="ADAL" clId="{6D7064AD-D6E9-1247-B3CB-8F33444BCB5A}" dt="2024-10-08T09:29:24.047" v="119" actId="1076"/>
      <pc:docMkLst>
        <pc:docMk/>
      </pc:docMkLst>
      <pc:sldChg chg="modSp mod">
        <pc:chgData name="Klara Jensen" userId="5e70cf2d-534e-4b57-be02-6afb43ed7e61" providerId="ADAL" clId="{6D7064AD-D6E9-1247-B3CB-8F33444BCB5A}" dt="2024-10-08T09:24:50.785" v="0" actId="20577"/>
        <pc:sldMkLst>
          <pc:docMk/>
          <pc:sldMk cId="2082786913" sldId="257"/>
        </pc:sldMkLst>
      </pc:sldChg>
      <pc:sldChg chg="addSp delSp modSp mod">
        <pc:chgData name="Klara Jensen" userId="5e70cf2d-534e-4b57-be02-6afb43ed7e61" providerId="ADAL" clId="{6D7064AD-D6E9-1247-B3CB-8F33444BCB5A}" dt="2024-10-08T09:27:49.262" v="94" actId="1076"/>
        <pc:sldMkLst>
          <pc:docMk/>
          <pc:sldMk cId="1186981304" sldId="258"/>
        </pc:sldMkLst>
      </pc:sldChg>
      <pc:sldChg chg="modSp mod">
        <pc:chgData name="Klara Jensen" userId="5e70cf2d-534e-4b57-be02-6afb43ed7e61" providerId="ADAL" clId="{6D7064AD-D6E9-1247-B3CB-8F33444BCB5A}" dt="2024-10-08T09:29:24.047" v="119" actId="1076"/>
        <pc:sldMkLst>
          <pc:docMk/>
          <pc:sldMk cId="3575332678" sldId="263"/>
        </pc:sldMkLst>
      </pc:sldChg>
    </pc:docChg>
  </pc:docChgLst>
  <pc:docChgLst>
    <pc:chgData name="Klara Jensen" userId="5e70cf2d-534e-4b57-be02-6afb43ed7e61" providerId="ADAL" clId="{72B533D0-87E8-854A-BFEF-B4339A047C98}"/>
    <pc:docChg chg="delSld">
      <pc:chgData name="Klara Jensen" userId="5e70cf2d-534e-4b57-be02-6afb43ed7e61" providerId="ADAL" clId="{72B533D0-87E8-854A-BFEF-B4339A047C98}" dt="2025-10-07T14:48:32.197" v="2" actId="2696"/>
      <pc:docMkLst>
        <pc:docMk/>
      </pc:docMkLst>
      <pc:sldChg chg="del">
        <pc:chgData name="Klara Jensen" userId="5e70cf2d-534e-4b57-be02-6afb43ed7e61" providerId="ADAL" clId="{72B533D0-87E8-854A-BFEF-B4339A047C98}" dt="2025-10-07T14:48:30.445" v="0" actId="2696"/>
        <pc:sldMkLst>
          <pc:docMk/>
          <pc:sldMk cId="418156598" sldId="274"/>
        </pc:sldMkLst>
      </pc:sldChg>
      <pc:sldChg chg="del">
        <pc:chgData name="Klara Jensen" userId="5e70cf2d-534e-4b57-be02-6afb43ed7e61" providerId="ADAL" clId="{72B533D0-87E8-854A-BFEF-B4339A047C98}" dt="2025-10-07T14:48:31.418" v="1" actId="2696"/>
        <pc:sldMkLst>
          <pc:docMk/>
          <pc:sldMk cId="1260507217" sldId="275"/>
        </pc:sldMkLst>
      </pc:sldChg>
      <pc:sldChg chg="del">
        <pc:chgData name="Klara Jensen" userId="5e70cf2d-534e-4b57-be02-6afb43ed7e61" providerId="ADAL" clId="{72B533D0-87E8-854A-BFEF-B4339A047C98}" dt="2025-10-07T14:48:32.197" v="2" actId="2696"/>
        <pc:sldMkLst>
          <pc:docMk/>
          <pc:sldMk cId="1562457435" sldId="27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D7070C-D752-7C34-EB55-93515838C0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D9C01677-C7A0-A36E-FFDC-0C44375F94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0DA07D3-277D-2404-7CC8-8A85F046F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852DB-8518-AC45-8F48-98A6DB5A0E5B}" type="datetimeFigureOut">
              <a:rPr lang="da-DK" smtClean="0"/>
              <a:t>07.10.2025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3672953-DE6D-DA84-4D02-03DDC23AE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769251A-9E6C-25B6-48C5-0B0D2D323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4A3EE-2E1A-E64B-B1CF-84390970FA6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30206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3291C1-487D-7AA1-9F8A-0223E0E59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83A2387D-B64D-5211-EC1E-4242A2FAFC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E0E04D0-D489-E1C5-4926-E4B8BBD2E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852DB-8518-AC45-8F48-98A6DB5A0E5B}" type="datetimeFigureOut">
              <a:rPr lang="da-DK" smtClean="0"/>
              <a:t>07.10.2025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0351530-1D97-3B6F-9C08-60388D52C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821C8A0-67E4-81D8-3C03-B423B40F6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4A3EE-2E1A-E64B-B1CF-84390970FA6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57794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70F065A1-C139-0476-59BC-5AF1DBF676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5F008708-2119-F5C2-BF9C-60BD574EE3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2B8C37F-080F-13E9-940A-38AE9B84F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852DB-8518-AC45-8F48-98A6DB5A0E5B}" type="datetimeFigureOut">
              <a:rPr lang="da-DK" smtClean="0"/>
              <a:t>07.10.2025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8D9B572-3968-0B52-2802-9966B565C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EB45368-33F7-0B64-DD20-D16103028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4A3EE-2E1A-E64B-B1CF-84390970FA6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26809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CC8A19-C680-6E6E-BB2D-6EB0C3900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27D0A98-380E-BFC6-819E-3F894EA7B3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84D4356-30F4-CF1A-C34A-81E83D678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852DB-8518-AC45-8F48-98A6DB5A0E5B}" type="datetimeFigureOut">
              <a:rPr lang="da-DK" smtClean="0"/>
              <a:t>07.10.2025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D867CB3-8EFD-A129-ABA5-F16D9BE78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B33A785-C0AC-B070-ACCE-D73250F7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4A3EE-2E1A-E64B-B1CF-84390970FA6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55010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BC6505-3F40-7912-83E8-2432A8A9C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AC3B806-2FF0-53E9-5E4B-08B85D7584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00A5862-5B7D-1266-EBA6-E5588F769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852DB-8518-AC45-8F48-98A6DB5A0E5B}" type="datetimeFigureOut">
              <a:rPr lang="da-DK" smtClean="0"/>
              <a:t>07.10.2025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600AB3A-9627-0B40-AB33-ABC052408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0605BD4-22ED-B04E-AE19-D538E3A09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4A3EE-2E1A-E64B-B1CF-84390970FA6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78884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5FB7A5-0763-6A6B-C0F0-203E79405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BF8EA6D-2701-523F-A89E-EA7DCE69C6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AFC7E173-99C7-944D-F773-24AE3267A9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6D9EA15-D294-BE80-81C6-561A9E045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852DB-8518-AC45-8F48-98A6DB5A0E5B}" type="datetimeFigureOut">
              <a:rPr lang="da-DK" smtClean="0"/>
              <a:t>07.10.2025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778AD926-472F-6992-0BE8-56041140D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97401411-B9AE-6571-405C-F1DC15FB7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4A3EE-2E1A-E64B-B1CF-84390970FA6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5588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941887-0DAE-D022-1C7D-2F2F84F25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F88235A-DC83-C599-E803-E23018F33A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D3B6ADDC-9A33-8986-F19E-581182E3C8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20048716-AE47-3BC9-C959-F119507DCD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09CFA1B0-7D45-3FCE-D272-19E06EDD19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97C4014E-55EE-50B7-E7BC-3309587AD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852DB-8518-AC45-8F48-98A6DB5A0E5B}" type="datetimeFigureOut">
              <a:rPr lang="da-DK" smtClean="0"/>
              <a:t>07.10.2025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47AB39FC-8B6C-A318-1214-BD3E87A75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E3271F73-AE94-A1E5-EC00-99B1E1C48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4A3EE-2E1A-E64B-B1CF-84390970FA6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60721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795E93-F4CD-715A-C044-3CBC4E8B7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F17A01C8-D8A7-1420-2042-3C78F2A84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852DB-8518-AC45-8F48-98A6DB5A0E5B}" type="datetimeFigureOut">
              <a:rPr lang="da-DK" smtClean="0"/>
              <a:t>07.10.2025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2C2CE746-9CE2-72EE-A9FF-FACF6221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CFADC42C-FB8B-3823-EA4C-F0FA8B019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4A3EE-2E1A-E64B-B1CF-84390970FA6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73924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DDC95604-880A-A8DC-7FA3-2753F79ED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852DB-8518-AC45-8F48-98A6DB5A0E5B}" type="datetimeFigureOut">
              <a:rPr lang="da-DK" smtClean="0"/>
              <a:t>07.10.2025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774F4DC3-35FE-C3BB-2500-99C73EDE8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F681BDC-D573-88ED-465D-B0E79F354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4A3EE-2E1A-E64B-B1CF-84390970FA6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25058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110D04-64E5-CFE4-A049-F25854B41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20EF4C0-6D24-9B76-3F9B-E197A9439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5702480-2380-E4F5-79E6-7F5B821A84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C2E1B1D-4ADD-7024-99F8-218941938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852DB-8518-AC45-8F48-98A6DB5A0E5B}" type="datetimeFigureOut">
              <a:rPr lang="da-DK" smtClean="0"/>
              <a:t>07.10.2025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FF09C6C-3E3A-3D6D-36B2-6BE49AABC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E00D4EBC-3BF9-7282-8756-E94C7C179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4A3EE-2E1A-E64B-B1CF-84390970FA6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28903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4C86D5-DEEA-BBF5-69D3-70369D5FA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8F1BE982-CF78-7BD3-AC40-3036F23749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5095FD9D-AA51-B73A-8304-FE4FECD7B8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F1F7503C-00F6-E7C8-434D-8ECF041F3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852DB-8518-AC45-8F48-98A6DB5A0E5B}" type="datetimeFigureOut">
              <a:rPr lang="da-DK" smtClean="0"/>
              <a:t>07.10.2025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326CCAD2-64FA-477E-67F7-2120C8F5A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066AD42-1E6A-729A-55A7-4753E6790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4A3EE-2E1A-E64B-B1CF-84390970FA6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2138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46846B0F-82BB-86B5-FDE5-1781688B5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389FEBA-4CC4-810C-AF92-8190E8DB62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E1B9A37-27A4-3DAC-4597-A2BD55C1D6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852DB-8518-AC45-8F48-98A6DB5A0E5B}" type="datetimeFigureOut">
              <a:rPr lang="da-DK" smtClean="0"/>
              <a:t>07.10.2025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4F9334A-1E2A-B007-04C1-14193AE88C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6A0912A-4125-A63C-0321-06C00CE768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4A3EE-2E1A-E64B-B1CF-84390970FA6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75391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file:////Users/klarajensen/Library/Group%20Containers/UBF8T346G9.ms/WebArchiveCopyPasteTempFiles/com.microsoft.Word/129.jpg%3fi=100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8A209F-5834-440D-3F54-C66CFFFB9D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Optagelse af næringsstoffer og diabetes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09D35BEC-6163-78A3-29B2-04B7E27FAA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79143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83D73C-5918-C02A-88D9-DF4914C0C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Regulering af blodsukker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A8BC5BD-E298-8050-12CE-7934BC50DB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4" name="Picture 2" descr="undefined">
            <a:extLst>
              <a:ext uri="{FF2B5EF4-FFF2-40B4-BE49-F238E27FC236}">
                <a16:creationId xmlns:a16="http://schemas.microsoft.com/office/drawing/2014/main" id="{C7BCC213-6F5B-7FC9-4340-1DDFBCDCE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185" y="0"/>
            <a:ext cx="5698815" cy="670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B58A8490-E241-2EBA-2279-74D056904B0A}"/>
              </a:ext>
            </a:extLst>
          </p:cNvPr>
          <p:cNvSpPr/>
          <p:nvPr/>
        </p:nvSpPr>
        <p:spPr>
          <a:xfrm>
            <a:off x="6500814" y="0"/>
            <a:ext cx="3143250" cy="6858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7EBC7580-A70F-3F5F-597C-74940B2B4917}"/>
              </a:ext>
            </a:extLst>
          </p:cNvPr>
          <p:cNvSpPr/>
          <p:nvPr/>
        </p:nvSpPr>
        <p:spPr>
          <a:xfrm>
            <a:off x="9651692" y="0"/>
            <a:ext cx="2556975" cy="6858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F473E7E9-96FC-8748-B98E-5BCFC69FAF75}"/>
              </a:ext>
            </a:extLst>
          </p:cNvPr>
          <p:cNvSpPr txBox="1"/>
          <p:nvPr/>
        </p:nvSpPr>
        <p:spPr>
          <a:xfrm>
            <a:off x="7549886" y="-4207"/>
            <a:ext cx="1792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rgbClr val="FF0000"/>
                </a:solidFill>
              </a:rPr>
              <a:t>Højt blodsukker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73622593-D666-C0D7-4FB9-03D8356F9C37}"/>
              </a:ext>
            </a:extLst>
          </p:cNvPr>
          <p:cNvSpPr txBox="1"/>
          <p:nvPr/>
        </p:nvSpPr>
        <p:spPr>
          <a:xfrm>
            <a:off x="9906287" y="-27504"/>
            <a:ext cx="1792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rgbClr val="FF0000"/>
                </a:solidFill>
              </a:rPr>
              <a:t>Lavt blodsukker</a:t>
            </a:r>
          </a:p>
        </p:txBody>
      </p:sp>
    </p:spTree>
    <p:extLst>
      <p:ext uri="{BB962C8B-B14F-4D97-AF65-F5344CB8AC3E}">
        <p14:creationId xmlns:p14="http://schemas.microsoft.com/office/powerpoint/2010/main" val="3648288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836E06-970B-4B1A-2C41-CC45D998F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832475" cy="1325563"/>
          </a:xfrm>
        </p:spPr>
        <p:txBody>
          <a:bodyPr/>
          <a:lstStyle/>
          <a:p>
            <a:r>
              <a:rPr lang="da-DK" dirty="0"/>
              <a:t>Regulering af blodsukker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B81A9DB-E7A7-D2AC-72F0-CC82216C18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D9078DFC-96ED-8279-B304-6B1C666E0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185" y="0"/>
            <a:ext cx="5698815" cy="670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undefined">
            <a:extLst>
              <a:ext uri="{FF2B5EF4-FFF2-40B4-BE49-F238E27FC236}">
                <a16:creationId xmlns:a16="http://schemas.microsoft.com/office/drawing/2014/main" id="{C1CDD15D-120F-E36D-9DF4-D2C361593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57326"/>
            <a:ext cx="3354554" cy="5683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80E30568-8363-D3B2-31F1-A52142D6DD52}"/>
              </a:ext>
            </a:extLst>
          </p:cNvPr>
          <p:cNvSpPr/>
          <p:nvPr/>
        </p:nvSpPr>
        <p:spPr>
          <a:xfrm>
            <a:off x="2686050" y="4343400"/>
            <a:ext cx="571500" cy="2286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7" name="Lige pilforbindelse 6">
            <a:extLst>
              <a:ext uri="{FF2B5EF4-FFF2-40B4-BE49-F238E27FC236}">
                <a16:creationId xmlns:a16="http://schemas.microsoft.com/office/drawing/2014/main" id="{E4013FE7-E422-2454-D0E8-571DD724CF3F}"/>
              </a:ext>
            </a:extLst>
          </p:cNvPr>
          <p:cNvCxnSpPr>
            <a:stCxn id="5" idx="3"/>
          </p:cNvCxnSpPr>
          <p:nvPr/>
        </p:nvCxnSpPr>
        <p:spPr>
          <a:xfrm flipV="1">
            <a:off x="3257550" y="1690688"/>
            <a:ext cx="3235635" cy="276701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9996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83D73C-5918-C02A-88D9-DF4914C0C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Regulering af blodsukker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A8BC5BD-E298-8050-12CE-7934BC50DB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4" name="Picture 2" descr="undefined">
            <a:extLst>
              <a:ext uri="{FF2B5EF4-FFF2-40B4-BE49-F238E27FC236}">
                <a16:creationId xmlns:a16="http://schemas.microsoft.com/office/drawing/2014/main" id="{C7BCC213-6F5B-7FC9-4340-1DDFBCDCE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185" y="0"/>
            <a:ext cx="5698815" cy="670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B58A8490-E241-2EBA-2279-74D056904B0A}"/>
              </a:ext>
            </a:extLst>
          </p:cNvPr>
          <p:cNvSpPr/>
          <p:nvPr/>
        </p:nvSpPr>
        <p:spPr>
          <a:xfrm>
            <a:off x="6500814" y="0"/>
            <a:ext cx="3143250" cy="6858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F473E7E9-96FC-8748-B98E-5BCFC69FAF75}"/>
              </a:ext>
            </a:extLst>
          </p:cNvPr>
          <p:cNvSpPr txBox="1"/>
          <p:nvPr/>
        </p:nvSpPr>
        <p:spPr>
          <a:xfrm>
            <a:off x="7549886" y="-4207"/>
            <a:ext cx="1792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rgbClr val="FF0000"/>
                </a:solidFill>
              </a:rPr>
              <a:t>Højt blodsukker</a:t>
            </a:r>
          </a:p>
        </p:txBody>
      </p:sp>
    </p:spTree>
    <p:extLst>
      <p:ext uri="{BB962C8B-B14F-4D97-AF65-F5344CB8AC3E}">
        <p14:creationId xmlns:p14="http://schemas.microsoft.com/office/powerpoint/2010/main" val="34169126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83D73C-5918-C02A-88D9-DF4914C0C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Regulering af blodsukker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A8BC5BD-E298-8050-12CE-7934BC50DB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359442" cy="4351338"/>
          </a:xfrm>
        </p:spPr>
        <p:txBody>
          <a:bodyPr>
            <a:normAutofit/>
          </a:bodyPr>
          <a:lstStyle/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pPr marL="0" indent="0">
              <a:buNone/>
            </a:pPr>
            <a:endParaRPr lang="da-DK" sz="2000" dirty="0"/>
          </a:p>
          <a:p>
            <a:pPr marL="0" indent="0">
              <a:buNone/>
            </a:pPr>
            <a:r>
              <a:rPr lang="da-DK" sz="2000" dirty="0"/>
              <a:t>Glykogen er et polysakkarid bestående af mange glukosemolekyler, der er sat sammen.</a:t>
            </a:r>
          </a:p>
        </p:txBody>
      </p:sp>
      <p:pic>
        <p:nvPicPr>
          <p:cNvPr id="4" name="Picture 2" descr="undefined">
            <a:extLst>
              <a:ext uri="{FF2B5EF4-FFF2-40B4-BE49-F238E27FC236}">
                <a16:creationId xmlns:a16="http://schemas.microsoft.com/office/drawing/2014/main" id="{C7BCC213-6F5B-7FC9-4340-1DDFBCDCE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185" y="0"/>
            <a:ext cx="5698815" cy="670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B58A8490-E241-2EBA-2279-74D056904B0A}"/>
              </a:ext>
            </a:extLst>
          </p:cNvPr>
          <p:cNvSpPr/>
          <p:nvPr/>
        </p:nvSpPr>
        <p:spPr>
          <a:xfrm>
            <a:off x="6500814" y="0"/>
            <a:ext cx="3143250" cy="6858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F473E7E9-96FC-8748-B98E-5BCFC69FAF75}"/>
              </a:ext>
            </a:extLst>
          </p:cNvPr>
          <p:cNvSpPr txBox="1"/>
          <p:nvPr/>
        </p:nvSpPr>
        <p:spPr>
          <a:xfrm>
            <a:off x="7549886" y="-4207"/>
            <a:ext cx="1792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rgbClr val="FF0000"/>
                </a:solidFill>
              </a:rPr>
              <a:t>Højt blodsukker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F106C3EC-D3D7-25B3-FD22-B0B8100BAE34}"/>
              </a:ext>
            </a:extLst>
          </p:cNvPr>
          <p:cNvSpPr/>
          <p:nvPr/>
        </p:nvSpPr>
        <p:spPr>
          <a:xfrm>
            <a:off x="8542421" y="3765884"/>
            <a:ext cx="914400" cy="372979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accent6"/>
              </a:solidFill>
            </a:endParaRPr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F3C3F3FD-EF10-C195-CE90-D5138C63D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825624"/>
            <a:ext cx="4367071" cy="267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B5F047A0-2850-A5FF-04CC-E0E4F7761BFF}"/>
              </a:ext>
            </a:extLst>
          </p:cNvPr>
          <p:cNvSpPr/>
          <p:nvPr/>
        </p:nvSpPr>
        <p:spPr>
          <a:xfrm>
            <a:off x="838199" y="1825625"/>
            <a:ext cx="4359441" cy="4226259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10" name="Lige pilforbindelse 9">
            <a:extLst>
              <a:ext uri="{FF2B5EF4-FFF2-40B4-BE49-F238E27FC236}">
                <a16:creationId xmlns:a16="http://schemas.microsoft.com/office/drawing/2014/main" id="{96E60E33-A531-92C8-9C0A-B7DB8A8EDA9B}"/>
              </a:ext>
            </a:extLst>
          </p:cNvPr>
          <p:cNvCxnSpPr>
            <a:stCxn id="8" idx="3"/>
            <a:endCxn id="6" idx="1"/>
          </p:cNvCxnSpPr>
          <p:nvPr/>
        </p:nvCxnSpPr>
        <p:spPr>
          <a:xfrm>
            <a:off x="5197640" y="3938755"/>
            <a:ext cx="3344781" cy="13619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29946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83D73C-5918-C02A-88D9-DF4914C0C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Regulering af blodsukker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A8BC5BD-E298-8050-12CE-7934BC50DB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4" name="Picture 2" descr="undefined">
            <a:extLst>
              <a:ext uri="{FF2B5EF4-FFF2-40B4-BE49-F238E27FC236}">
                <a16:creationId xmlns:a16="http://schemas.microsoft.com/office/drawing/2014/main" id="{C7BCC213-6F5B-7FC9-4340-1DDFBCDCE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185" y="0"/>
            <a:ext cx="5698815" cy="670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7EBC7580-A70F-3F5F-597C-74940B2B4917}"/>
              </a:ext>
            </a:extLst>
          </p:cNvPr>
          <p:cNvSpPr/>
          <p:nvPr/>
        </p:nvSpPr>
        <p:spPr>
          <a:xfrm>
            <a:off x="9651692" y="0"/>
            <a:ext cx="2556975" cy="6858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73622593-D666-C0D7-4FB9-03D8356F9C37}"/>
              </a:ext>
            </a:extLst>
          </p:cNvPr>
          <p:cNvSpPr txBox="1"/>
          <p:nvPr/>
        </p:nvSpPr>
        <p:spPr>
          <a:xfrm>
            <a:off x="9906287" y="-27504"/>
            <a:ext cx="1792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rgbClr val="FF0000"/>
                </a:solidFill>
              </a:rPr>
              <a:t>Lavt blodsukker</a:t>
            </a:r>
          </a:p>
        </p:txBody>
      </p:sp>
    </p:spTree>
    <p:extLst>
      <p:ext uri="{BB962C8B-B14F-4D97-AF65-F5344CB8AC3E}">
        <p14:creationId xmlns:p14="http://schemas.microsoft.com/office/powerpoint/2010/main" val="20065477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4DFED6-A3F0-254E-4FC4-B427E199C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Regulering af blodsukker og diabetes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A448A28-8900-25FF-C1BA-26F87D7F0C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Arbejdsark</a:t>
            </a:r>
          </a:p>
        </p:txBody>
      </p:sp>
    </p:spTree>
    <p:extLst>
      <p:ext uri="{BB962C8B-B14F-4D97-AF65-F5344CB8AC3E}">
        <p14:creationId xmlns:p14="http://schemas.microsoft.com/office/powerpoint/2010/main" val="32031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AE4413-1706-FCD3-CF34-686300248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Plan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11EE0E2-4D15-25A5-927A-EF15985CC9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Dagens figur</a:t>
            </a:r>
          </a:p>
          <a:p>
            <a:r>
              <a:rPr lang="da-DK" dirty="0"/>
              <a:t>Optag af næringsstoffer i tyndtarmen</a:t>
            </a:r>
          </a:p>
          <a:p>
            <a:r>
              <a:rPr lang="da-DK" dirty="0"/>
              <a:t>Regulering af blodsukker og diabetes</a:t>
            </a:r>
          </a:p>
          <a:p>
            <a:r>
              <a:rPr lang="da-DK" dirty="0"/>
              <a:t>Biologi som SRP-fag</a:t>
            </a:r>
          </a:p>
        </p:txBody>
      </p:sp>
    </p:spTree>
    <p:extLst>
      <p:ext uri="{BB962C8B-B14F-4D97-AF65-F5344CB8AC3E}">
        <p14:creationId xmlns:p14="http://schemas.microsoft.com/office/powerpoint/2010/main" val="2082786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2A68D2-8C29-6701-2AE9-B622B5D68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Dagens figur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694FDB6-F493-3635-B90F-38853D96FC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83705" cy="4351338"/>
          </a:xfrm>
        </p:spPr>
        <p:txBody>
          <a:bodyPr/>
          <a:lstStyle/>
          <a:p>
            <a:r>
              <a:rPr lang="da-DK" dirty="0"/>
              <a:t>Hvor er tyndtarmen, og hvilken funktion har tyndtarmen i fordøjelsen?</a:t>
            </a:r>
          </a:p>
        </p:txBody>
      </p:sp>
      <p:pic>
        <p:nvPicPr>
          <p:cNvPr id="1026" name="Picture 2" descr="Fordøjelsessystemet Diagram | Quizlet">
            <a:extLst>
              <a:ext uri="{FF2B5EF4-FFF2-40B4-BE49-F238E27FC236}">
                <a16:creationId xmlns:a16="http://schemas.microsoft.com/office/drawing/2014/main" id="{6356FB3E-F148-8A8F-F4C7-58AF3D655A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9" r="26149"/>
          <a:stretch/>
        </p:blipFill>
        <p:spPr bwMode="auto">
          <a:xfrm>
            <a:off x="7162800" y="0"/>
            <a:ext cx="5029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6981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F18F74-FC3D-A66F-7AB2-6B7AD2BB3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Tyndtarmen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758D8E4-73B9-7C47-6153-18E9F5B94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7" y="1458661"/>
            <a:ext cx="10963277" cy="4351338"/>
          </a:xfrm>
        </p:spPr>
        <p:txBody>
          <a:bodyPr/>
          <a:lstStyle/>
          <a:p>
            <a:r>
              <a:rPr lang="da-DK" dirty="0"/>
              <a:t>Optagelse af næringsstoffer sker i tyndtarmen.</a:t>
            </a:r>
          </a:p>
          <a:p>
            <a:r>
              <a:rPr lang="da-DK" dirty="0"/>
              <a:t>Tyndtarmens væg er stærkt foldet, hvilket giver et overfladeareal på ca. 200 m</a:t>
            </a:r>
            <a:r>
              <a:rPr lang="da-DK" baseline="30000" dirty="0"/>
              <a:t>2</a:t>
            </a:r>
            <a:r>
              <a:rPr lang="da-DK" dirty="0"/>
              <a:t>. Det sikrer en hurtig og effektiv optagelse af næringsstoffer.</a:t>
            </a:r>
          </a:p>
        </p:txBody>
      </p:sp>
      <p:pic>
        <p:nvPicPr>
          <p:cNvPr id="3074" name="Picture 2" descr="undefined">
            <a:extLst>
              <a:ext uri="{FF2B5EF4-FFF2-40B4-BE49-F238E27FC236}">
                <a16:creationId xmlns:a16="http://schemas.microsoft.com/office/drawing/2014/main" id="{4D3D2494-97BF-DD8C-84EC-EF4BF788F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099" y="2964478"/>
            <a:ext cx="9829801" cy="389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678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4AD674-7AC4-8D08-C698-E6917BCC4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607747" cy="1325563"/>
          </a:xfrm>
        </p:spPr>
        <p:txBody>
          <a:bodyPr/>
          <a:lstStyle/>
          <a:p>
            <a:r>
              <a:rPr lang="da-DK" dirty="0"/>
              <a:t>Næringsstoffernes optagelse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9444DFB-13B4-DD43-A296-53F7FBFCD9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9D660C2C-3A53-BA04-DE44-75BBCB231C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5345" y="0"/>
            <a:ext cx="59866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668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7C6339-1806-1137-C04C-A6DD28F2D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090988" cy="1325563"/>
          </a:xfrm>
        </p:spPr>
        <p:txBody>
          <a:bodyPr/>
          <a:lstStyle/>
          <a:p>
            <a:r>
              <a:rPr lang="da-DK" dirty="0"/>
              <a:t>Cellemembranen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595AC72-DB9F-D1AF-D80A-D893DAE98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976688" cy="4351338"/>
          </a:xfrm>
        </p:spPr>
        <p:txBody>
          <a:bodyPr>
            <a:normAutofit/>
          </a:bodyPr>
          <a:lstStyle/>
          <a:p>
            <a:r>
              <a:rPr lang="da-DK" dirty="0"/>
              <a:t>Cellemembranen er semipermeabel.</a:t>
            </a:r>
          </a:p>
        </p:txBody>
      </p:sp>
      <p:pic>
        <p:nvPicPr>
          <p:cNvPr id="4098" name="Picture 2" descr="undefined">
            <a:extLst>
              <a:ext uri="{FF2B5EF4-FFF2-40B4-BE49-F238E27FC236}">
                <a16:creationId xmlns:a16="http://schemas.microsoft.com/office/drawing/2014/main" id="{7A6D5728-DE47-9C8B-2EDA-061F89373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315" y="0"/>
            <a:ext cx="77660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714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7C6339-1806-1137-C04C-A6DD28F2D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090988" cy="1325563"/>
          </a:xfrm>
        </p:spPr>
        <p:txBody>
          <a:bodyPr/>
          <a:lstStyle/>
          <a:p>
            <a:r>
              <a:rPr lang="da-DK" dirty="0"/>
              <a:t>Cellemembranen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595AC72-DB9F-D1AF-D80A-D893DAE98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976688" cy="4351338"/>
          </a:xfrm>
        </p:spPr>
        <p:txBody>
          <a:bodyPr>
            <a:normAutofit lnSpcReduction="10000"/>
          </a:bodyPr>
          <a:lstStyle/>
          <a:p>
            <a:r>
              <a:rPr lang="da-DK" dirty="0"/>
              <a:t>Cellemembranen er semipermeabel.</a:t>
            </a:r>
          </a:p>
          <a:p>
            <a:r>
              <a:rPr lang="da-DK" dirty="0"/>
              <a:t>Glycerol og fedtsyrer kan diffundere passivt ind i tarmvæggens celler.</a:t>
            </a:r>
          </a:p>
          <a:p>
            <a:r>
              <a:rPr lang="da-DK" dirty="0"/>
              <a:t>Transport af monosakkarider og aminosyrer sker ved faciliteret diffusion eller aktiv transport.</a:t>
            </a:r>
          </a:p>
        </p:txBody>
      </p:sp>
      <p:pic>
        <p:nvPicPr>
          <p:cNvPr id="4098" name="Picture 2" descr="undefined">
            <a:extLst>
              <a:ext uri="{FF2B5EF4-FFF2-40B4-BE49-F238E27FC236}">
                <a16:creationId xmlns:a16="http://schemas.microsoft.com/office/drawing/2014/main" id="{7A6D5728-DE47-9C8B-2EDA-061F89373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315" y="0"/>
            <a:ext cx="77660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C8D635AB-A028-8543-E945-DE9A81FB7869}"/>
              </a:ext>
            </a:extLst>
          </p:cNvPr>
          <p:cNvSpPr/>
          <p:nvPr/>
        </p:nvSpPr>
        <p:spPr>
          <a:xfrm>
            <a:off x="7200900" y="2028825"/>
            <a:ext cx="1185863" cy="685800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5C4CD275-3D8C-E888-B253-E05AF38C308E}"/>
              </a:ext>
            </a:extLst>
          </p:cNvPr>
          <p:cNvSpPr/>
          <p:nvPr/>
        </p:nvSpPr>
        <p:spPr>
          <a:xfrm>
            <a:off x="7262814" y="5038725"/>
            <a:ext cx="1279607" cy="685800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E848617D-4975-8D7B-6C88-D74E4426976D}"/>
              </a:ext>
            </a:extLst>
          </p:cNvPr>
          <p:cNvSpPr/>
          <p:nvPr/>
        </p:nvSpPr>
        <p:spPr>
          <a:xfrm>
            <a:off x="7262814" y="3505199"/>
            <a:ext cx="1279607" cy="371475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43861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783662F2-2D7F-6916-FF34-DA7F56E2B6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5345" y="0"/>
            <a:ext cx="5986655" cy="6858000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44A52137-E558-8D17-25C6-FE448537AF76}"/>
              </a:ext>
            </a:extLst>
          </p:cNvPr>
          <p:cNvSpPr txBox="1"/>
          <p:nvPr/>
        </p:nvSpPr>
        <p:spPr>
          <a:xfrm>
            <a:off x="228601" y="4489401"/>
            <a:ext cx="5560122" cy="230832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b="1" dirty="0"/>
              <a:t>Simpel diffusion:</a:t>
            </a:r>
          </a:p>
          <a:p>
            <a:endParaRPr lang="da-DK" b="1" dirty="0"/>
          </a:p>
          <a:p>
            <a:endParaRPr lang="da-DK" b="1" dirty="0"/>
          </a:p>
          <a:p>
            <a:endParaRPr lang="da-DK" b="1" dirty="0"/>
          </a:p>
          <a:p>
            <a:endParaRPr lang="da-DK" b="1" dirty="0"/>
          </a:p>
          <a:p>
            <a:endParaRPr lang="da-DK" b="1" dirty="0"/>
          </a:p>
          <a:p>
            <a:endParaRPr lang="da-DK" b="1" dirty="0"/>
          </a:p>
          <a:p>
            <a:endParaRPr lang="da-DK" b="1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DBEEAB23-57D5-9B6E-6753-B2078D1DC5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9556" y="4539456"/>
            <a:ext cx="1002933" cy="2208213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EC488250-7D92-5046-8CFA-669E66047941}"/>
              </a:ext>
            </a:extLst>
          </p:cNvPr>
          <p:cNvSpPr/>
          <p:nvPr/>
        </p:nvSpPr>
        <p:spPr>
          <a:xfrm>
            <a:off x="7600949" y="5643563"/>
            <a:ext cx="557213" cy="428625"/>
          </a:xfrm>
          <a:prstGeom prst="rect">
            <a:avLst/>
          </a:prstGeom>
          <a:noFill/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9" name="Lige pilforbindelse 8">
            <a:extLst>
              <a:ext uri="{FF2B5EF4-FFF2-40B4-BE49-F238E27FC236}">
                <a16:creationId xmlns:a16="http://schemas.microsoft.com/office/drawing/2014/main" id="{BCCEB518-5C48-D60D-50F5-079D5B237B5C}"/>
              </a:ext>
            </a:extLst>
          </p:cNvPr>
          <p:cNvCxnSpPr>
            <a:cxnSpLocks/>
            <a:stCxn id="7" idx="1"/>
            <a:endCxn id="5" idx="3"/>
          </p:cNvCxnSpPr>
          <p:nvPr/>
        </p:nvCxnSpPr>
        <p:spPr>
          <a:xfrm flipH="1" flipV="1">
            <a:off x="5788723" y="5643563"/>
            <a:ext cx="1812226" cy="21431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kstfelt 14">
            <a:extLst>
              <a:ext uri="{FF2B5EF4-FFF2-40B4-BE49-F238E27FC236}">
                <a16:creationId xmlns:a16="http://schemas.microsoft.com/office/drawing/2014/main" id="{25F7743C-CEBC-255A-E697-18278E377F08}"/>
              </a:ext>
            </a:extLst>
          </p:cNvPr>
          <p:cNvSpPr txBox="1"/>
          <p:nvPr/>
        </p:nvSpPr>
        <p:spPr>
          <a:xfrm>
            <a:off x="228601" y="63400"/>
            <a:ext cx="5560122" cy="424731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b="1" dirty="0"/>
              <a:t>Faciliteret diffusion: </a:t>
            </a:r>
          </a:p>
          <a:p>
            <a:endParaRPr lang="da-DK" b="1" dirty="0"/>
          </a:p>
          <a:p>
            <a:endParaRPr lang="da-DK" b="1" dirty="0"/>
          </a:p>
          <a:p>
            <a:endParaRPr lang="da-DK" b="1" dirty="0"/>
          </a:p>
          <a:p>
            <a:endParaRPr lang="da-DK" b="1" dirty="0"/>
          </a:p>
          <a:p>
            <a:endParaRPr lang="da-DK" b="1" dirty="0"/>
          </a:p>
          <a:p>
            <a:endParaRPr lang="da-DK" b="1" dirty="0"/>
          </a:p>
          <a:p>
            <a:r>
              <a:rPr lang="da-DK" b="1" dirty="0"/>
              <a:t>Aktiv transport:</a:t>
            </a:r>
          </a:p>
          <a:p>
            <a:endParaRPr lang="da-DK" dirty="0"/>
          </a:p>
          <a:p>
            <a:endParaRPr lang="da-DK" b="1" dirty="0"/>
          </a:p>
          <a:p>
            <a:endParaRPr lang="da-DK" b="1" dirty="0"/>
          </a:p>
          <a:p>
            <a:endParaRPr lang="da-DK" b="1" dirty="0"/>
          </a:p>
          <a:p>
            <a:endParaRPr lang="da-DK" b="1" dirty="0"/>
          </a:p>
          <a:p>
            <a:endParaRPr lang="da-DK" b="1" dirty="0"/>
          </a:p>
          <a:p>
            <a:endParaRPr lang="da-DK" b="1" dirty="0"/>
          </a:p>
        </p:txBody>
      </p:sp>
      <p:pic>
        <p:nvPicPr>
          <p:cNvPr id="17" name="Billede 16">
            <a:extLst>
              <a:ext uri="{FF2B5EF4-FFF2-40B4-BE49-F238E27FC236}">
                <a16:creationId xmlns:a16="http://schemas.microsoft.com/office/drawing/2014/main" id="{5D2B2115-E40B-DB77-47A5-A12AC788C8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7623" y="2187058"/>
            <a:ext cx="1066800" cy="2000250"/>
          </a:xfrm>
          <a:prstGeom prst="rect">
            <a:avLst/>
          </a:prstGeom>
        </p:spPr>
      </p:pic>
      <p:pic>
        <p:nvPicPr>
          <p:cNvPr id="19" name="Billede 18">
            <a:extLst>
              <a:ext uri="{FF2B5EF4-FFF2-40B4-BE49-F238E27FC236}">
                <a16:creationId xmlns:a16="http://schemas.microsoft.com/office/drawing/2014/main" id="{CB367931-0A76-9587-DF20-1DDA51D8A2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3451" y="114678"/>
            <a:ext cx="848938" cy="1858485"/>
          </a:xfrm>
          <a:prstGeom prst="rect">
            <a:avLst/>
          </a:prstGeom>
        </p:spPr>
      </p:pic>
      <p:sp>
        <p:nvSpPr>
          <p:cNvPr id="20" name="Rektangel 19">
            <a:extLst>
              <a:ext uri="{FF2B5EF4-FFF2-40B4-BE49-F238E27FC236}">
                <a16:creationId xmlns:a16="http://schemas.microsoft.com/office/drawing/2014/main" id="{E66144C7-951E-2951-7BC1-A19F5724A337}"/>
              </a:ext>
            </a:extLst>
          </p:cNvPr>
          <p:cNvSpPr/>
          <p:nvPr/>
        </p:nvSpPr>
        <p:spPr>
          <a:xfrm>
            <a:off x="7600949" y="3700463"/>
            <a:ext cx="557213" cy="428625"/>
          </a:xfrm>
          <a:prstGeom prst="rect">
            <a:avLst/>
          </a:prstGeom>
          <a:noFill/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4D0300F5-210C-5C31-1227-1DD62CA4508D}"/>
              </a:ext>
            </a:extLst>
          </p:cNvPr>
          <p:cNvSpPr/>
          <p:nvPr/>
        </p:nvSpPr>
        <p:spPr>
          <a:xfrm>
            <a:off x="7600948" y="1421606"/>
            <a:ext cx="557213" cy="428625"/>
          </a:xfrm>
          <a:prstGeom prst="rect">
            <a:avLst/>
          </a:prstGeom>
          <a:noFill/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22" name="Lige pilforbindelse 21">
            <a:extLst>
              <a:ext uri="{FF2B5EF4-FFF2-40B4-BE49-F238E27FC236}">
                <a16:creationId xmlns:a16="http://schemas.microsoft.com/office/drawing/2014/main" id="{C6E656B5-C390-0D9A-1180-089C1077D0A4}"/>
              </a:ext>
            </a:extLst>
          </p:cNvPr>
          <p:cNvCxnSpPr>
            <a:cxnSpLocks/>
            <a:endCxn id="15" idx="3"/>
          </p:cNvCxnSpPr>
          <p:nvPr/>
        </p:nvCxnSpPr>
        <p:spPr>
          <a:xfrm flipH="1" flipV="1">
            <a:off x="5788723" y="2187059"/>
            <a:ext cx="1812225" cy="175232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Lige pilforbindelse 22">
            <a:extLst>
              <a:ext uri="{FF2B5EF4-FFF2-40B4-BE49-F238E27FC236}">
                <a16:creationId xmlns:a16="http://schemas.microsoft.com/office/drawing/2014/main" id="{4A1F087D-DFFA-AA5A-A854-CBABE5C282D6}"/>
              </a:ext>
            </a:extLst>
          </p:cNvPr>
          <p:cNvCxnSpPr>
            <a:cxnSpLocks/>
            <a:endCxn id="15" idx="3"/>
          </p:cNvCxnSpPr>
          <p:nvPr/>
        </p:nvCxnSpPr>
        <p:spPr>
          <a:xfrm flipH="1">
            <a:off x="5788723" y="1619250"/>
            <a:ext cx="1820585" cy="56780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5332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B0B6DE-BB2D-FAEE-2839-837F67E21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Blodsukker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FCCCD85-5F02-CB1D-44E4-266EFDD022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099815" cy="4351338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Forklar, hvordan blodsukker-koncentrationen varierer i løbet af et døgn ud fra figuren.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AEEF63C-2673-C8AE-1E4C-02DB332AEC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263" y="33686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pic>
        <p:nvPicPr>
          <p:cNvPr id="5121" name="Billede 2" descr="undefined">
            <a:extLst>
              <a:ext uri="{FF2B5EF4-FFF2-40B4-BE49-F238E27FC236}">
                <a16:creationId xmlns:a16="http://schemas.microsoft.com/office/drawing/2014/main" id="{EA5AED40-73E2-DCF0-515A-3F27EC0AB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016" y="1344605"/>
            <a:ext cx="7931721" cy="404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8023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174</Words>
  <Application>Microsoft Macintosh PowerPoint</Application>
  <PresentationFormat>Widescreen</PresentationFormat>
  <Paragraphs>58</Paragraphs>
  <Slides>15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Office-tema</vt:lpstr>
      <vt:lpstr>Optagelse af næringsstoffer og diabetes</vt:lpstr>
      <vt:lpstr>Plan</vt:lpstr>
      <vt:lpstr>Dagens figur</vt:lpstr>
      <vt:lpstr>Tyndtarmen</vt:lpstr>
      <vt:lpstr>Næringsstoffernes optagelse</vt:lpstr>
      <vt:lpstr>Cellemembranen</vt:lpstr>
      <vt:lpstr>Cellemembranen</vt:lpstr>
      <vt:lpstr>PowerPoint-præsentation</vt:lpstr>
      <vt:lpstr>Blodsukker</vt:lpstr>
      <vt:lpstr>Regulering af blodsukker</vt:lpstr>
      <vt:lpstr>Regulering af blodsukker</vt:lpstr>
      <vt:lpstr>Regulering af blodsukker</vt:lpstr>
      <vt:lpstr>Regulering af blodsukker</vt:lpstr>
      <vt:lpstr>Regulering af blodsukker</vt:lpstr>
      <vt:lpstr>Regulering af blodsukker og diabetes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Optagelse af næringsstoffer og diabetes</dc:title>
  <dc:creator>Klara Jensen</dc:creator>
  <cp:lastModifiedBy>Klara Jensen</cp:lastModifiedBy>
  <cp:revision>1</cp:revision>
  <cp:lastPrinted>2023-09-26T08:28:59Z</cp:lastPrinted>
  <dcterms:created xsi:type="dcterms:W3CDTF">2023-09-26T07:02:28Z</dcterms:created>
  <dcterms:modified xsi:type="dcterms:W3CDTF">2025-10-07T14:48:40Z</dcterms:modified>
</cp:coreProperties>
</file>