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7" r:id="rId3"/>
    <p:sldId id="284" r:id="rId4"/>
    <p:sldId id="285" r:id="rId5"/>
    <p:sldId id="283" r:id="rId6"/>
    <p:sldId id="276" r:id="rId7"/>
    <p:sldId id="281" r:id="rId8"/>
    <p:sldId id="286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A98791-7886-874D-AE48-49BC1A44478E}" v="4" dt="2025-12-15T17:07:21.9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0"/>
    <p:restoredTop sz="89286"/>
  </p:normalViewPr>
  <p:slideViewPr>
    <p:cSldViewPr snapToGrid="0">
      <p:cViewPr varScale="1">
        <p:scale>
          <a:sx n="99" d="100"/>
          <a:sy n="99" d="100"/>
        </p:scale>
        <p:origin x="9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Jensen" userId="5e70cf2d-534e-4b57-be02-6afb43ed7e61" providerId="ADAL" clId="{ECF5B220-A270-5353-9202-B5452D27BE5F}"/>
    <pc:docChg chg="undo custSel addSld delSld modSld">
      <pc:chgData name="Klara Jensen" userId="5e70cf2d-534e-4b57-be02-6afb43ed7e61" providerId="ADAL" clId="{ECF5B220-A270-5353-9202-B5452D27BE5F}" dt="2025-12-16T11:42:23.131" v="625" actId="20577"/>
      <pc:docMkLst>
        <pc:docMk/>
      </pc:docMkLst>
      <pc:sldChg chg="modSp mod">
        <pc:chgData name="Klara Jensen" userId="5e70cf2d-534e-4b57-be02-6afb43ed7e61" providerId="ADAL" clId="{ECF5B220-A270-5353-9202-B5452D27BE5F}" dt="2025-12-16T11:42:23.131" v="625" actId="20577"/>
        <pc:sldMkLst>
          <pc:docMk/>
          <pc:sldMk cId="4039597658" sldId="277"/>
        </pc:sldMkLst>
        <pc:spChg chg="mod">
          <ac:chgData name="Klara Jensen" userId="5e70cf2d-534e-4b57-be02-6afb43ed7e61" providerId="ADAL" clId="{ECF5B220-A270-5353-9202-B5452D27BE5F}" dt="2025-12-16T11:42:23.131" v="625" actId="20577"/>
          <ac:spMkLst>
            <pc:docMk/>
            <pc:sldMk cId="4039597658" sldId="277"/>
            <ac:spMk id="3" creationId="{004BAEA2-AE69-E780-BEF5-29AA038FF2BE}"/>
          </ac:spMkLst>
        </pc:spChg>
      </pc:sldChg>
      <pc:sldChg chg="del">
        <pc:chgData name="Klara Jensen" userId="5e70cf2d-534e-4b57-be02-6afb43ed7e61" providerId="ADAL" clId="{ECF5B220-A270-5353-9202-B5452D27BE5F}" dt="2025-12-15T16:58:33.052" v="147" actId="2696"/>
        <pc:sldMkLst>
          <pc:docMk/>
          <pc:sldMk cId="2216662624" sldId="279"/>
        </pc:sldMkLst>
      </pc:sldChg>
      <pc:sldChg chg="del">
        <pc:chgData name="Klara Jensen" userId="5e70cf2d-534e-4b57-be02-6afb43ed7e61" providerId="ADAL" clId="{ECF5B220-A270-5353-9202-B5452D27BE5F}" dt="2025-12-15T16:58:36.449" v="149" actId="2696"/>
        <pc:sldMkLst>
          <pc:docMk/>
          <pc:sldMk cId="3749265964" sldId="280"/>
        </pc:sldMkLst>
      </pc:sldChg>
      <pc:sldChg chg="del">
        <pc:chgData name="Klara Jensen" userId="5e70cf2d-534e-4b57-be02-6afb43ed7e61" providerId="ADAL" clId="{ECF5B220-A270-5353-9202-B5452D27BE5F}" dt="2025-12-15T16:58:34.711" v="148" actId="2696"/>
        <pc:sldMkLst>
          <pc:docMk/>
          <pc:sldMk cId="3587186569" sldId="282"/>
        </pc:sldMkLst>
      </pc:sldChg>
      <pc:sldChg chg="addSp delSp modSp new mod modNotesTx">
        <pc:chgData name="Klara Jensen" userId="5e70cf2d-534e-4b57-be02-6afb43ed7e61" providerId="ADAL" clId="{ECF5B220-A270-5353-9202-B5452D27BE5F}" dt="2025-12-15T09:13:03.049" v="146" actId="1076"/>
        <pc:sldMkLst>
          <pc:docMk/>
          <pc:sldMk cId="557752270" sldId="284"/>
        </pc:sldMkLst>
        <pc:spChg chg="add del mod">
          <ac:chgData name="Klara Jensen" userId="5e70cf2d-534e-4b57-be02-6afb43ed7e61" providerId="ADAL" clId="{ECF5B220-A270-5353-9202-B5452D27BE5F}" dt="2025-12-15T09:12:59.098" v="145" actId="1076"/>
          <ac:spMkLst>
            <pc:docMk/>
            <pc:sldMk cId="557752270" sldId="284"/>
            <ac:spMk id="2" creationId="{2B0AF85D-A9B0-CBF5-C2D3-E80016658A06}"/>
          </ac:spMkLst>
        </pc:spChg>
        <pc:spChg chg="del">
          <ac:chgData name="Klara Jensen" userId="5e70cf2d-534e-4b57-be02-6afb43ed7e61" providerId="ADAL" clId="{ECF5B220-A270-5353-9202-B5452D27BE5F}" dt="2025-12-15T09:07:50.491" v="34"/>
          <ac:spMkLst>
            <pc:docMk/>
            <pc:sldMk cId="557752270" sldId="284"/>
            <ac:spMk id="3" creationId="{350B2333-F66A-90E8-0AAC-4AE9ED995FB4}"/>
          </ac:spMkLst>
        </pc:spChg>
        <pc:spChg chg="add del mod">
          <ac:chgData name="Klara Jensen" userId="5e70cf2d-534e-4b57-be02-6afb43ed7e61" providerId="ADAL" clId="{ECF5B220-A270-5353-9202-B5452D27BE5F}" dt="2025-12-15T09:12:57.553" v="144" actId="21"/>
          <ac:spMkLst>
            <pc:docMk/>
            <pc:sldMk cId="557752270" sldId="284"/>
            <ac:spMk id="6" creationId="{A8F5FFD5-9AF4-722B-DA75-66557810BA3A}"/>
          </ac:spMkLst>
        </pc:spChg>
        <pc:graphicFrameChg chg="add mod modGraphic">
          <ac:chgData name="Klara Jensen" userId="5e70cf2d-534e-4b57-be02-6afb43ed7e61" providerId="ADAL" clId="{ECF5B220-A270-5353-9202-B5452D27BE5F}" dt="2025-12-15T09:13:03.049" v="146" actId="1076"/>
          <ac:graphicFrameMkLst>
            <pc:docMk/>
            <pc:sldMk cId="557752270" sldId="284"/>
            <ac:graphicFrameMk id="4" creationId="{318A0DCF-3629-694B-7ABC-BCD9343805A5}"/>
          </ac:graphicFrameMkLst>
        </pc:graphicFrameChg>
      </pc:sldChg>
      <pc:sldChg chg="addSp modSp new mod">
        <pc:chgData name="Klara Jensen" userId="5e70cf2d-534e-4b57-be02-6afb43ed7e61" providerId="ADAL" clId="{ECF5B220-A270-5353-9202-B5452D27BE5F}" dt="2025-12-15T09:12:47.333" v="141" actId="14100"/>
        <pc:sldMkLst>
          <pc:docMk/>
          <pc:sldMk cId="3655196533" sldId="285"/>
        </pc:sldMkLst>
        <pc:spChg chg="mod">
          <ac:chgData name="Klara Jensen" userId="5e70cf2d-534e-4b57-be02-6afb43ed7e61" providerId="ADAL" clId="{ECF5B220-A270-5353-9202-B5452D27BE5F}" dt="2025-12-15T09:12:37.116" v="137" actId="20577"/>
          <ac:spMkLst>
            <pc:docMk/>
            <pc:sldMk cId="3655196533" sldId="285"/>
            <ac:spMk id="2" creationId="{4ACE5F38-D64A-F097-15A4-910309EF3D04}"/>
          </ac:spMkLst>
        </pc:spChg>
        <pc:picChg chg="add mod">
          <ac:chgData name="Klara Jensen" userId="5e70cf2d-534e-4b57-be02-6afb43ed7e61" providerId="ADAL" clId="{ECF5B220-A270-5353-9202-B5452D27BE5F}" dt="2025-12-15T09:12:47.333" v="141" actId="14100"/>
          <ac:picMkLst>
            <pc:docMk/>
            <pc:sldMk cId="3655196533" sldId="285"/>
            <ac:picMk id="4" creationId="{33326522-A9F7-4F9F-C290-CB8DD7D2F75E}"/>
          </ac:picMkLst>
        </pc:picChg>
      </pc:sldChg>
      <pc:sldChg chg="addSp delSp modSp new mod">
        <pc:chgData name="Klara Jensen" userId="5e70cf2d-534e-4b57-be02-6afb43ed7e61" providerId="ADAL" clId="{ECF5B220-A270-5353-9202-B5452D27BE5F}" dt="2025-12-15T17:09:47.040" v="624" actId="20577"/>
        <pc:sldMkLst>
          <pc:docMk/>
          <pc:sldMk cId="205783147" sldId="286"/>
        </pc:sldMkLst>
        <pc:spChg chg="mod">
          <ac:chgData name="Klara Jensen" userId="5e70cf2d-534e-4b57-be02-6afb43ed7e61" providerId="ADAL" clId="{ECF5B220-A270-5353-9202-B5452D27BE5F}" dt="2025-12-15T17:05:53.568" v="161" actId="20577"/>
          <ac:spMkLst>
            <pc:docMk/>
            <pc:sldMk cId="205783147" sldId="286"/>
            <ac:spMk id="2" creationId="{3FFA36B5-DB56-7BE6-DF36-D8A3976FF522}"/>
          </ac:spMkLst>
        </pc:spChg>
        <pc:spChg chg="del">
          <ac:chgData name="Klara Jensen" userId="5e70cf2d-534e-4b57-be02-6afb43ed7e61" providerId="ADAL" clId="{ECF5B220-A270-5353-9202-B5452D27BE5F}" dt="2025-12-15T17:05:58.121" v="162"/>
          <ac:spMkLst>
            <pc:docMk/>
            <pc:sldMk cId="205783147" sldId="286"/>
            <ac:spMk id="3" creationId="{17E87A11-13DC-BFE6-27A9-106314B6892C}"/>
          </ac:spMkLst>
        </pc:spChg>
        <pc:spChg chg="add mod">
          <ac:chgData name="Klara Jensen" userId="5e70cf2d-534e-4b57-be02-6afb43ed7e61" providerId="ADAL" clId="{ECF5B220-A270-5353-9202-B5452D27BE5F}" dt="2025-12-15T17:09:47.040" v="624" actId="20577"/>
          <ac:spMkLst>
            <pc:docMk/>
            <pc:sldMk cId="205783147" sldId="286"/>
            <ac:spMk id="5" creationId="{B9BDC1B1-DFFC-6930-121B-656E207FAABE}"/>
          </ac:spMkLst>
        </pc:spChg>
        <pc:graphicFrameChg chg="add mod modGraphic">
          <ac:chgData name="Klara Jensen" userId="5e70cf2d-534e-4b57-be02-6afb43ed7e61" providerId="ADAL" clId="{ECF5B220-A270-5353-9202-B5452D27BE5F}" dt="2025-12-15T17:07:09.297" v="186" actId="1076"/>
          <ac:graphicFrameMkLst>
            <pc:docMk/>
            <pc:sldMk cId="205783147" sldId="286"/>
            <ac:graphicFrameMk id="4" creationId="{43B6A2CB-245E-22B0-FD49-0E59E32A8638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4B133-97EB-C54A-8879-7D5F5B53A53A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A251B-3ED6-E24F-BCE6-C43A8AC2A9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258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Udtale: </a:t>
            </a:r>
            <a:r>
              <a:rPr lang="da-DK" dirty="0" err="1"/>
              <a:t>Hypothalamus</a:t>
            </a:r>
            <a:r>
              <a:rPr lang="da-DK" dirty="0"/>
              <a:t> og progesteron</a:t>
            </a:r>
          </a:p>
          <a:p>
            <a:r>
              <a:rPr lang="da-DK" dirty="0"/>
              <a:t>Figurlæsning: Slim og slimhinde.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A251B-3ED6-E24F-BCE6-C43A8AC2A9D6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05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0D3E9-29BC-13E9-E665-D8EB342AE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3AB1F84-F5F0-B4EF-51C1-B13A69289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C90AC09-787B-3020-CCA2-EAF4E6BBB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1DF-FBBE-AE44-A6D5-98E90D627CB1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15A5B6-C1D7-F274-48B6-F39C2A5D2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DC23C84-0FB3-20C5-D6BD-447E0826C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1471-6276-1A4A-9793-CFAA2F10E4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65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D9263D-2BEE-F371-D2B7-04D28C772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2A96B4E-A372-8BE3-9D47-79251B447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B2D2EFC-4CC9-3498-8F77-F5AF8A92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1DF-FBBE-AE44-A6D5-98E90D627CB1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2ABB84F-C328-B9F7-6B34-750838F9B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47FE3E8-28ED-BA32-6A21-96ED5B1C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1471-6276-1A4A-9793-CFAA2F10E4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65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5BD0E40-7F58-6FB2-2783-FB824923F8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2C74A5F-DC5A-027E-1ED5-6272C8939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1B78FC4-01E0-705B-31BC-ECF198863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1DF-FBBE-AE44-A6D5-98E90D627CB1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2A63BB8-E05F-C6CE-D25D-AB9E88DE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F32CF70-2FE9-F592-4011-B254B455D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1471-6276-1A4A-9793-CFAA2F10E4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949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3D66B1-81CC-E657-A8BC-DDB3B44D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06E5271-E6CD-D9BC-C232-06E14367F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2FC3EC-6284-CD00-0CCF-89AED7DB3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1DF-FBBE-AE44-A6D5-98E90D627CB1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9BF31FC-5C29-61C1-7144-B2FC338C4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4E4FF84-C3EA-711A-8367-CCCBF6461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1471-6276-1A4A-9793-CFAA2F10E4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861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3AF74A-D4D2-8CE7-E9EC-FE4C35FB7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C6B3840-8CAB-43F7-114F-6B8F4C55B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AA5177F-1DC6-3126-3325-2CAF7A96B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1DF-FBBE-AE44-A6D5-98E90D627CB1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7B56470-46E0-107D-9600-3D6B6F6F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0B88F79-0B8A-9F49-846E-24829CA5D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1471-6276-1A4A-9793-CFAA2F10E4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470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47FFDB-758C-8D1E-F83B-F63024DB3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05F42B-FCC6-9F4D-4474-22B825F16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799320C-2409-D596-5315-DC1DDA298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B7CFBF2-5490-D986-3B84-62985E54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1DF-FBBE-AE44-A6D5-98E90D627CB1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9A57507-803C-B516-782A-9698D38D9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8FFA38F-2D7E-EFA3-9DF5-DBC6BEAE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1471-6276-1A4A-9793-CFAA2F10E4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410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A05B8-C1AC-AAD9-00EC-73862916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6EC5B68-5DC7-2F07-8366-226C68DE0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EC0CE91-7409-A081-B659-E66F0F790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A43879F-63CB-25C6-E5B2-A18A54915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0B2A44A-4F95-7F2A-53B5-4773456D8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530697C-AE4E-7255-D531-CAFA3ECDD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1DF-FBBE-AE44-A6D5-98E90D627CB1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E8AA856-7040-F42A-E61F-4047212C6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86BC88D-2D15-D33A-C503-FE0EA0693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1471-6276-1A4A-9793-CFAA2F10E4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471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E57BA-9913-A382-AF1A-2064DCCB3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454F1B1-7E10-FD98-D7EA-BB2866AA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1DF-FBBE-AE44-A6D5-98E90D627CB1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8039687-7034-CA4C-B936-80CBF238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440A511-9398-1F9B-FBA8-590A1E619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1471-6276-1A4A-9793-CFAA2F10E4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153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0EB4B97-C6A3-1BF5-0BCD-6C276A24E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1DF-FBBE-AE44-A6D5-98E90D627CB1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5F72C1B-4CD8-A4DC-E348-DCEA0FC58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002D067-3482-CB92-00C3-E0F5D6E6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1471-6276-1A4A-9793-CFAA2F10E4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635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A50623-FEDB-7D9D-BDB4-2FAA4A3C4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B1206B5-699C-E669-FFB0-CC8B623FD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B453B0-1873-DE8D-D404-4BF1E8930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B4C3A6D-F3EA-8A9D-2AA8-E64332F96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1DF-FBBE-AE44-A6D5-98E90D627CB1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CBBC77A-D632-124C-EB35-8236D67E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280E5A6-BF41-477A-C032-5E9FD649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1471-6276-1A4A-9793-CFAA2F10E4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045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96F27A-2CD1-30FD-0249-E0AAC19C0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AE4BC74-73E0-5AF1-4418-1154925BB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42FA66E-930E-C2F1-CE94-5892A9B59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4AAD188-9ACB-BCA1-AFEA-24A2ED94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1DF-FBBE-AE44-A6D5-98E90D627CB1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3DE95B3-C661-ACFF-8569-A0E4F229C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2DC5362-721D-42F8-4547-DCC807DB6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1471-6276-1A4A-9793-CFAA2F10E4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741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2AC724E-9C52-B4CA-00C0-DADB463BF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FECFB4E-8590-2CBE-047E-A8D26C4FC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4EE9FFF-3A87-A4F9-6398-6DF671DF1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C31DF-FBBE-AE44-A6D5-98E90D627CB1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22E27E3-771B-F757-AB8D-3FBE5BBF77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F4ACF00-380D-D32F-CA21-FDF5C1F8A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E1471-6276-1A4A-9793-CFAA2F10E4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948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u.dk/IA/BIU/KAP8/TranslationV2/TranslationV2.html" TargetMode="External"/><Relationship Id="rId2" Type="http://schemas.openxmlformats.org/officeDocument/2006/relationships/hyperlink" Target="http://biu.dk/IA/BIU/KAP8/Transskription/Transskriptio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G7uCskUOr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418B8F-DBF3-6525-4D54-94F7A7A8AE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Proteinsyntese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751E0A5-F1DF-FCBC-C528-D60A2F0460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2308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BD655-2BAE-DE8B-018E-D649E9BD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04BAEA2-AE69-E780-BEF5-29AA038FF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Aflevering 2 tilbage</a:t>
            </a:r>
          </a:p>
          <a:p>
            <a:r>
              <a:rPr lang="da-DK" dirty="0"/>
              <a:t>Dagens figur</a:t>
            </a:r>
          </a:p>
          <a:p>
            <a:r>
              <a:rPr lang="da-DK"/>
              <a:t>Proteinsyntesen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9597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0AF85D-A9B0-CBF5-C2D3-E80016658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Aflevering 2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318A0DCF-3629-694B-7ABC-BCD9343805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678433"/>
              </p:ext>
            </p:extLst>
          </p:nvPr>
        </p:nvGraphicFramePr>
        <p:xfrm>
          <a:off x="2430856" y="2527951"/>
          <a:ext cx="7330287" cy="2133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67855">
                  <a:extLst>
                    <a:ext uri="{9D8B030D-6E8A-4147-A177-3AD203B41FA5}">
                      <a16:colId xmlns:a16="http://schemas.microsoft.com/office/drawing/2014/main" val="2381283353"/>
                    </a:ext>
                  </a:extLst>
                </a:gridCol>
                <a:gridCol w="4262432">
                  <a:extLst>
                    <a:ext uri="{9D8B030D-6E8A-4147-A177-3AD203B41FA5}">
                      <a16:colId xmlns:a16="http://schemas.microsoft.com/office/drawing/2014/main" val="13319225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 sz="2800" kern="100" dirty="0">
                          <a:effectLst/>
                        </a:rPr>
                        <a:t> </a:t>
                      </a:r>
                      <a:endParaRPr lang="da-DK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 sz="2800" kern="100">
                          <a:effectLst/>
                        </a:rPr>
                        <a:t>Feedback</a:t>
                      </a:r>
                      <a:endParaRPr lang="da-DK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0431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 sz="2800" kern="100" dirty="0">
                          <a:effectLst/>
                        </a:rPr>
                        <a:t>Fagsprog og generel formidling</a:t>
                      </a:r>
                      <a:endParaRPr lang="da-DK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 sz="2800" kern="100">
                          <a:effectLst/>
                        </a:rPr>
                        <a:t> </a:t>
                      </a:r>
                      <a:endParaRPr lang="da-DK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5719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 sz="2800" kern="100">
                          <a:effectLst/>
                        </a:rPr>
                        <a:t>Figurlæsning</a:t>
                      </a:r>
                      <a:endParaRPr lang="da-DK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 sz="2800" kern="100" dirty="0">
                          <a:effectLst/>
                        </a:rPr>
                        <a:t> </a:t>
                      </a:r>
                      <a:endParaRPr lang="da-DK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8101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 sz="2800" kern="100" dirty="0">
                          <a:effectLst/>
                        </a:rPr>
                        <a:t>Andet</a:t>
                      </a:r>
                      <a:endParaRPr lang="da-DK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 sz="2800" kern="100" dirty="0">
                          <a:effectLst/>
                        </a:rPr>
                        <a:t> </a:t>
                      </a:r>
                      <a:endParaRPr lang="da-DK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7318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75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E5F38-D64A-F097-15A4-910309EF3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Aflevering 2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5D8E166-57E8-A3AE-FC86-F7F621A0D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3326522-A9F7-4F9F-C290-CB8DD7D2F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229" y="249205"/>
            <a:ext cx="5270639" cy="624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96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52DE9-D00C-011D-9EC1-12EB4E5BE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BC10E-9D54-6F2E-8819-00928AC7A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figur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8FB27D8-8EB6-C51C-29D3-48771A59F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541788"/>
            <a:ext cx="5257800" cy="4351338"/>
          </a:xfrm>
        </p:spPr>
        <p:txBody>
          <a:bodyPr/>
          <a:lstStyle/>
          <a:p>
            <a:r>
              <a:rPr lang="da-DK" dirty="0"/>
              <a:t>Hvad viser figuren øverst til højre?</a:t>
            </a:r>
          </a:p>
          <a:p>
            <a:r>
              <a:rPr lang="da-DK" dirty="0"/>
              <a:t>Prøv at regne ud, hvad den nederste stribe af figurer har at gøre med den øverste figur.</a:t>
            </a:r>
          </a:p>
        </p:txBody>
      </p:sp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74EF5C41-CDEB-003E-2615-CA43259971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2993" r="10306" b="5057"/>
          <a:stretch/>
        </p:blipFill>
        <p:spPr bwMode="auto">
          <a:xfrm>
            <a:off x="5938837" y="27326"/>
            <a:ext cx="6307837" cy="466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FE6FDA65-B808-3ED2-A213-BB8CE3F11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044" y="4955579"/>
            <a:ext cx="6059422" cy="187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22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D5737C-6498-141E-66E3-3D42C9661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Tegneserie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976BAB7-834F-B3A1-7D44-6E29C4072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4591050" cy="4848225"/>
          </a:xfrm>
        </p:spPr>
        <p:txBody>
          <a:bodyPr>
            <a:normAutofit/>
          </a:bodyPr>
          <a:lstStyle/>
          <a:p>
            <a:r>
              <a:rPr lang="da-DK" dirty="0"/>
              <a:t>Udfyld først tegneserien.</a:t>
            </a:r>
          </a:p>
          <a:p>
            <a:r>
              <a:rPr lang="da-DK" dirty="0"/>
              <a:t>Lav dernæst følgende online-øvelser:</a:t>
            </a:r>
          </a:p>
          <a:p>
            <a:pPr lvl="1"/>
            <a:r>
              <a:rPr lang="da-DK" dirty="0"/>
              <a:t>Transskription: </a:t>
            </a:r>
            <a:r>
              <a:rPr lang="da-DK" dirty="0">
                <a:hlinkClick r:id="rId2"/>
              </a:rPr>
              <a:t>http://biu.dk/IA/BIU/KAP8/Transskription/Transskription.html</a:t>
            </a:r>
            <a:r>
              <a:rPr lang="da-DK" dirty="0"/>
              <a:t> </a:t>
            </a:r>
          </a:p>
          <a:p>
            <a:pPr lvl="1"/>
            <a:r>
              <a:rPr lang="da-DK" dirty="0"/>
              <a:t>Translation: </a:t>
            </a:r>
            <a:r>
              <a:rPr lang="da-DK" dirty="0">
                <a:hlinkClick r:id="rId3"/>
              </a:rPr>
              <a:t>http://biu.dk/IA/BIU/KAP8/TranslationV2/TranslationV2.html</a:t>
            </a:r>
            <a:r>
              <a:rPr lang="da-DK" dirty="0"/>
              <a:t>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ECA4454-26FF-1281-8EEC-9F9EAC08E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0" y="1500188"/>
            <a:ext cx="6579245" cy="421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08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4CC2F3-6F6C-38A9-25D6-E816007E3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Overblik over proteinsyntesen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7905DD3-F803-097B-8B6B-D4D0C2984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Animation:</a:t>
            </a:r>
            <a:br>
              <a:rPr lang="da-DK" b="1" dirty="0"/>
            </a:br>
            <a:r>
              <a:rPr lang="da-DK" dirty="0">
                <a:hlinkClick r:id="rId2"/>
              </a:rPr>
              <a:t>https://www.youtube.com/watch?v=gG7uCskUOrA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r>
              <a:rPr lang="da-DK" b="1" dirty="0"/>
              <a:t>Opgave:</a:t>
            </a:r>
            <a:br>
              <a:rPr lang="da-DK" dirty="0"/>
            </a:br>
            <a:r>
              <a:rPr lang="da-DK" dirty="0"/>
              <a:t>Lav sammen med din sidemakker en lille fremlæggelse om proteinsyntesen, hvor I taler ind over animationen.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7884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A36B5-DB56-7BE6-DF36-D8A3976FF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Tegn og gæt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43B6A2CB-245E-22B0-FD49-0E59E32A86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728025"/>
              </p:ext>
            </p:extLst>
          </p:nvPr>
        </p:nvGraphicFramePr>
        <p:xfrm>
          <a:off x="7237926" y="-172340"/>
          <a:ext cx="4954074" cy="70303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77037">
                  <a:extLst>
                    <a:ext uri="{9D8B030D-6E8A-4147-A177-3AD203B41FA5}">
                      <a16:colId xmlns:a16="http://schemas.microsoft.com/office/drawing/2014/main" val="3351261341"/>
                    </a:ext>
                  </a:extLst>
                </a:gridCol>
                <a:gridCol w="2477037">
                  <a:extLst>
                    <a:ext uri="{9D8B030D-6E8A-4147-A177-3AD203B41FA5}">
                      <a16:colId xmlns:a16="http://schemas.microsoft.com/office/drawing/2014/main" val="2915765444"/>
                    </a:ext>
                  </a:extLst>
                </a:gridCol>
              </a:tblGrid>
              <a:tr h="124772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da-DK" sz="2400" kern="100" dirty="0">
                          <a:effectLst/>
                        </a:rPr>
                        <a:t>Transskription</a:t>
                      </a:r>
                      <a:endParaRPr lang="da-D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3" marR="3685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da-DK" sz="2400" kern="100">
                          <a:effectLst/>
                        </a:rPr>
                        <a:t>Translation</a:t>
                      </a:r>
                      <a:endParaRPr lang="da-DK" sz="1100" kern="10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3" marR="36853" marT="0" marB="0"/>
                </a:tc>
                <a:extLst>
                  <a:ext uri="{0D108BD9-81ED-4DB2-BD59-A6C34878D82A}">
                    <a16:rowId xmlns:a16="http://schemas.microsoft.com/office/drawing/2014/main" val="1807108233"/>
                  </a:ext>
                </a:extLst>
              </a:tr>
              <a:tr h="12477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da-DK" sz="2400" kern="100" dirty="0">
                          <a:effectLst/>
                        </a:rPr>
                        <a:t>Ribosom</a:t>
                      </a:r>
                      <a:endParaRPr lang="da-DK" sz="1100" kern="100" dirty="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da-DK" sz="2400" kern="100" dirty="0">
                          <a:effectLst/>
                        </a:rPr>
                        <a:t> </a:t>
                      </a:r>
                      <a:endParaRPr lang="da-D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3" marR="3685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da-DK" sz="2400" kern="100">
                          <a:effectLst/>
                        </a:rPr>
                        <a:t>Cellekerne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3" marR="36853" marT="0" marB="0"/>
                </a:tc>
                <a:extLst>
                  <a:ext uri="{0D108BD9-81ED-4DB2-BD59-A6C34878D82A}">
                    <a16:rowId xmlns:a16="http://schemas.microsoft.com/office/drawing/2014/main" val="97474047"/>
                  </a:ext>
                </a:extLst>
              </a:tr>
              <a:tr h="12477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da-DK" sz="2400" kern="100" dirty="0">
                          <a:effectLst/>
                        </a:rPr>
                        <a:t>Eukaryot celle</a:t>
                      </a:r>
                      <a:endParaRPr lang="da-D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3" marR="3685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  <a:tabLst>
                          <a:tab pos="947420" algn="l"/>
                        </a:tabLst>
                      </a:pPr>
                      <a:r>
                        <a:rPr lang="da-DK" sz="1100" kern="100" dirty="0">
                          <a:effectLst/>
                        </a:rPr>
                        <a:t>	</a:t>
                      </a:r>
                      <a:r>
                        <a:rPr lang="da-DK" sz="2400" kern="100" dirty="0">
                          <a:effectLst/>
                        </a:rPr>
                        <a:t>Protein</a:t>
                      </a:r>
                      <a:endParaRPr lang="da-D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3" marR="36853" marT="0" marB="0"/>
                </a:tc>
                <a:extLst>
                  <a:ext uri="{0D108BD9-81ED-4DB2-BD59-A6C34878D82A}">
                    <a16:rowId xmlns:a16="http://schemas.microsoft.com/office/drawing/2014/main" val="2272857860"/>
                  </a:ext>
                </a:extLst>
              </a:tr>
              <a:tr h="9890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da-DK" sz="2400" kern="100" dirty="0">
                          <a:effectLst/>
                        </a:rPr>
                        <a:t>tRNA</a:t>
                      </a:r>
                      <a:endParaRPr lang="da-D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3" marR="3685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endParaRPr lang="da-DK" sz="1100" kern="100" dirty="0">
                        <a:effectLst/>
                      </a:endParaRPr>
                    </a:p>
                    <a:p>
                      <a:pPr>
                        <a:buNone/>
                        <a:tabLst>
                          <a:tab pos="1068705" algn="l"/>
                        </a:tabLst>
                      </a:pPr>
                      <a:r>
                        <a:rPr lang="da-DK" sz="1100" kern="100" dirty="0">
                          <a:effectLst/>
                        </a:rPr>
                        <a:t>	</a:t>
                      </a:r>
                      <a:r>
                        <a:rPr lang="da-DK" sz="2400" kern="100" dirty="0">
                          <a:effectLst/>
                        </a:rPr>
                        <a:t>mRNA</a:t>
                      </a:r>
                      <a:endParaRPr lang="da-D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3" marR="36853" marT="0" marB="0"/>
                </a:tc>
                <a:extLst>
                  <a:ext uri="{0D108BD9-81ED-4DB2-BD59-A6C34878D82A}">
                    <a16:rowId xmlns:a16="http://schemas.microsoft.com/office/drawing/2014/main" val="3010753037"/>
                  </a:ext>
                </a:extLst>
              </a:tr>
              <a:tr h="10503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da-DK" sz="2400" kern="100">
                          <a:effectLst/>
                        </a:rPr>
                        <a:t>DNA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3" marR="3685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  <a:tabLst>
                          <a:tab pos="1178560" algn="l"/>
                        </a:tabLst>
                      </a:pPr>
                      <a:r>
                        <a:rPr lang="da-DK" sz="2400" kern="100" dirty="0">
                          <a:effectLst/>
                        </a:rPr>
                        <a:t>Aminosyre</a:t>
                      </a:r>
                      <a:endParaRPr lang="da-D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3" marR="36853" marT="0" marB="0"/>
                </a:tc>
                <a:extLst>
                  <a:ext uri="{0D108BD9-81ED-4DB2-BD59-A6C34878D82A}">
                    <a16:rowId xmlns:a16="http://schemas.microsoft.com/office/drawing/2014/main" val="1087894885"/>
                  </a:ext>
                </a:extLst>
              </a:tr>
              <a:tr h="12477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da-DK" sz="2400" kern="100" dirty="0">
                          <a:effectLst/>
                        </a:rPr>
                        <a:t>Gen</a:t>
                      </a:r>
                      <a:endParaRPr lang="da-D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3" marR="3685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da-DK" sz="2400" kern="100" dirty="0">
                          <a:effectLst/>
                        </a:rPr>
                        <a:t>RNA-polymerase</a:t>
                      </a:r>
                      <a:endParaRPr lang="da-D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53" marR="36853" marT="0" marB="0"/>
                </a:tc>
                <a:extLst>
                  <a:ext uri="{0D108BD9-81ED-4DB2-BD59-A6C34878D82A}">
                    <a16:rowId xmlns:a16="http://schemas.microsoft.com/office/drawing/2014/main" val="3465181128"/>
                  </a:ext>
                </a:extLst>
              </a:tr>
            </a:tbl>
          </a:graphicData>
        </a:graphic>
      </p:graphicFrame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B9BDC1B1-DFFC-6930-121B-656E207FAABE}"/>
              </a:ext>
            </a:extLst>
          </p:cNvPr>
          <p:cNvSpPr txBox="1">
            <a:spLocks/>
          </p:cNvSpPr>
          <p:nvPr/>
        </p:nvSpPr>
        <p:spPr>
          <a:xfrm>
            <a:off x="838200" y="1500188"/>
            <a:ext cx="4591050" cy="48482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Skriv hvert af de 12 begreber på en seddel, og læg dem i en bunke med bagsiden opad.</a:t>
            </a:r>
          </a:p>
          <a:p>
            <a:r>
              <a:rPr lang="da-DK" dirty="0"/>
              <a:t>I dyster i par. Hvert par trækker på skift en seddel. Personen, som trækker sedlen, skal få sin makker til at gætte begrebet ved at tegne.</a:t>
            </a:r>
          </a:p>
          <a:p>
            <a:r>
              <a:rPr lang="da-DK" dirty="0"/>
              <a:t>I har 30 sek. pr begreb.</a:t>
            </a:r>
          </a:p>
          <a:p>
            <a:r>
              <a:rPr lang="da-DK" dirty="0"/>
              <a:t>1 point for hvert rigtigt svar.</a:t>
            </a:r>
          </a:p>
        </p:txBody>
      </p:sp>
    </p:spTree>
    <p:extLst>
      <p:ext uri="{BB962C8B-B14F-4D97-AF65-F5344CB8AC3E}">
        <p14:creationId xmlns:p14="http://schemas.microsoft.com/office/powerpoint/2010/main" val="205783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269</Words>
  <Application>Microsoft Macintosh PowerPoint</Application>
  <PresentationFormat>Widescreen</PresentationFormat>
  <Paragraphs>82</Paragraphs>
  <Slides>8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Office-tema</vt:lpstr>
      <vt:lpstr>Proteinsyntese</vt:lpstr>
      <vt:lpstr>Plan</vt:lpstr>
      <vt:lpstr>Aflevering 2</vt:lpstr>
      <vt:lpstr>Aflevering 2</vt:lpstr>
      <vt:lpstr>Dagens figur</vt:lpstr>
      <vt:lpstr>Tegneserie</vt:lpstr>
      <vt:lpstr>Overblik over proteinsyntesen</vt:lpstr>
      <vt:lpstr>Tegn og gæt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Proteinsyntese</dc:title>
  <dc:creator>Klara Jensen</dc:creator>
  <cp:lastModifiedBy>Klara Jensen</cp:lastModifiedBy>
  <cp:revision>2</cp:revision>
  <dcterms:created xsi:type="dcterms:W3CDTF">2023-02-21T10:15:35Z</dcterms:created>
  <dcterms:modified xsi:type="dcterms:W3CDTF">2025-12-16T11:42:24Z</dcterms:modified>
</cp:coreProperties>
</file>