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80" r:id="rId4"/>
    <p:sldId id="259" r:id="rId5"/>
    <p:sldId id="267" r:id="rId6"/>
    <p:sldId id="269" r:id="rId7"/>
    <p:sldId id="281" r:id="rId8"/>
    <p:sldId id="273" r:id="rId9"/>
    <p:sldId id="272" r:id="rId10"/>
    <p:sldId id="271" r:id="rId11"/>
    <p:sldId id="284" r:id="rId12"/>
    <p:sldId id="258" r:id="rId13"/>
    <p:sldId id="260" r:id="rId14"/>
    <p:sldId id="261" r:id="rId15"/>
    <p:sldId id="279" r:id="rId16"/>
    <p:sldId id="262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85E60-C197-9F45-BC26-57F87BDD895B}" v="114" dt="2026-01-02T16:28:35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565"/>
  </p:normalViewPr>
  <p:slideViewPr>
    <p:cSldViewPr snapToGrid="0">
      <p:cViewPr varScale="1">
        <p:scale>
          <a:sx n="105" d="100"/>
          <a:sy n="105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delSld modSld">
      <pc:chgData name="Klara Jensen" userId="5e70cf2d-534e-4b57-be02-6afb43ed7e61" providerId="ADAL" clId="{ECF5B220-A270-5353-9202-B5452D27BE5F}" dt="2026-01-02T16:30:22.134" v="114" actId="2696"/>
      <pc:docMkLst>
        <pc:docMk/>
      </pc:docMkLst>
      <pc:sldChg chg="del">
        <pc:chgData name="Klara Jensen" userId="5e70cf2d-534e-4b57-be02-6afb43ed7e61" providerId="ADAL" clId="{ECF5B220-A270-5353-9202-B5452D27BE5F}" dt="2026-01-02T16:30:22.134" v="114" actId="2696"/>
        <pc:sldMkLst>
          <pc:docMk/>
          <pc:sldMk cId="1581379474" sldId="283"/>
        </pc:sldMkLst>
      </pc:sldChg>
      <pc:sldChg chg="modSp modAnim">
        <pc:chgData name="Klara Jensen" userId="5e70cf2d-534e-4b57-be02-6afb43ed7e61" providerId="ADAL" clId="{ECF5B220-A270-5353-9202-B5452D27BE5F}" dt="2026-01-02T16:28:35.583" v="113" actId="20577"/>
        <pc:sldMkLst>
          <pc:docMk/>
          <pc:sldMk cId="755181423" sldId="284"/>
        </pc:sldMkLst>
        <pc:spChg chg="mod">
          <ac:chgData name="Klara Jensen" userId="5e70cf2d-534e-4b57-be02-6afb43ed7e61" providerId="ADAL" clId="{ECF5B220-A270-5353-9202-B5452D27BE5F}" dt="2026-01-02T16:28:35.583" v="113" actId="20577"/>
          <ac:spMkLst>
            <pc:docMk/>
            <pc:sldMk cId="755181423" sldId="284"/>
            <ac:spMk id="3" creationId="{355C4050-C53D-6D5B-D6CF-F076233B14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625ED-1FED-5A45-93BE-2FC69A907B85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5B1F-251F-4046-9428-EAB3F6688C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5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www.detergodtatvide.dk</a:t>
            </a:r>
            <a:r>
              <a:rPr lang="da-DK" dirty="0"/>
              <a:t>/genetik/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05B1F-251F-4046-9428-EAB3F6688CF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07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20855-36B3-2227-135A-2EAEBFCA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3C14575-F210-BEF7-E797-82C74515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205992-6D71-6AAF-6533-E5EC8C3A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92564C-3ABB-91D5-059F-F3AC0F12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A19490-3786-A324-9BAB-B978DDB5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4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CD104-C6F1-D76B-09CD-C747850A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C138C6-1BF5-F9C8-B6AD-CA082FE62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46BFF4-F4CE-9E7F-E4C9-D1034F05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0219E9-98BB-16D6-BDF9-ADBB44AD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F0A25B-58BF-B5CE-0312-F77DA125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89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4BB9FB8-06DF-A7C3-9225-1289DC5C9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9A2F8F-79C7-6190-C73D-F1925965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B27C80-CE58-36C1-CFDE-D75CFB34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85380E-2502-3848-7C55-6C606C27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144CD3-D9E4-CF41-64CC-AA26A4D9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60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89B36-8710-2612-BB8F-1E03B2E5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F8577A-9167-F04E-6EF1-65775601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FD8D58-9983-4E4F-480A-132B8BD9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7CF3AD-8ACE-9A6D-ACDA-C69FDA04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ED05F2-058C-B20C-9CF5-04FC1BB6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0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74C21-49D6-B415-0EE2-894FEED7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30850D-5623-4569-ED9F-3F1C56B1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EC4998-6752-8018-47E5-A9417121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0E2337-84F6-61DF-DEE4-6DD9D1B6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6CAA80-6507-624B-7A03-CB6A23EB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86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EDAF3-39BA-C110-7842-EABD74F1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5D59CE-DA33-627E-E453-738162C17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067B77-9DB7-894D-0C9A-20A9758B9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861BDD5-4C68-275D-511B-1272C675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2AD00D-9776-E38F-0C3D-CAE881E1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C09EBA-6DD8-1814-66C4-C23AC720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4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3EAE3-326F-E8BA-C0BE-1A88FA29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9B8505-17C7-D476-04EE-91DB9BA1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10206E-B80B-F740-4994-37A6D8019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E277792-E7EE-BD02-F911-89C39E98E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36A6234-8F45-3535-09EE-F7F0E6E11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C93AAD4-E175-12A9-C52C-5841D8BD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47D1D9D-7DF9-B38D-E230-3C08CBBB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EF79CB4-B4B3-3BEF-3BA9-FF815FE6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71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40FCA-B221-C2FE-7F74-114AF9A1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E2ACF75-F8C5-8C7D-BBD0-CB901822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147F0C-2D0C-ED47-141E-9CCCA587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0302FC2-A6BE-2A71-0ADA-A71EA852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23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918067-1F4D-F070-DD3A-51B96DE4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E4CB9A-B694-CBD1-CD6E-E0F1594E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59B4577-4D8F-17D7-0FBA-92A8FA0F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55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5808F-AF46-6829-3472-936E8EE4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DD34DD-E6F7-85E5-F2E4-A463C043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9A05EA4-9F43-F799-2D8A-94214F624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E63281-84ED-359E-DBB0-1095392A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C08673-2631-D930-45EB-51562C60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30EC4E-577F-A34D-6008-9A169628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16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6404E-F09F-008F-E866-6EE9AD7A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CDB6F45-1238-E76E-B298-9B07E0A02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D23E83-28E6-D859-6FA7-580E6FD09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8137D9-0891-EB31-3650-F6DF5E7F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B62A28-D5C1-D783-FB7E-B2B3BA78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BEB1D6-89D4-3ED4-0D30-5212173D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37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D3AE4F5-DABD-C7B5-0476-B6FC4534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A8D818-07A1-2B74-13E1-DA4233996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6B290D-2D09-F102-DB27-65AB320E3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88AB8-2D03-A74F-AC85-9B3E1002821C}" type="datetimeFigureOut">
              <a:rPr lang="da-DK" smtClean="0"/>
              <a:t>02.01.2026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855EFA-48B2-12A1-2736-164AB71EE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F70ABE-0EA4-AA12-4794-CEE3C07A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2932-94FA-784A-897E-1A015D8D2D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4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95DF-EEAC-8B6B-DE8E-65F89E967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Nedarvning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A4DD1DB-2F87-0A8A-6DB7-38809AACE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30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9560E-D127-9E24-D9D4-733CF724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Fænotype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FBB6A6-EB0C-9E13-0C0C-5DF566888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888" cy="4351338"/>
          </a:xfrm>
        </p:spPr>
        <p:txBody>
          <a:bodyPr/>
          <a:lstStyle/>
          <a:p>
            <a:r>
              <a:rPr lang="da-DK" b="1" dirty="0"/>
              <a:t>Fænotype: </a:t>
            </a:r>
            <a:r>
              <a:rPr lang="da-DK" dirty="0"/>
              <a:t>Den egenskab der kan iagttages (f.eks. ses eller måles)</a:t>
            </a:r>
          </a:p>
          <a:p>
            <a:r>
              <a:rPr lang="da-DK" dirty="0" err="1"/>
              <a:t>Allellen</a:t>
            </a:r>
            <a:r>
              <a:rPr lang="da-DK" dirty="0"/>
              <a:t> B er </a:t>
            </a:r>
            <a:r>
              <a:rPr lang="da-DK" b="1" dirty="0"/>
              <a:t>dominant</a:t>
            </a:r>
            <a:r>
              <a:rPr lang="da-DK" dirty="0"/>
              <a:t> og </a:t>
            </a:r>
            <a:r>
              <a:rPr lang="da-DK" dirty="0" err="1"/>
              <a:t>allellen</a:t>
            </a:r>
            <a:r>
              <a:rPr lang="da-DK" dirty="0"/>
              <a:t> b er </a:t>
            </a:r>
            <a:r>
              <a:rPr lang="da-DK" b="1" dirty="0"/>
              <a:t>recessiv</a:t>
            </a:r>
            <a:r>
              <a:rPr lang="da-DK" dirty="0"/>
              <a:t>.</a:t>
            </a:r>
          </a:p>
          <a:p>
            <a:r>
              <a:rPr lang="da-DK" dirty="0"/>
              <a:t>Den dominerende allel bestemmer individets fænotype.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00CA-DEA8-33D0-40D4-FF06FAE61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2173" b="-1"/>
          <a:stretch/>
        </p:blipFill>
        <p:spPr bwMode="auto">
          <a:xfrm>
            <a:off x="8750935" y="0"/>
            <a:ext cx="217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1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D7724-4492-78F4-F4B8-F71FE8B9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5C4050-C53D-6D5B-D6CF-F076233B1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Alle skriver følgende 7 begreber ned på hver sin post-it-seddel:</a:t>
            </a:r>
            <a:br>
              <a:rPr lang="da-DK" dirty="0"/>
            </a:br>
            <a:r>
              <a:rPr lang="da-DK" b="1" dirty="0"/>
              <a:t>Allel, genotype, fænotype, homozygot, heterozygot, dominant og recessiv.</a:t>
            </a:r>
          </a:p>
          <a:p>
            <a:r>
              <a:rPr lang="da-DK" dirty="0"/>
              <a:t>Læs s. 181-182 i bogen (stop ved overskriften ‘Øjenfarve – et eksempel på en genetisk egenskab’). Skriv en forklaring af hvert begreb på bagsiden af post-it-sedlen.</a:t>
            </a:r>
          </a:p>
          <a:p>
            <a:r>
              <a:rPr lang="da-DK" dirty="0"/>
              <a:t>Makker 1 vender sine post-it sedler med bagsiden (forklaringen) opad. Match nu makker 1’s forklaringer med makker 2’s begreber.</a:t>
            </a:r>
          </a:p>
          <a:p>
            <a:r>
              <a:rPr lang="da-DK" dirty="0"/>
              <a:t>Byt, så det nu er makker 2’s forklaringer, der vender opad.</a:t>
            </a:r>
          </a:p>
        </p:txBody>
      </p:sp>
    </p:spTree>
    <p:extLst>
      <p:ext uri="{BB962C8B-B14F-4D97-AF65-F5344CB8AC3E}">
        <p14:creationId xmlns:p14="http://schemas.microsoft.com/office/powerpoint/2010/main" val="7551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916ABE5E-7C3C-9A3F-6E99-AFE4004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0"/>
            <a:ext cx="7535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DEF3E-4E30-49E8-7148-F84D14F1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988" cy="1325563"/>
          </a:xfrm>
        </p:spPr>
        <p:txBody>
          <a:bodyPr/>
          <a:lstStyle/>
          <a:p>
            <a:r>
              <a:rPr lang="da-DK" dirty="0"/>
              <a:t>Mendels 1. lov - kønscelleloven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7A6D63-F49B-8B7B-F975-CD1F3D77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4338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‘</a:t>
            </a:r>
            <a:r>
              <a:rPr lang="da-DK" i="1" dirty="0"/>
              <a:t>’Ethvert individ har to allelle gener for hver egenskab som adskilles ved dannelsen af kønsceller. Ved denne adskillelse dannes der lige mange kønsceller med hver allel</a:t>
            </a:r>
            <a:r>
              <a:rPr lang="da-DK" dirty="0"/>
              <a:t>.’’</a:t>
            </a:r>
          </a:p>
        </p:txBody>
      </p:sp>
    </p:spTree>
    <p:extLst>
      <p:ext uri="{BB962C8B-B14F-4D97-AF65-F5344CB8AC3E}">
        <p14:creationId xmlns:p14="http://schemas.microsoft.com/office/powerpoint/2010/main" val="417498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6FF26-1C55-E82C-5442-17FD60C6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Krydsningsskema for øjenfarve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35756A-CD61-87A8-4E07-619596C4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673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B: Brune øjne </a:t>
            </a:r>
          </a:p>
          <a:p>
            <a:pPr marL="0" indent="0">
              <a:buNone/>
            </a:pPr>
            <a:r>
              <a:rPr lang="da-DK" dirty="0"/>
              <a:t>b: Blå øjne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Mors genotype: </a:t>
            </a:r>
            <a:r>
              <a:rPr lang="da-DK" dirty="0" err="1"/>
              <a:t>Bb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Mors fænotype: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Fars genotype: </a:t>
            </a:r>
            <a:r>
              <a:rPr lang="da-DK" dirty="0" err="1"/>
              <a:t>Bb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Fars fænotype: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359B54F-1489-8DB5-7B2E-8A47F31F538C}"/>
              </a:ext>
            </a:extLst>
          </p:cNvPr>
          <p:cNvSpPr txBox="1"/>
          <p:nvPr/>
        </p:nvSpPr>
        <p:spPr>
          <a:xfrm>
            <a:off x="6096000" y="1690688"/>
            <a:ext cx="560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Krydsningsskema: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AE9CEBD-FC63-AAA4-DB31-9345F47D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25040"/>
              </p:ext>
            </p:extLst>
          </p:nvPr>
        </p:nvGraphicFramePr>
        <p:xfrm>
          <a:off x="6095999" y="3137556"/>
          <a:ext cx="560546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488">
                  <a:extLst>
                    <a:ext uri="{9D8B030D-6E8A-4147-A177-3AD203B41FA5}">
                      <a16:colId xmlns:a16="http://schemas.microsoft.com/office/drawing/2014/main" val="1659906329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3503517552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1556984584"/>
                    </a:ext>
                  </a:extLst>
                </a:gridCol>
              </a:tblGrid>
              <a:tr h="902117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70632"/>
                  </a:ext>
                </a:extLst>
              </a:tr>
              <a:tr h="365859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84390"/>
                  </a:ext>
                </a:extLst>
              </a:tr>
              <a:tr h="365859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8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91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5A995-1C34-562A-50CA-516D7D53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Krydsningsskemaer og sandsynligheder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06BB35-53DF-09F2-5036-F747AE81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5906" cy="4351338"/>
          </a:xfrm>
        </p:spPr>
        <p:txBody>
          <a:bodyPr/>
          <a:lstStyle/>
          <a:p>
            <a:r>
              <a:rPr lang="da-DK" dirty="0"/>
              <a:t>Sandsynligheden for hver genotype:</a:t>
            </a:r>
          </a:p>
          <a:p>
            <a:pPr marL="0" indent="0">
              <a:buNone/>
            </a:pPr>
            <a:r>
              <a:rPr lang="da-DK" dirty="0"/>
              <a:t> 	BB: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Bb</a:t>
            </a:r>
            <a:r>
              <a:rPr lang="da-DK" dirty="0"/>
              <a:t>: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/>
              <a:t>bb</a:t>
            </a:r>
            <a:r>
              <a:rPr lang="da-DK" dirty="0"/>
              <a:t>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Sandsynligheden for hver fænotype:</a:t>
            </a:r>
          </a:p>
          <a:p>
            <a:pPr marL="0" indent="0">
              <a:buNone/>
            </a:pPr>
            <a:r>
              <a:rPr lang="da-DK" dirty="0"/>
              <a:t>	Brune øjne:</a:t>
            </a:r>
          </a:p>
          <a:p>
            <a:pPr marL="0" indent="0">
              <a:buNone/>
            </a:pPr>
            <a:r>
              <a:rPr lang="da-DK" dirty="0"/>
              <a:t>	Blå øjne:</a:t>
            </a:r>
          </a:p>
        </p:txBody>
      </p:sp>
      <p:pic>
        <p:nvPicPr>
          <p:cNvPr id="3074" name="Picture 2" descr="Nedarvning af et gen – Biologi">
            <a:extLst>
              <a:ext uri="{FF2B5EF4-FFF2-40B4-BE49-F238E27FC236}">
                <a16:creationId xmlns:a16="http://schemas.microsoft.com/office/drawing/2014/main" id="{FE058E93-51F4-EED9-6B68-150BD735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06" y="2148681"/>
            <a:ext cx="4669694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3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6FF26-1C55-E82C-5442-17FD60C6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Krydsningsskema for øjenfarve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35756A-CD61-87A8-4E07-619596C4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67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B: Brune øjne </a:t>
            </a:r>
          </a:p>
          <a:p>
            <a:pPr marL="0" indent="0">
              <a:buNone/>
            </a:pPr>
            <a:r>
              <a:rPr lang="da-DK" dirty="0"/>
              <a:t>b: Blå øjne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Mors genotype: BB</a:t>
            </a:r>
          </a:p>
          <a:p>
            <a:pPr marL="0" indent="0">
              <a:buNone/>
            </a:pPr>
            <a:r>
              <a:rPr lang="da-DK" dirty="0"/>
              <a:t>Mors fænotype: </a:t>
            </a:r>
            <a:r>
              <a:rPr lang="da-DK" dirty="0">
                <a:solidFill>
                  <a:srgbClr val="FF0000"/>
                </a:solidFill>
              </a:rPr>
              <a:t>?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Fars genotype: </a:t>
            </a:r>
            <a:r>
              <a:rPr lang="da-DK" dirty="0" err="1"/>
              <a:t>Bb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Fars fænotype: </a:t>
            </a:r>
            <a:r>
              <a:rPr lang="da-DK" dirty="0">
                <a:solidFill>
                  <a:srgbClr val="FF0000"/>
                </a:solidFill>
              </a:rPr>
              <a:t>?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359B54F-1489-8DB5-7B2E-8A47F31F538C}"/>
              </a:ext>
            </a:extLst>
          </p:cNvPr>
          <p:cNvSpPr txBox="1"/>
          <p:nvPr/>
        </p:nvSpPr>
        <p:spPr>
          <a:xfrm>
            <a:off x="6095999" y="1690688"/>
            <a:ext cx="560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Krydsningsskema: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AE9CEBD-FC63-AAA4-DB31-9345F47D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47046"/>
              </p:ext>
            </p:extLst>
          </p:nvPr>
        </p:nvGraphicFramePr>
        <p:xfrm>
          <a:off x="6074855" y="2213908"/>
          <a:ext cx="560546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488">
                  <a:extLst>
                    <a:ext uri="{9D8B030D-6E8A-4147-A177-3AD203B41FA5}">
                      <a16:colId xmlns:a16="http://schemas.microsoft.com/office/drawing/2014/main" val="1659906329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3503517552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val="1556984584"/>
                    </a:ext>
                  </a:extLst>
                </a:gridCol>
              </a:tblGrid>
              <a:tr h="902117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70632"/>
                  </a:ext>
                </a:extLst>
              </a:tr>
              <a:tr h="365859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684390"/>
                  </a:ext>
                </a:extLst>
              </a:tr>
              <a:tr h="365859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85406"/>
                  </a:ext>
                </a:extLst>
              </a:tr>
            </a:tbl>
          </a:graphicData>
        </a:graphic>
      </p:graphicFrame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9E3CD2F3-FDCF-78BC-C37E-584880C85910}"/>
              </a:ext>
            </a:extLst>
          </p:cNvPr>
          <p:cNvSpPr txBox="1">
            <a:spLocks/>
          </p:cNvSpPr>
          <p:nvPr/>
        </p:nvSpPr>
        <p:spPr>
          <a:xfrm>
            <a:off x="6074855" y="5172118"/>
            <a:ext cx="584590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Sandsynligheden for hver fænotype:</a:t>
            </a:r>
          </a:p>
          <a:p>
            <a:pPr lvl="1"/>
            <a:r>
              <a:rPr lang="da-DK" dirty="0"/>
              <a:t>Brune øjne: </a:t>
            </a:r>
            <a:r>
              <a:rPr lang="da-DK" dirty="0">
                <a:solidFill>
                  <a:srgbClr val="FF0000"/>
                </a:solidFill>
              </a:rPr>
              <a:t>?</a:t>
            </a:r>
            <a:endParaRPr lang="da-DK" dirty="0"/>
          </a:p>
          <a:p>
            <a:pPr lvl="1"/>
            <a:r>
              <a:rPr lang="da-DK" dirty="0"/>
              <a:t>Blå øjne: </a:t>
            </a:r>
            <a:r>
              <a:rPr lang="da-DK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800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08086-4117-AF37-753C-43729492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Øvelse: Hvordan </a:t>
            </a:r>
            <a:r>
              <a:rPr lang="da-DK" dirty="0"/>
              <a:t>kommer jeres børn til at se ud?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B1112F-63E4-4A3A-F6BF-4C6F5A03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42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AB8E7-96CF-2D4D-F4E9-AE0AC38D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6E177D-BB79-4D08-F0D1-97A824D05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Introøvelse: Hvorfor er vi forskellige?</a:t>
            </a:r>
          </a:p>
          <a:p>
            <a:r>
              <a:rPr lang="da-DK" dirty="0"/>
              <a:t>Dagens figur</a:t>
            </a:r>
          </a:p>
          <a:p>
            <a:r>
              <a:rPr lang="da-DK" dirty="0"/>
              <a:t>Gennemgang af vigtige begreber knyttet til nedarvning</a:t>
            </a:r>
          </a:p>
          <a:p>
            <a:r>
              <a:rPr lang="da-DK" dirty="0"/>
              <a:t>Øvelse: Hvordan kommer jeres børn til at se ud?</a:t>
            </a:r>
          </a:p>
        </p:txBody>
      </p:sp>
    </p:spTree>
    <p:extLst>
      <p:ext uri="{BB962C8B-B14F-4D97-AF65-F5344CB8AC3E}">
        <p14:creationId xmlns:p14="http://schemas.microsoft.com/office/powerpoint/2010/main" val="400428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skere afkræfter myte om kulturforskelle mellem øst og vest">
            <a:extLst>
              <a:ext uri="{FF2B5EF4-FFF2-40B4-BE49-F238E27FC236}">
                <a16:creationId xmlns:a16="http://schemas.microsoft.com/office/drawing/2014/main" id="{CF8D9A17-A6D8-3E6B-BE59-EF44FC7D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8412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9" name="Rectangle 103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C41860-5573-0D21-1B0C-B20BEC7A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Hvorfor er vi forskellige?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B6B93-EF52-622B-6759-2FEA136A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863" y="5746071"/>
            <a:ext cx="5961995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dirty="0" err="1"/>
              <a:t>Skriv</a:t>
            </a:r>
            <a:r>
              <a:rPr lang="en-US" sz="2000" dirty="0"/>
              <a:t> alt </a:t>
            </a:r>
            <a:r>
              <a:rPr lang="en-US" sz="2000" dirty="0" err="1"/>
              <a:t>ned</a:t>
            </a:r>
            <a:r>
              <a:rPr lang="en-US" sz="2000" dirty="0"/>
              <a:t>,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falder</a:t>
            </a:r>
            <a:r>
              <a:rPr lang="en-US" sz="2000" dirty="0"/>
              <a:t> dig </a:t>
            </a:r>
            <a:r>
              <a:rPr lang="en-US" sz="2000" dirty="0" err="1"/>
              <a:t>ind</a:t>
            </a:r>
            <a:r>
              <a:rPr lang="en-US" sz="2000" dirty="0"/>
              <a:t> (1 min)</a:t>
            </a:r>
          </a:p>
          <a:p>
            <a:pPr marL="0" indent="0" algn="r">
              <a:buNone/>
            </a:pPr>
            <a:r>
              <a:rPr lang="en-US" sz="2000" dirty="0"/>
              <a:t>Del dine tanker med din </a:t>
            </a:r>
            <a:r>
              <a:rPr lang="en-US" sz="2000" dirty="0" err="1"/>
              <a:t>sidemakker</a:t>
            </a:r>
            <a:r>
              <a:rPr lang="en-US" sz="2000" dirty="0"/>
              <a:t> (1 min)</a:t>
            </a:r>
          </a:p>
        </p:txBody>
      </p:sp>
    </p:spTree>
    <p:extLst>
      <p:ext uri="{BB962C8B-B14F-4D97-AF65-F5344CB8AC3E}">
        <p14:creationId xmlns:p14="http://schemas.microsoft.com/office/powerpoint/2010/main" val="3788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F7964-E086-553A-04FB-D549C5C9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3AF46D-3524-6542-3C3F-DC71793A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6152" cy="4351338"/>
          </a:xfrm>
        </p:spPr>
        <p:txBody>
          <a:bodyPr/>
          <a:lstStyle/>
          <a:p>
            <a:r>
              <a:rPr lang="da-DK" dirty="0"/>
              <a:t>Hvad viser denne figur?</a:t>
            </a:r>
          </a:p>
          <a:p>
            <a:r>
              <a:rPr lang="da-DK" dirty="0"/>
              <a:t>Hvad har figuren med nedarvning at gøre?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3DF30E8-B23C-053E-9290-177634B2A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/>
          <a:stretch/>
        </p:blipFill>
        <p:spPr bwMode="auto">
          <a:xfrm>
            <a:off x="6742175" y="1"/>
            <a:ext cx="4913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00211A9-B181-F599-B3ED-74492E98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050" y="-109124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3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F0F6C-D5DF-062F-5739-394F600D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949916-7664-6AF8-4489-99B433AB6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5448" cy="4351338"/>
          </a:xfrm>
        </p:spPr>
        <p:txBody>
          <a:bodyPr/>
          <a:lstStyle/>
          <a:p>
            <a:r>
              <a:rPr lang="da-DK" dirty="0"/>
              <a:t>Vi har to udgaver af alle gener (på nær gener på X- og Y-kromosomet hos mænd).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E5F4F8-DFBA-739A-F760-7520D110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3" b="2029"/>
          <a:stretch/>
        </p:blipFill>
        <p:spPr>
          <a:xfrm>
            <a:off x="4967287" y="1114425"/>
            <a:ext cx="6887528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62828-AE2A-875C-63B3-F77D6832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FAA759F-B44F-8872-648C-5A72AB1E45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Gen for øjenfarve findes på kromosom 15.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259EBE9-2AC5-717B-D1E3-C51737CB3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958" r="67314" b="32708"/>
          <a:stretch/>
        </p:blipFill>
        <p:spPr bwMode="auto">
          <a:xfrm>
            <a:off x="10014250" y="509052"/>
            <a:ext cx="1144702" cy="32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4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852FF-4222-D182-3FCE-04C0CC91C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DDD9C-BA75-B63B-B365-3D9C9ABB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pic>
        <p:nvPicPr>
          <p:cNvPr id="2050" name="Picture 2" descr="Blå øjne - Så mange procent har blå øjne | illvid.dk">
            <a:extLst>
              <a:ext uri="{FF2B5EF4-FFF2-40B4-BE49-F238E27FC236}">
                <a16:creationId xmlns:a16="http://schemas.microsoft.com/office/drawing/2014/main" id="{AC32F44D-7A26-60BF-2E1F-2FBF3EAA1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2" b="67348"/>
          <a:stretch/>
        </p:blipFill>
        <p:spPr bwMode="auto">
          <a:xfrm>
            <a:off x="6261298" y="3723411"/>
            <a:ext cx="2575571" cy="16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å øjne - Så mange procent har blå øjne | illvid.dk">
            <a:extLst>
              <a:ext uri="{FF2B5EF4-FFF2-40B4-BE49-F238E27FC236}">
                <a16:creationId xmlns:a16="http://schemas.microsoft.com/office/drawing/2014/main" id="{A7944DFA-770D-8613-E602-1AE8CFB0DC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881" b="68663"/>
          <a:stretch/>
        </p:blipFill>
        <p:spPr bwMode="auto">
          <a:xfrm>
            <a:off x="2553326" y="3710346"/>
            <a:ext cx="2624464" cy="16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D07B079-29E1-835B-93B7-C9EFDDF8F21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Gen for øjenfarve findes på kromosom 15.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En variant af et bestemt gen kaldes for en </a:t>
            </a:r>
            <a:r>
              <a:rPr lang="da-DK" b="1" dirty="0"/>
              <a:t>allel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I dette tilfælde er der to forskellige </a:t>
            </a:r>
            <a:r>
              <a:rPr lang="da-DK" dirty="0" err="1"/>
              <a:t>alleller</a:t>
            </a:r>
            <a:r>
              <a:rPr lang="da-DK" dirty="0"/>
              <a:t>: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690BE29-44B8-1092-C0D2-67EFEC077696}"/>
              </a:ext>
            </a:extLst>
          </p:cNvPr>
          <p:cNvSpPr txBox="1"/>
          <p:nvPr/>
        </p:nvSpPr>
        <p:spPr>
          <a:xfrm>
            <a:off x="2762920" y="5448145"/>
            <a:ext cx="262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Allellen</a:t>
            </a:r>
            <a:r>
              <a:rPr lang="da-DK" dirty="0"/>
              <a:t> B koder for egenskaben brun øjenfarve.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FE219B-C00A-751E-6BA5-D011329ADBDC}"/>
              </a:ext>
            </a:extLst>
          </p:cNvPr>
          <p:cNvSpPr txBox="1"/>
          <p:nvPr/>
        </p:nvSpPr>
        <p:spPr>
          <a:xfrm>
            <a:off x="6470892" y="5448145"/>
            <a:ext cx="248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Allellen</a:t>
            </a:r>
            <a:r>
              <a:rPr lang="da-DK" dirty="0"/>
              <a:t> b koder for egenskaben blå øjenfarve.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4A2DE95-DF65-F6E6-1861-C564A4CA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958" r="67314" b="32708"/>
          <a:stretch/>
        </p:blipFill>
        <p:spPr bwMode="auto">
          <a:xfrm>
            <a:off x="10014250" y="509052"/>
            <a:ext cx="1144702" cy="32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4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3FF62-DDF1-F2C7-8B5B-9EEDF60A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Genotype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660783-6D73-F901-7DF6-5E0AD98A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77"/>
            <a:ext cx="5257800" cy="4616386"/>
          </a:xfrm>
        </p:spPr>
        <p:txBody>
          <a:bodyPr/>
          <a:lstStyle/>
          <a:p>
            <a:r>
              <a:rPr lang="da-DK" dirty="0"/>
              <a:t>Kombinationen af de to </a:t>
            </a:r>
            <a:r>
              <a:rPr lang="da-DK" dirty="0" err="1"/>
              <a:t>alleller</a:t>
            </a:r>
            <a:r>
              <a:rPr lang="da-DK" dirty="0"/>
              <a:t> kaldes for et individs </a:t>
            </a:r>
            <a:r>
              <a:rPr lang="da-DK" b="1" dirty="0"/>
              <a:t>genotype</a:t>
            </a:r>
            <a:r>
              <a:rPr lang="da-DK" dirty="0"/>
              <a:t> i dette </a:t>
            </a:r>
            <a:r>
              <a:rPr lang="da-DK" dirty="0" err="1"/>
              <a:t>genpar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9606499-CE7E-5A95-53B8-7E1BDDAD3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r="62008"/>
          <a:stretch/>
        </p:blipFill>
        <p:spPr bwMode="auto">
          <a:xfrm>
            <a:off x="8750935" y="170688"/>
            <a:ext cx="807593" cy="66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6F95701-331D-855C-D036-9734A938181A}"/>
              </a:ext>
            </a:extLst>
          </p:cNvPr>
          <p:cNvSpPr/>
          <p:nvPr/>
        </p:nvSpPr>
        <p:spPr>
          <a:xfrm>
            <a:off x="8750935" y="2292096"/>
            <a:ext cx="807593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42D2D6-C52C-E9E3-B9F8-E8566A765347}"/>
              </a:ext>
            </a:extLst>
          </p:cNvPr>
          <p:cNvSpPr/>
          <p:nvPr/>
        </p:nvSpPr>
        <p:spPr>
          <a:xfrm>
            <a:off x="8750934" y="4575048"/>
            <a:ext cx="807593" cy="28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8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3FF62-DDF1-F2C7-8B5B-9EEDF60A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Genotype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660783-6D73-F901-7DF6-5E0AD98A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77"/>
            <a:ext cx="5257800" cy="4616386"/>
          </a:xfrm>
        </p:spPr>
        <p:txBody>
          <a:bodyPr/>
          <a:lstStyle/>
          <a:p>
            <a:r>
              <a:rPr lang="da-DK" dirty="0"/>
              <a:t>Kombinationen af de to </a:t>
            </a:r>
            <a:r>
              <a:rPr lang="da-DK" dirty="0" err="1"/>
              <a:t>alleller</a:t>
            </a:r>
            <a:r>
              <a:rPr lang="da-DK" dirty="0"/>
              <a:t> kaldes for et individs </a:t>
            </a:r>
            <a:r>
              <a:rPr lang="da-DK" b="1" dirty="0"/>
              <a:t>genotype</a:t>
            </a:r>
            <a:r>
              <a:rPr lang="da-DK" dirty="0"/>
              <a:t> i dette </a:t>
            </a:r>
            <a:r>
              <a:rPr lang="da-DK" dirty="0" err="1"/>
              <a:t>genpar</a:t>
            </a:r>
            <a:r>
              <a:rPr lang="da-DK" dirty="0"/>
              <a:t>.</a:t>
            </a:r>
          </a:p>
          <a:p>
            <a:r>
              <a:rPr lang="da-DK" dirty="0"/>
              <a:t>Et individ med to ens </a:t>
            </a:r>
            <a:r>
              <a:rPr lang="da-DK" dirty="0" err="1"/>
              <a:t>alleller</a:t>
            </a:r>
            <a:r>
              <a:rPr lang="da-DK" dirty="0"/>
              <a:t> kaldes </a:t>
            </a:r>
            <a:r>
              <a:rPr lang="da-DK" b="1" dirty="0"/>
              <a:t>homozygot</a:t>
            </a:r>
            <a:r>
              <a:rPr lang="da-DK" dirty="0"/>
              <a:t> i dette </a:t>
            </a:r>
            <a:r>
              <a:rPr lang="da-DK" dirty="0" err="1"/>
              <a:t>genpar</a:t>
            </a:r>
            <a:r>
              <a:rPr lang="da-DK" dirty="0"/>
              <a:t>.</a:t>
            </a:r>
          </a:p>
          <a:p>
            <a:r>
              <a:rPr lang="da-DK" dirty="0"/>
              <a:t>Et individ med to forskellige </a:t>
            </a:r>
            <a:r>
              <a:rPr lang="da-DK" dirty="0" err="1"/>
              <a:t>alleller</a:t>
            </a:r>
            <a:r>
              <a:rPr lang="da-DK" dirty="0"/>
              <a:t> kaldes </a:t>
            </a:r>
            <a:r>
              <a:rPr lang="da-DK" b="1" dirty="0"/>
              <a:t>heterozygot</a:t>
            </a:r>
            <a:r>
              <a:rPr lang="da-DK" dirty="0"/>
              <a:t> i dette </a:t>
            </a:r>
            <a:r>
              <a:rPr lang="da-DK" dirty="0" err="1"/>
              <a:t>genpar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9606499-CE7E-5A95-53B8-7E1BDDAD3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2008" b="-1"/>
          <a:stretch/>
        </p:blipFill>
        <p:spPr bwMode="auto">
          <a:xfrm>
            <a:off x="8750935" y="0"/>
            <a:ext cx="807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3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485</Words>
  <Application>Microsoft Macintosh PowerPoint</Application>
  <PresentationFormat>Widescreen</PresentationFormat>
  <Paragraphs>85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Nedarvning</vt:lpstr>
      <vt:lpstr>Plan</vt:lpstr>
      <vt:lpstr>Hvorfor er vi forskellige?</vt:lpstr>
      <vt:lpstr>Dagens figur</vt:lpstr>
      <vt:lpstr>Gener</vt:lpstr>
      <vt:lpstr>Eksempel</vt:lpstr>
      <vt:lpstr>Eksempel</vt:lpstr>
      <vt:lpstr>Genotype</vt:lpstr>
      <vt:lpstr>Genotype</vt:lpstr>
      <vt:lpstr>Fænotype</vt:lpstr>
      <vt:lpstr>Begrebstræning</vt:lpstr>
      <vt:lpstr>Mendels 1. lov - kønscelleloven</vt:lpstr>
      <vt:lpstr>Krydsningsskema for øjenfarve</vt:lpstr>
      <vt:lpstr>Krydsningsskemaer og sandsynligheder</vt:lpstr>
      <vt:lpstr>Krydsningsskema for øjenfarve</vt:lpstr>
      <vt:lpstr>Øvelse: Hvordan kommer jeres børn til at se ud?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Nedarvning af monogene egenskaber</dc:title>
  <dc:creator>Klara Jensen</dc:creator>
  <cp:lastModifiedBy>Klara Jensen</cp:lastModifiedBy>
  <cp:revision>2</cp:revision>
  <dcterms:created xsi:type="dcterms:W3CDTF">2023-03-06T07:57:16Z</dcterms:created>
  <dcterms:modified xsi:type="dcterms:W3CDTF">2026-01-02T16:30:32Z</dcterms:modified>
</cp:coreProperties>
</file>