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79" r:id="rId4"/>
    <p:sldId id="261" r:id="rId5"/>
    <p:sldId id="257" r:id="rId6"/>
    <p:sldId id="280" r:id="rId7"/>
    <p:sldId id="281" r:id="rId8"/>
    <p:sldId id="259" r:id="rId9"/>
    <p:sldId id="264" r:id="rId10"/>
    <p:sldId id="262" r:id="rId11"/>
    <p:sldId id="268" r:id="rId12"/>
    <p:sldId id="263" r:id="rId13"/>
    <p:sldId id="266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D8B29-74FD-3C40-8C54-7FE7C83B1DFB}" v="1" dt="2026-01-05T16:58:20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7"/>
    <p:restoredTop sz="94753"/>
  </p:normalViewPr>
  <p:slideViewPr>
    <p:cSldViewPr snapToGrid="0">
      <p:cViewPr varScale="1">
        <p:scale>
          <a:sx n="106" d="100"/>
          <a:sy n="106" d="100"/>
        </p:scale>
        <p:origin x="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6-01-05T16:58:38.239" v="54" actId="20577"/>
      <pc:docMkLst>
        <pc:docMk/>
      </pc:docMkLst>
      <pc:sldChg chg="modSp mod">
        <pc:chgData name="Klara Jensen" userId="5e70cf2d-534e-4b57-be02-6afb43ed7e61" providerId="ADAL" clId="{ECF5B220-A270-5353-9202-B5452D27BE5F}" dt="2026-01-05T16:58:38.239" v="54" actId="20577"/>
        <pc:sldMkLst>
          <pc:docMk/>
          <pc:sldMk cId="3418777265" sldId="265"/>
        </pc:sldMkLst>
        <pc:spChg chg="mod">
          <ac:chgData name="Klara Jensen" userId="5e70cf2d-534e-4b57-be02-6afb43ed7e61" providerId="ADAL" clId="{ECF5B220-A270-5353-9202-B5452D27BE5F}" dt="2026-01-05T16:58:38.239" v="54" actId="20577"/>
          <ac:spMkLst>
            <pc:docMk/>
            <pc:sldMk cId="3418777265" sldId="265"/>
            <ac:spMk id="3" creationId="{D85B645F-2DBC-8E03-EA9D-A060632B1F70}"/>
          </ac:spMkLst>
        </pc:spChg>
      </pc:sldChg>
      <pc:sldChg chg="add">
        <pc:chgData name="Klara Jensen" userId="5e70cf2d-534e-4b57-be02-6afb43ed7e61" providerId="ADAL" clId="{ECF5B220-A270-5353-9202-B5452D27BE5F}" dt="2026-01-05T16:58:20.827" v="29"/>
        <pc:sldMkLst>
          <pc:docMk/>
          <pc:sldMk cId="3557974389" sldId="266"/>
        </pc:sldMkLst>
      </pc:sldChg>
      <pc:sldChg chg="modSp mod">
        <pc:chgData name="Klara Jensen" userId="5e70cf2d-534e-4b57-be02-6afb43ed7e61" providerId="ADAL" clId="{ECF5B220-A270-5353-9202-B5452D27BE5F}" dt="2026-01-05T16:45:22.337" v="27" actId="20577"/>
        <pc:sldMkLst>
          <pc:docMk/>
          <pc:sldMk cId="3550078286" sldId="280"/>
        </pc:sldMkLst>
        <pc:spChg chg="mod">
          <ac:chgData name="Klara Jensen" userId="5e70cf2d-534e-4b57-be02-6afb43ed7e61" providerId="ADAL" clId="{ECF5B220-A270-5353-9202-B5452D27BE5F}" dt="2026-01-05T16:45:22.337" v="27" actId="20577"/>
          <ac:spMkLst>
            <pc:docMk/>
            <pc:sldMk cId="3550078286" sldId="280"/>
            <ac:spMk id="3" creationId="{EC0EA4BC-E350-2931-1EC5-B3DC26466C83}"/>
          </ac:spMkLst>
        </pc:spChg>
      </pc:sldChg>
      <pc:sldChg chg="new del">
        <pc:chgData name="Klara Jensen" userId="5e70cf2d-534e-4b57-be02-6afb43ed7e61" providerId="ADAL" clId="{ECF5B220-A270-5353-9202-B5452D27BE5F}" dt="2026-01-05T16:58:24.112" v="30" actId="2696"/>
        <pc:sldMkLst>
          <pc:docMk/>
          <pc:sldMk cId="2089482205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2A807-F589-17B1-3EB6-60593D42D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5F14663-9A2D-3160-5330-BE3DA7F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9D4906-484E-7BA6-3407-33AE7FA0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24693D-EFBF-FF64-09FE-45B0A020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FB610E-FC09-959E-3CB5-79DE4397D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855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27B073-B50C-A4A9-EEFD-07C1359F6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FE82ACF-8C93-A0B5-1DAD-EEBF923C4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BF5BB8-2ACD-A056-E388-F10AB79F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8FD684-2B20-625F-BB8B-280646E92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4BC3C1-B421-869F-D573-1320E723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573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6E5D5D1-A920-3711-9EFE-7BC6A855B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5972EA9-5AB4-3D64-FC17-9CCEA5F96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66D28E-9AEF-58C4-9D3C-409249418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48B440-DE4A-306E-4E36-AE620E2B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041443-558E-FE6F-4542-D32DE25D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168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56F09E-E323-9301-D34E-37B2346F9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137E2A-DFA7-CAB5-C90A-36E3FD242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E3ACF0-5FA5-35F2-3790-77F1E72B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112CA74-E52C-F25D-36BA-FECD1221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CEE9DF-D852-FE90-091E-0F686EA4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85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7C1A0-202D-1B96-9B24-690DBE068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2726DF-49B9-48EA-9281-FBF9B8FFE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3CDEEE-6A7B-E9E0-4BF5-9DF37855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5EBAF7F-B484-B337-34F6-FD08D9ED8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677475-F69A-B507-BFA8-5EEC7B8CF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857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D1024-E16F-D12E-C6E9-EC9B3FC09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9FC01C-A103-E3DD-F251-446A7AC60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2064D3B-EAB3-E5DC-7DC3-5F8ADBC4E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C77845C-4601-7975-165F-5E65AB36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55CAC9D-046D-234A-B095-80FFF341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41EFE58-C2A6-1001-08F4-F6E33AE8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449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917551-9ED3-946F-29D1-C0AB5D8EB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9F59B0C-B4C1-B22D-7FCC-E2A1A71A3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BE1D255-3650-9CD8-A037-A1744F443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5B43389-F8A5-7FD4-F8BB-DF6431BD1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98E3CE3-424D-A918-5B28-0C4C7ADAE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06C8CC-30EC-7D2A-1109-7DBB3CD6B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C999C3D-7C1B-A590-5CA1-7531434D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BE44677-2C3D-6300-8F0C-4DADA864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69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0832A-834A-016C-5146-6FC0E9034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A0B8160-E576-2F51-E536-23A0F5F1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D86655E-B190-FB19-7EE8-04E8C11A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4C6CB67-1FDC-7B3A-E89F-2AECE729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70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3245502-47CF-A398-6201-6F7D5D95F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B69B27D-39EA-759A-1B7A-7272EA5A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46A6F8F-801F-5C83-A9F9-1A4A1D0E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174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5C34D-5873-B846-B772-6F2290AC0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23F04A-E0B8-720F-ED2D-B9F16CF7C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6349B7A-F8B7-0081-A005-E1A986AF7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D30D95E-88F9-C9FB-34F7-22D497F75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AB257D0-800A-6860-B027-E3DD2CB7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65ED7D9-1871-3CE3-AE79-95CF88703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88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8A1C9E-C1E6-C134-FE75-573516520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9A4A2A1-3066-77E5-D781-208B48367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5113834-FBCB-8CB6-6496-02777EE7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6CB5466-CE36-FED9-D764-3C82E739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A21651-37E5-D7AC-362C-23F1EAFDF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53F9749-3AB5-78DE-AA71-330AB6265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563DB1C-3293-7D85-E349-AD28BE4BC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091BBE6-7690-AC83-F178-AC6B01CBA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344B46-FC1F-A1D9-39D2-72EB12C4E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150A1-6CCE-9340-B3F4-0DC7B6D25B98}" type="datetimeFigureOut">
              <a:rPr lang="da-DK" smtClean="0"/>
              <a:t>05.01.2026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1A5833-FCFC-1B8D-A018-6675CEBE48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4192991-C804-C1BD-B2B5-643E4B6CC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34EB4-EB64-1C4D-8210-ED077EECC6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416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C9755-EF37-47D6-0453-30E858D46D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Stamtavler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7A78120-3F50-0FE7-2DD4-7076B38400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707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8EA2D-67D4-E002-9875-14ACF698C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00084" cy="1325563"/>
          </a:xfrm>
        </p:spPr>
        <p:txBody>
          <a:bodyPr/>
          <a:lstStyle/>
          <a:p>
            <a:r>
              <a:rPr lang="da-DK" dirty="0"/>
              <a:t>Stamtavleanalyse ved kønsbunden nedarvning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9DCDF65-9FD6-62A3-1361-432A59FA7B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8" y="1825625"/>
                <a:ext cx="5257801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a-DK" dirty="0"/>
                  <a:t>Rød-grøn farveblindhed nedarves X-bunden recessivt.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da-DK" dirty="0"/>
                  <a:t>: Ikke rød-grøn farveblind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p>
                  </m:oMath>
                </a14:m>
                <a:r>
                  <a:rPr lang="da-DK" dirty="0"/>
                  <a:t>: Rød-grøn farveblindhed</a:t>
                </a:r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9DCDF65-9FD6-62A3-1361-432A59FA7B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1825625"/>
                <a:ext cx="5257801" cy="4351338"/>
              </a:xfrm>
              <a:blipFill>
                <a:blip r:embed="rId2"/>
                <a:stretch>
                  <a:fillRect l="-2163" t="-2326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farveblindhed | lex.dk – Den Store Danske">
            <a:extLst>
              <a:ext uri="{FF2B5EF4-FFF2-40B4-BE49-F238E27FC236}">
                <a16:creationId xmlns:a16="http://schemas.microsoft.com/office/drawing/2014/main" id="{99D1669B-E971-59C7-E44D-10290A096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535" y="4080995"/>
            <a:ext cx="2248980" cy="223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1E6C9AF-2453-F3FA-F835-D52C75C6B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223613"/>
              </p:ext>
            </p:extLst>
          </p:nvPr>
        </p:nvGraphicFramePr>
        <p:xfrm>
          <a:off x="6511544" y="1825625"/>
          <a:ext cx="5257800" cy="40486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07009479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23631452"/>
                    </a:ext>
                  </a:extLst>
                </a:gridCol>
              </a:tblGrid>
              <a:tr h="800894"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Genotype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750683"/>
                  </a:ext>
                </a:extLst>
              </a:tr>
              <a:tr h="800894">
                <a:tc>
                  <a:txBody>
                    <a:bodyPr/>
                    <a:lstStyle/>
                    <a:p>
                      <a:r>
                        <a:rPr lang="da-DK" sz="2400" dirty="0"/>
                        <a:t>Farveblind 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747356"/>
                  </a:ext>
                </a:extLst>
              </a:tr>
              <a:tr h="800894">
                <a:tc>
                  <a:txBody>
                    <a:bodyPr/>
                    <a:lstStyle/>
                    <a:p>
                      <a:r>
                        <a:rPr lang="da-DK" sz="2400" dirty="0"/>
                        <a:t>Ikke-farveblind 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422499"/>
                  </a:ext>
                </a:extLst>
              </a:tr>
              <a:tr h="800894">
                <a:tc>
                  <a:txBody>
                    <a:bodyPr/>
                    <a:lstStyle/>
                    <a:p>
                      <a:r>
                        <a:rPr lang="da-DK" sz="2400" dirty="0"/>
                        <a:t>Farveblind kvinde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354781"/>
                  </a:ext>
                </a:extLst>
              </a:tr>
              <a:tr h="800894">
                <a:tc>
                  <a:txBody>
                    <a:bodyPr/>
                    <a:lstStyle/>
                    <a:p>
                      <a:r>
                        <a:rPr lang="da-DK" sz="2400" dirty="0"/>
                        <a:t>Ikke-farveblind kvinde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8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816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CEEDD-7F7B-C651-8470-7AC482DA1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BA0FD5B0-2E09-2D01-F3CB-6D029B2005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1728787" y="3429000"/>
            <a:ext cx="7823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5142848-2E1B-AA85-A354-CA8FC1F21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00084" cy="1325563"/>
          </a:xfrm>
        </p:spPr>
        <p:txBody>
          <a:bodyPr/>
          <a:lstStyle/>
          <a:p>
            <a:r>
              <a:rPr lang="da-DK" dirty="0"/>
              <a:t>Stamtavleanalyse ved kønsbunden nedarvning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139CB680-E219-C98F-032C-630E52A641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8" y="1825625"/>
                <a:ext cx="8713789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a-DK" dirty="0"/>
                  <a:t>Rød-grøn farveblindhed nedarves X-bunden recessivt.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da-DK" dirty="0"/>
                  <a:t>: Ikke rød-grøn farveblind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p>
                  </m:oMath>
                </a14:m>
                <a:r>
                  <a:rPr lang="da-DK" dirty="0"/>
                  <a:t>: Rød-grøn farveblindhed</a:t>
                </a:r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9DCDF65-9FD6-62A3-1361-432A59FA7B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1825625"/>
                <a:ext cx="8713789" cy="4351338"/>
              </a:xfrm>
              <a:blipFill>
                <a:blip r:embed="rId3"/>
                <a:stretch>
                  <a:fillRect l="-1308" t="-2326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farveblindhed | lex.dk – Den Store Danske">
            <a:extLst>
              <a:ext uri="{FF2B5EF4-FFF2-40B4-BE49-F238E27FC236}">
                <a16:creationId xmlns:a16="http://schemas.microsoft.com/office/drawing/2014/main" id="{3D23A467-6488-C46C-1EC7-8EA736D10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988" y="1444392"/>
            <a:ext cx="2248980" cy="223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0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39D3B-3949-3C25-7928-8CAE889E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- stamtavleanalyse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F6EC26-A079-6001-0FA8-8FC56EF4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opgave 4-6 på arbejdsarket</a:t>
            </a:r>
          </a:p>
        </p:txBody>
      </p:sp>
    </p:spTree>
    <p:extLst>
      <p:ext uri="{BB962C8B-B14F-4D97-AF65-F5344CB8AC3E}">
        <p14:creationId xmlns:p14="http://schemas.microsoft.com/office/powerpoint/2010/main" val="2280790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B1FA7-0B1E-D94D-90C7-88E473D5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Biologi 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DFAEBA-DF79-83A9-C22D-B7B470748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Nye emner:</a:t>
            </a:r>
          </a:p>
          <a:p>
            <a:r>
              <a:rPr lang="da-DK" dirty="0"/>
              <a:t>Infektionsbiologi, virus, resistens (typisk gennemgås immunsystemet)</a:t>
            </a:r>
          </a:p>
          <a:p>
            <a:r>
              <a:rPr lang="da-DK" dirty="0"/>
              <a:t>Åndedræt og blodkredsløb</a:t>
            </a:r>
          </a:p>
          <a:p>
            <a:r>
              <a:rPr lang="da-DK" dirty="0"/>
              <a:t>Nervesystemet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Emner, der typisk uddybes:</a:t>
            </a:r>
          </a:p>
          <a:p>
            <a:r>
              <a:rPr lang="da-DK" dirty="0"/>
              <a:t>Genetik og molekylærbiologi: Replikation, proteinsyntese, mitose, meiose og genteknologi</a:t>
            </a:r>
          </a:p>
          <a:p>
            <a:r>
              <a:rPr lang="da-DK" dirty="0"/>
              <a:t>Økologi</a:t>
            </a:r>
          </a:p>
          <a:p>
            <a:r>
              <a:rPr lang="da-DK" dirty="0"/>
              <a:t>Evolution</a:t>
            </a:r>
          </a:p>
          <a:p>
            <a:r>
              <a:rPr lang="da-DK"/>
              <a:t>Enzymer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57974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9CB68-0AB0-FC23-B18F-08761BE9F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5B645F-2DBC-8E03-EA9D-A060632B1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opgave</a:t>
            </a:r>
          </a:p>
          <a:p>
            <a:r>
              <a:rPr lang="da-DK" dirty="0"/>
              <a:t>Analyse af stamtavler ved </a:t>
            </a:r>
            <a:r>
              <a:rPr lang="da-DK" dirty="0" err="1"/>
              <a:t>autosomal</a:t>
            </a:r>
            <a:r>
              <a:rPr lang="da-DK" dirty="0"/>
              <a:t> nedarvning</a:t>
            </a:r>
          </a:p>
          <a:p>
            <a:r>
              <a:rPr lang="da-DK" dirty="0"/>
              <a:t>Analyse af stamtavler ved kønsbunden nedarvning</a:t>
            </a:r>
          </a:p>
          <a:p>
            <a:r>
              <a:rPr lang="da-DK" dirty="0"/>
              <a:t>Lidt </a:t>
            </a:r>
            <a:r>
              <a:rPr lang="da-DK"/>
              <a:t>om biologi B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877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6FF26-1C55-E82C-5442-17FD60C6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35756A-CD61-87A8-4E07-619596C4C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0919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/>
              <a:t>F: Fregner</a:t>
            </a:r>
          </a:p>
          <a:p>
            <a:pPr marL="0" indent="0">
              <a:buNone/>
            </a:pPr>
            <a:r>
              <a:rPr lang="da-DK" sz="2400" dirty="0"/>
              <a:t>f: Ingen fregner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Mors genotype: </a:t>
            </a:r>
            <a:r>
              <a:rPr lang="da-DK" sz="2400" dirty="0" err="1"/>
              <a:t>Ff</a:t>
            </a:r>
            <a:endParaRPr lang="da-DK" sz="2400" dirty="0"/>
          </a:p>
          <a:p>
            <a:pPr marL="0" indent="0">
              <a:buNone/>
            </a:pPr>
            <a:r>
              <a:rPr lang="da-DK" sz="2400" dirty="0"/>
              <a:t>Mors fænotype: </a:t>
            </a:r>
            <a:r>
              <a:rPr lang="da-DK" sz="2400" dirty="0">
                <a:solidFill>
                  <a:srgbClr val="FF0000"/>
                </a:solidFill>
              </a:rPr>
              <a:t>?</a:t>
            </a:r>
            <a:endParaRPr lang="da-DK" sz="2400" dirty="0"/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Fars genotype: </a:t>
            </a:r>
            <a:r>
              <a:rPr lang="da-DK" sz="2400" dirty="0" err="1"/>
              <a:t>Ff</a:t>
            </a:r>
            <a:endParaRPr lang="da-DK" sz="2400" dirty="0"/>
          </a:p>
          <a:p>
            <a:pPr marL="0" indent="0">
              <a:buNone/>
            </a:pPr>
            <a:r>
              <a:rPr lang="da-DK" sz="2400" dirty="0"/>
              <a:t>Fars fænotype: </a:t>
            </a:r>
            <a:r>
              <a:rPr lang="da-DK" sz="2400" dirty="0">
                <a:solidFill>
                  <a:srgbClr val="FF0000"/>
                </a:solidFill>
              </a:rPr>
              <a:t>?</a:t>
            </a:r>
            <a:endParaRPr lang="da-DK" sz="2400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359B54F-1489-8DB5-7B2E-8A47F31F538C}"/>
              </a:ext>
            </a:extLst>
          </p:cNvPr>
          <p:cNvSpPr txBox="1"/>
          <p:nvPr/>
        </p:nvSpPr>
        <p:spPr>
          <a:xfrm>
            <a:off x="6444915" y="1690688"/>
            <a:ext cx="560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Krydsningsskema: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FAE9CEBD-FC63-AAA4-DB31-9345F47DD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121610"/>
              </p:ext>
            </p:extLst>
          </p:nvPr>
        </p:nvGraphicFramePr>
        <p:xfrm>
          <a:off x="6510335" y="2226037"/>
          <a:ext cx="5605464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8488">
                  <a:extLst>
                    <a:ext uri="{9D8B030D-6E8A-4147-A177-3AD203B41FA5}">
                      <a16:colId xmlns:a16="http://schemas.microsoft.com/office/drawing/2014/main" val="1659906329"/>
                    </a:ext>
                  </a:extLst>
                </a:gridCol>
                <a:gridCol w="1868488">
                  <a:extLst>
                    <a:ext uri="{9D8B030D-6E8A-4147-A177-3AD203B41FA5}">
                      <a16:colId xmlns:a16="http://schemas.microsoft.com/office/drawing/2014/main" val="3503517552"/>
                    </a:ext>
                  </a:extLst>
                </a:gridCol>
                <a:gridCol w="1868488">
                  <a:extLst>
                    <a:ext uri="{9D8B030D-6E8A-4147-A177-3AD203B41FA5}">
                      <a16:colId xmlns:a16="http://schemas.microsoft.com/office/drawing/2014/main" val="1556984584"/>
                    </a:ext>
                  </a:extLst>
                </a:gridCol>
              </a:tblGrid>
              <a:tr h="902117"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970632"/>
                  </a:ext>
                </a:extLst>
              </a:tr>
              <a:tr h="365859"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684390"/>
                  </a:ext>
                </a:extLst>
              </a:tr>
              <a:tr h="365859"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885406"/>
                  </a:ext>
                </a:extLst>
              </a:tr>
            </a:tbl>
          </a:graphicData>
        </a:graphic>
      </p:graphicFrame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9E3CD2F3-FDCF-78BC-C37E-584880C85910}"/>
              </a:ext>
            </a:extLst>
          </p:cNvPr>
          <p:cNvSpPr txBox="1">
            <a:spLocks/>
          </p:cNvSpPr>
          <p:nvPr/>
        </p:nvSpPr>
        <p:spPr>
          <a:xfrm>
            <a:off x="6440904" y="5167312"/>
            <a:ext cx="584590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2400" dirty="0"/>
              <a:t>Sandsynligheden for hver fænotype:</a:t>
            </a:r>
          </a:p>
          <a:p>
            <a:pPr lvl="1"/>
            <a:r>
              <a:rPr lang="da-DK" sz="2000" dirty="0"/>
              <a:t>Fregner: </a:t>
            </a:r>
            <a:r>
              <a:rPr lang="da-DK" sz="2000" dirty="0">
                <a:solidFill>
                  <a:srgbClr val="FF0000"/>
                </a:solidFill>
              </a:rPr>
              <a:t>?</a:t>
            </a:r>
            <a:endParaRPr lang="da-DK" sz="2000" dirty="0"/>
          </a:p>
          <a:p>
            <a:pPr lvl="1"/>
            <a:r>
              <a:rPr lang="da-DK" sz="2000" dirty="0"/>
              <a:t>Ingen fregner: </a:t>
            </a:r>
            <a:r>
              <a:rPr lang="da-DK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7800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1BA05-0B0A-4977-30E0-03755706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Autosomal</a:t>
            </a:r>
            <a:r>
              <a:rPr lang="da-DK" dirty="0"/>
              <a:t> og kønsbunden nedarvning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9FBD78-2F0E-762F-CF95-4269BEE9D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4781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b="1" dirty="0" err="1"/>
              <a:t>Autosomal</a:t>
            </a:r>
            <a:r>
              <a:rPr lang="da-DK" b="1" dirty="0"/>
              <a:t> nedarvning:</a:t>
            </a:r>
          </a:p>
          <a:p>
            <a:pPr marL="0" indent="0">
              <a:buNone/>
            </a:pPr>
            <a:r>
              <a:rPr lang="da-DK" dirty="0"/>
              <a:t>Nedarvning af en egenskab kaldes </a:t>
            </a:r>
            <a:r>
              <a:rPr lang="da-DK" dirty="0" err="1"/>
              <a:t>autosomal</a:t>
            </a:r>
            <a:r>
              <a:rPr lang="da-DK" dirty="0"/>
              <a:t>, hvis genet for denne egenskab sidder på et af </a:t>
            </a:r>
            <a:r>
              <a:rPr lang="da-DK" dirty="0" err="1"/>
              <a:t>autosomerne</a:t>
            </a:r>
            <a:r>
              <a:rPr lang="da-DK" dirty="0"/>
              <a:t>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b="1" dirty="0"/>
              <a:t>Kønsbunden nedarvning:</a:t>
            </a:r>
          </a:p>
          <a:p>
            <a:pPr marL="0" indent="0">
              <a:buNone/>
            </a:pPr>
            <a:r>
              <a:rPr lang="da-DK" dirty="0"/>
              <a:t>Nedarvning af en egenskab kaldes kønsbunden, hvis genet for denne egenskab sidder på et af kønskromosomerne (X- eller Y-kromosomet).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Picture 4" descr="Karyotype">
            <a:extLst>
              <a:ext uri="{FF2B5EF4-FFF2-40B4-BE49-F238E27FC236}">
                <a16:creationId xmlns:a16="http://schemas.microsoft.com/office/drawing/2014/main" id="{1BBB9D41-DAA7-7F02-C0EE-48D3CCCEB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016" y="2268537"/>
            <a:ext cx="5111045" cy="287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8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4B10A-EA03-8945-4467-F989EA431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skal vi læse en stamtavle?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82317B-B161-0A65-C615-1C875E061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7972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b="1" dirty="0"/>
              <a:t>Køn:</a:t>
            </a:r>
          </a:p>
          <a:p>
            <a:r>
              <a:rPr lang="da-DK" dirty="0"/>
              <a:t>Firkant: Mand</a:t>
            </a:r>
          </a:p>
          <a:p>
            <a:r>
              <a:rPr lang="da-DK" dirty="0"/>
              <a:t>Cirkel: Kvinde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Generationer:</a:t>
            </a:r>
          </a:p>
          <a:p>
            <a:r>
              <a:rPr lang="da-DK" dirty="0"/>
              <a:t>Angives med romertal.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Nedarvning af øjenfarve i en familie:</a:t>
            </a:r>
          </a:p>
          <a:p>
            <a:r>
              <a:rPr lang="da-DK" dirty="0"/>
              <a:t>Brun: Brune øjne</a:t>
            </a:r>
          </a:p>
          <a:p>
            <a:r>
              <a:rPr lang="da-DK" dirty="0"/>
              <a:t>Blå: Blå øjne</a:t>
            </a:r>
          </a:p>
        </p:txBody>
      </p:sp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BF6D07A0-A10F-946D-33A9-0734E631B1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8" t="7230" r="24202"/>
          <a:stretch/>
        </p:blipFill>
        <p:spPr bwMode="auto">
          <a:xfrm>
            <a:off x="6217922" y="2140248"/>
            <a:ext cx="5038343" cy="403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210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B31B9-73E8-AC1C-E9C4-1ED8FC665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0EA4BC-E350-2931-1EC5-B3DC26466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stamtavle med 3 generationer over nedarvning af øjenfarve i </a:t>
            </a:r>
            <a:r>
              <a:rPr lang="da-DK"/>
              <a:t>din egen familie </a:t>
            </a:r>
            <a:r>
              <a:rPr lang="da-DK" dirty="0"/>
              <a:t>eller en kendisfamilie. </a:t>
            </a:r>
          </a:p>
        </p:txBody>
      </p:sp>
    </p:spTree>
    <p:extLst>
      <p:ext uri="{BB962C8B-B14F-4D97-AF65-F5344CB8AC3E}">
        <p14:creationId xmlns:p14="http://schemas.microsoft.com/office/powerpoint/2010/main" val="3550078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F2B0-D7CF-D00C-4CC8-E07499297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DEFA02-9DE2-4B2D-DC27-5D0BF2A6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Hvilke mulige genotyper har personerne </a:t>
            </a:r>
            <a:r>
              <a:rPr lang="da-DK"/>
              <a:t>i skemaet?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BE8BD4-AB12-55E1-1FA4-9D6FCA7B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7972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b="1" dirty="0"/>
              <a:t>Køn:</a:t>
            </a:r>
          </a:p>
          <a:p>
            <a:r>
              <a:rPr lang="da-DK" dirty="0"/>
              <a:t>Firkant: Mand</a:t>
            </a:r>
          </a:p>
          <a:p>
            <a:r>
              <a:rPr lang="da-DK" dirty="0"/>
              <a:t>Cirkel: Kvinde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Generationer:</a:t>
            </a:r>
          </a:p>
          <a:p>
            <a:r>
              <a:rPr lang="da-DK" dirty="0"/>
              <a:t>Angives med romertal.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Nedarvning af øjenfarve i en familie:</a:t>
            </a:r>
          </a:p>
          <a:p>
            <a:r>
              <a:rPr lang="da-DK" dirty="0"/>
              <a:t>Brun: Brune øjne</a:t>
            </a:r>
          </a:p>
          <a:p>
            <a:r>
              <a:rPr lang="da-DK" dirty="0"/>
              <a:t>Blå: Blå øjne</a:t>
            </a:r>
          </a:p>
        </p:txBody>
      </p:sp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53B6C9B8-3971-4291-2BF7-48071EF9DC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8" t="7230" r="24202"/>
          <a:stretch/>
        </p:blipFill>
        <p:spPr bwMode="auto">
          <a:xfrm>
            <a:off x="6217922" y="2140248"/>
            <a:ext cx="5038343" cy="403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19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7A231-E800-1398-56F2-4C86027C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Stamtavleanalyse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15F00C-31AB-37A4-7F13-8C1ACA700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opgave 1-3</a:t>
            </a:r>
          </a:p>
        </p:txBody>
      </p:sp>
    </p:spTree>
    <p:extLst>
      <p:ext uri="{BB962C8B-B14F-4D97-AF65-F5344CB8AC3E}">
        <p14:creationId xmlns:p14="http://schemas.microsoft.com/office/powerpoint/2010/main" val="15007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C02A7E-592D-4FD1-E11F-E54E5E2BC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7"/>
            <a:ext cx="10515600" cy="1325563"/>
          </a:xfrm>
        </p:spPr>
        <p:txBody>
          <a:bodyPr/>
          <a:lstStyle/>
          <a:p>
            <a:r>
              <a:rPr lang="da-DK" dirty="0"/>
              <a:t>Kendetegn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CA3F61-7740-D584-4F4F-E730E75E7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5370095" cy="4805363"/>
          </a:xfrm>
        </p:spPr>
        <p:txBody>
          <a:bodyPr/>
          <a:lstStyle/>
          <a:p>
            <a:r>
              <a:rPr lang="da-DK" dirty="0" err="1"/>
              <a:t>Autosomal</a:t>
            </a:r>
            <a:r>
              <a:rPr lang="da-DK" dirty="0"/>
              <a:t> recessiv nedarvning: Egenskab kan springe en generation over.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r>
              <a:rPr lang="da-DK" dirty="0" err="1"/>
              <a:t>Autosomal</a:t>
            </a:r>
            <a:r>
              <a:rPr lang="da-DK" dirty="0"/>
              <a:t> dominant nedarvning: Egenskab kan </a:t>
            </a:r>
            <a:r>
              <a:rPr lang="da-DK"/>
              <a:t>ikke springe en generation </a:t>
            </a:r>
            <a:r>
              <a:rPr lang="da-DK" dirty="0"/>
              <a:t>over.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2D3018E-AFCF-989B-BC9C-C6CC79CF9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8904" y="685800"/>
            <a:ext cx="5158740" cy="274320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D0986F4E-1B5B-5B78-B171-8ADF5AE5C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264" y="3749675"/>
            <a:ext cx="5072380" cy="27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92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325</Words>
  <Application>Microsoft Macintosh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Office-tema</vt:lpstr>
      <vt:lpstr>Stamtavler</vt:lpstr>
      <vt:lpstr>Plan</vt:lpstr>
      <vt:lpstr>Dagens opgave</vt:lpstr>
      <vt:lpstr>Autosomal og kønsbunden nedarvning</vt:lpstr>
      <vt:lpstr>Hvordan skal vi læse en stamtavle?</vt:lpstr>
      <vt:lpstr>Opgave</vt:lpstr>
      <vt:lpstr>Hvilke mulige genotyper har personerne i skemaet?</vt:lpstr>
      <vt:lpstr>Stamtavleanalyse</vt:lpstr>
      <vt:lpstr>Kendetegn</vt:lpstr>
      <vt:lpstr>Stamtavleanalyse ved kønsbunden nedarvning</vt:lpstr>
      <vt:lpstr>Stamtavleanalyse ved kønsbunden nedarvning</vt:lpstr>
      <vt:lpstr>Opgave - stamtavleanalyse</vt:lpstr>
      <vt:lpstr>Biologi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Klara Jensen</dc:creator>
  <cp:lastModifiedBy>Klara Jensen</cp:lastModifiedBy>
  <cp:revision>2</cp:revision>
  <dcterms:created xsi:type="dcterms:W3CDTF">2023-03-06T10:39:01Z</dcterms:created>
  <dcterms:modified xsi:type="dcterms:W3CDTF">2026-01-05T16:58:38Z</dcterms:modified>
</cp:coreProperties>
</file>