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79" r:id="rId4"/>
    <p:sldId id="276" r:id="rId5"/>
    <p:sldId id="259" r:id="rId6"/>
    <p:sldId id="261" r:id="rId7"/>
    <p:sldId id="262" r:id="rId8"/>
    <p:sldId id="275" r:id="rId9"/>
    <p:sldId id="263" r:id="rId10"/>
    <p:sldId id="264" r:id="rId11"/>
    <p:sldId id="267" r:id="rId12"/>
    <p:sldId id="278" r:id="rId13"/>
    <p:sldId id="277" r:id="rId14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A4DE5F-DC54-E84B-9E49-80CDDAA5F72B}" v="4" dt="2026-01-22T12:27:56.6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Ingen typografi, tabelgit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30"/>
    <p:restoredTop sz="94643"/>
  </p:normalViewPr>
  <p:slideViewPr>
    <p:cSldViewPr snapToGrid="0">
      <p:cViewPr varScale="1">
        <p:scale>
          <a:sx n="52" d="100"/>
          <a:sy n="52" d="100"/>
        </p:scale>
        <p:origin x="192" y="1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lara Jensen" userId="5e70cf2d-534e-4b57-be02-6afb43ed7e61" providerId="ADAL" clId="{ECF5B220-A270-5353-9202-B5452D27BE5F}"/>
    <pc:docChg chg="addSld modSld">
      <pc:chgData name="Klara Jensen" userId="5e70cf2d-534e-4b57-be02-6afb43ed7e61" providerId="ADAL" clId="{ECF5B220-A270-5353-9202-B5452D27BE5F}" dt="2026-01-22T16:02:55.929" v="65" actId="20577"/>
      <pc:docMkLst>
        <pc:docMk/>
      </pc:docMkLst>
      <pc:sldChg chg="modSp mod">
        <pc:chgData name="Klara Jensen" userId="5e70cf2d-534e-4b57-be02-6afb43ed7e61" providerId="ADAL" clId="{ECF5B220-A270-5353-9202-B5452D27BE5F}" dt="2026-01-22T12:27:08.114" v="14" actId="20577"/>
        <pc:sldMkLst>
          <pc:docMk/>
          <pc:sldMk cId="1610238801" sldId="257"/>
        </pc:sldMkLst>
        <pc:spChg chg="mod">
          <ac:chgData name="Klara Jensen" userId="5e70cf2d-534e-4b57-be02-6afb43ed7e61" providerId="ADAL" clId="{ECF5B220-A270-5353-9202-B5452D27BE5F}" dt="2026-01-22T12:27:08.114" v="14" actId="20577"/>
          <ac:spMkLst>
            <pc:docMk/>
            <pc:sldMk cId="1610238801" sldId="257"/>
            <ac:spMk id="3" creationId="{B6F90C22-2378-954F-1B70-119C8292ABC0}"/>
          </ac:spMkLst>
        </pc:spChg>
      </pc:sldChg>
      <pc:sldChg chg="modSp mod">
        <pc:chgData name="Klara Jensen" userId="5e70cf2d-534e-4b57-be02-6afb43ed7e61" providerId="ADAL" clId="{ECF5B220-A270-5353-9202-B5452D27BE5F}" dt="2026-01-22T16:02:55.929" v="65" actId="20577"/>
        <pc:sldMkLst>
          <pc:docMk/>
          <pc:sldMk cId="2948113112" sldId="277"/>
        </pc:sldMkLst>
        <pc:spChg chg="mod">
          <ac:chgData name="Klara Jensen" userId="5e70cf2d-534e-4b57-be02-6afb43ed7e61" providerId="ADAL" clId="{ECF5B220-A270-5353-9202-B5452D27BE5F}" dt="2026-01-22T16:02:55.929" v="65" actId="20577"/>
          <ac:spMkLst>
            <pc:docMk/>
            <pc:sldMk cId="2948113112" sldId="277"/>
            <ac:spMk id="3" creationId="{6D1F45ED-30F1-B77A-B3B3-0F9B2529558C}"/>
          </ac:spMkLst>
        </pc:spChg>
      </pc:sldChg>
      <pc:sldChg chg="addSp modSp new mod">
        <pc:chgData name="Klara Jensen" userId="5e70cf2d-534e-4b57-be02-6afb43ed7e61" providerId="ADAL" clId="{ECF5B220-A270-5353-9202-B5452D27BE5F}" dt="2026-01-22T12:27:56.607" v="60" actId="14100"/>
        <pc:sldMkLst>
          <pc:docMk/>
          <pc:sldMk cId="1071047316" sldId="279"/>
        </pc:sldMkLst>
        <pc:spChg chg="mod">
          <ac:chgData name="Klara Jensen" userId="5e70cf2d-534e-4b57-be02-6afb43ed7e61" providerId="ADAL" clId="{ECF5B220-A270-5353-9202-B5452D27BE5F}" dt="2026-01-22T12:27:24.697" v="27" actId="20577"/>
          <ac:spMkLst>
            <pc:docMk/>
            <pc:sldMk cId="1071047316" sldId="279"/>
            <ac:spMk id="2" creationId="{FC2DF04F-041C-138E-88EF-A6367FA18A37}"/>
          </ac:spMkLst>
        </pc:spChg>
        <pc:spChg chg="mod">
          <ac:chgData name="Klara Jensen" userId="5e70cf2d-534e-4b57-be02-6afb43ed7e61" providerId="ADAL" clId="{ECF5B220-A270-5353-9202-B5452D27BE5F}" dt="2026-01-22T12:27:36.027" v="56" actId="14100"/>
          <ac:spMkLst>
            <pc:docMk/>
            <pc:sldMk cId="1071047316" sldId="279"/>
            <ac:spMk id="3" creationId="{269CFFEA-B702-AC7B-9863-581EC3B33FE7}"/>
          </ac:spMkLst>
        </pc:spChg>
        <pc:picChg chg="add mod">
          <ac:chgData name="Klara Jensen" userId="5e70cf2d-534e-4b57-be02-6afb43ed7e61" providerId="ADAL" clId="{ECF5B220-A270-5353-9202-B5452D27BE5F}" dt="2026-01-22T12:27:56.607" v="60" actId="14100"/>
          <ac:picMkLst>
            <pc:docMk/>
            <pc:sldMk cId="1071047316" sldId="279"/>
            <ac:picMk id="4" creationId="{8540083F-AA5F-9444-D046-46DDD9C7521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0BF9C1-8255-DF73-42E2-3E4000E5B8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09D305D9-4C71-9399-EC78-400845101C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656B9F5-0597-A7D3-6C19-0F35FDAA7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DC9F1-9918-D44F-A37A-2DCE4C260F85}" type="datetimeFigureOut">
              <a:rPr lang="da-DK" smtClean="0"/>
              <a:t>22.01.2026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2621811-E3EB-2FD9-9473-CB2973863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8DC0B99-854C-C61D-7876-EE2C5529B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716E2-402B-E047-A469-EDEAE2CDD29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6575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89D23E-60DF-FBAF-92B1-F7718D34C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9E0686A6-6C80-0ADC-C744-2039A55E63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26F5246-1702-AACA-27B6-D81C025FF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DC9F1-9918-D44F-A37A-2DCE4C260F85}" type="datetimeFigureOut">
              <a:rPr lang="da-DK" smtClean="0"/>
              <a:t>22.01.2026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D8B3C80-9278-E734-EF9E-24B055FC5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52EE709-9566-563F-91CA-BA535ABED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716E2-402B-E047-A469-EDEAE2CDD29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23511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C81E506E-695A-E30E-304F-F2772D7B87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B6CFAB90-3E3E-1430-8C58-4414B3E597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296CFC5-51AC-3117-6828-91828AD08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DC9F1-9918-D44F-A37A-2DCE4C260F85}" type="datetimeFigureOut">
              <a:rPr lang="da-DK" smtClean="0"/>
              <a:t>22.01.2026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44CC58C-7C70-4218-D1AC-E6855615B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8CC6FD2-B279-CA54-4042-048079DA8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716E2-402B-E047-A469-EDEAE2CDD29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7986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CEE91C-5EDE-E20B-D62F-2AB3700EE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87F66BE-64A2-9150-14BA-E3E093B6C5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E69946A-3D48-22CC-527A-257978A4B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DC9F1-9918-D44F-A37A-2DCE4C260F85}" type="datetimeFigureOut">
              <a:rPr lang="da-DK" smtClean="0"/>
              <a:t>22.01.2026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21259AB-293C-67DD-C671-2305EC872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FCD5619-086A-FED3-B279-A59FC05EC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716E2-402B-E047-A469-EDEAE2CDD29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92287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90310F-A634-BF94-5609-BC2E02E58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29C7067-DFBC-870F-830C-3362F7130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606B5D6-0838-AB95-A0DC-81226FE55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DC9F1-9918-D44F-A37A-2DCE4C260F85}" type="datetimeFigureOut">
              <a:rPr lang="da-DK" smtClean="0"/>
              <a:t>22.01.2026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774B79C-56F5-163A-CB6C-6F01D0BFC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A9189CE-3328-EA69-1102-D1704BAC9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716E2-402B-E047-A469-EDEAE2CDD29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12214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99BF48-996E-FA6A-084D-50F3322F2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99B53E5-AD67-124A-BED9-3454FC88B8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AEACBD4-5BE5-D9E7-7D75-B9AEDF232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A26E422-0386-B8A5-0CFD-06B15FFF3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DC9F1-9918-D44F-A37A-2DCE4C260F85}" type="datetimeFigureOut">
              <a:rPr lang="da-DK" smtClean="0"/>
              <a:t>22.01.2026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1C1097A-B251-1E21-EF29-0B3B676A7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6F298D1A-F9F4-538E-AF9B-066B39A3F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716E2-402B-E047-A469-EDEAE2CDD29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2368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C14344-1EE6-4A52-7A90-F93406F1F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E31552A-7FDC-D956-C9A4-5C92C23A2E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410A81AF-F045-BD3A-E6AB-6491F0DE5D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D2E32162-33FA-CA7A-046C-F2944C68AE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E99F06CB-E697-AADB-D593-C94BA2ECFD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1621E0A1-0498-6C5D-C971-06127D595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DC9F1-9918-D44F-A37A-2DCE4C260F85}" type="datetimeFigureOut">
              <a:rPr lang="da-DK" smtClean="0"/>
              <a:t>22.01.2026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52BCE892-76B7-B925-6FE2-B2992823B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E5A5FEE8-A772-0EB8-7461-3A7D36642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716E2-402B-E047-A469-EDEAE2CDD29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1968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BB0110-10E6-BED6-BB55-38F145008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8DDAF902-915C-57A9-B708-14C8099FC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DC9F1-9918-D44F-A37A-2DCE4C260F85}" type="datetimeFigureOut">
              <a:rPr lang="da-DK" smtClean="0"/>
              <a:t>22.01.2026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94F7D2FA-FA92-3674-3F9B-F3FC6A6D2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76348115-2AC1-6AF7-6291-2D6357B11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716E2-402B-E047-A469-EDEAE2CDD29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00301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EC54FD31-FDFF-A28B-20A1-3AE227CC3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DC9F1-9918-D44F-A37A-2DCE4C260F85}" type="datetimeFigureOut">
              <a:rPr lang="da-DK" smtClean="0"/>
              <a:t>22.01.2026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3A2F27C7-3199-46C8-205D-553EB014F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880A5447-92E6-5F28-0EA7-44783AE7D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716E2-402B-E047-A469-EDEAE2CDD29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68681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21E8F3-0382-CDEF-55D4-C2AB2D93A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2438D23-354A-BCC5-5CBD-CCABB93C4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CE8943C-AB3F-9D7C-9436-A7842FE6C0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05C732E-1887-0DCF-D6E6-E8540D10F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DC9F1-9918-D44F-A37A-2DCE4C260F85}" type="datetimeFigureOut">
              <a:rPr lang="da-DK" smtClean="0"/>
              <a:t>22.01.2026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73C5E0B4-C07B-0753-03CF-EDC9E56D7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EA1B9B4-4420-33BA-C9D6-0B35E7D3A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716E2-402B-E047-A469-EDEAE2CDD29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647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367500-AE0F-9A0A-DBE5-B04FD828A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3609D479-182E-2907-C333-07EB949695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2362AD83-C508-B61B-F1DD-58102510CE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58D9BE5-EE32-AD06-8B2F-637B34BB9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DC9F1-9918-D44F-A37A-2DCE4C260F85}" type="datetimeFigureOut">
              <a:rPr lang="da-DK" smtClean="0"/>
              <a:t>22.01.2026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FCDF5365-DA3E-F37E-3C34-BF85CC6DD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A4F7A56B-05D3-3CF8-36D0-651AA2BC9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716E2-402B-E047-A469-EDEAE2CDD29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995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E49AE06A-D61E-E1FD-3925-FECD00DA4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8B90529-24DE-79B4-F15C-388987CEC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5FD94FB-8EC9-3DD3-837B-44519916E9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2CDC9F1-9918-D44F-A37A-2DCE4C260F85}" type="datetimeFigureOut">
              <a:rPr lang="da-DK" smtClean="0"/>
              <a:t>22.01.2026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B87DAC2-FD5D-9127-9173-E2ED2E03BF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E427B95-DFB7-D37B-7ECF-9F5C1BC812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43716E2-402B-E047-A469-EDEAE2CDD29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479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file:////Users/klarajensen/Library/Group%20Containers/UBF8T346G9.ms/WebArchiveCopyPasteTempFiles/com.microsoft.Word/206_BiU-2020_HD_web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47B597-2384-69F4-EF2A-4A3D0DE742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Genetiske tests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437F7F75-C0CC-28C1-2218-22C3D2A94E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66403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905450-B70E-58B6-57E3-BAB4B9358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Gennemgang af trinene i en gentest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E3E6993-C45F-44FB-2A55-E2E59A00CA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5257800" cy="5032375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da-DK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Først isoleres, oprenses og kopieres DNA</a:t>
            </a:r>
          </a:p>
          <a:p>
            <a:pPr marL="514350" indent="-514350">
              <a:buAutoNum type="arabicPeriod"/>
            </a:pPr>
            <a:r>
              <a:rPr lang="da-DK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Restriktionsenzym genkender en specifik sekvens og klipper DNA’et i stykker her. </a:t>
            </a:r>
          </a:p>
          <a:p>
            <a:pPr marL="514350" indent="-514350">
              <a:buAutoNum type="arabicPeriod"/>
            </a:pPr>
            <a:r>
              <a:rPr lang="da-DK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DNA-stykkerne adskilles ved gelelektroforese.</a:t>
            </a:r>
          </a:p>
          <a:p>
            <a:pPr marL="514350" indent="-514350">
              <a:buAutoNum type="arabicPeriod"/>
            </a:pPr>
            <a:r>
              <a:rPr lang="da-DK" dirty="0"/>
              <a:t>Båndmønstret kan fortolkes.</a:t>
            </a:r>
          </a:p>
          <a:p>
            <a:pPr marL="514350" indent="-514350">
              <a:buAutoNum type="arabicPeriod"/>
            </a:pPr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1B9CCB5C-A1CE-65E0-643A-64D7D74CF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3562" y="1619335"/>
            <a:ext cx="5978438" cy="487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010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F433BB-3222-1F03-3AAE-59B79AF9E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Øvelse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80CA0B3-A638-4774-2977-52CCBA7D1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6834188" cy="4351338"/>
          </a:xfrm>
        </p:spPr>
        <p:txBody>
          <a:bodyPr>
            <a:normAutofit lnSpcReduction="10000"/>
          </a:bodyPr>
          <a:lstStyle/>
          <a:p>
            <a:r>
              <a:rPr lang="da-DK" dirty="0"/>
              <a:t>Trin 1: Lav en nøjagtig kopi af den mistænktes DNA i den tomme boks.</a:t>
            </a:r>
          </a:p>
          <a:p>
            <a:r>
              <a:rPr lang="da-DK" dirty="0"/>
              <a:t>Trin 2: Klip i de to DNA-sekvenser, som vist på figuren til højre.</a:t>
            </a:r>
          </a:p>
          <a:p>
            <a:r>
              <a:rPr lang="da-DK" dirty="0"/>
              <a:t>Trin 3: Placer de fremkomne DNA-sekvenser i gelen efter deres længde.</a:t>
            </a:r>
          </a:p>
          <a:p>
            <a:r>
              <a:rPr lang="da-DK" dirty="0"/>
              <a:t>Trin 4: Som det ses på gelen er DNA’et fra gerningsstedet blevet klippet i to stykker (repræsenteret ved to blå bånd). Konkluder om det er den mistænktes DNA, der er fundet på gerningsstedet.</a:t>
            </a:r>
          </a:p>
        </p:txBody>
      </p:sp>
      <p:pic>
        <p:nvPicPr>
          <p:cNvPr id="4" name="Billede 3" descr="Et billede, der indeholder tekst, skærmbillede, Font/skrifttype, linje/række&#10;&#10;Automatisk genereret beskrivelse">
            <a:extLst>
              <a:ext uri="{FF2B5EF4-FFF2-40B4-BE49-F238E27FC236}">
                <a16:creationId xmlns:a16="http://schemas.microsoft.com/office/drawing/2014/main" id="{C190C118-58F2-C29C-70E3-DAB7AF972E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21"/>
          <a:stretch/>
        </p:blipFill>
        <p:spPr bwMode="auto">
          <a:xfrm>
            <a:off x="7672389" y="2211514"/>
            <a:ext cx="4398477" cy="24349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00655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CD4CA5-5115-F485-0642-876418B3B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Dokumentaren </a:t>
            </a:r>
            <a:r>
              <a:rPr lang="da-DK" i="1" dirty="0"/>
              <a:t>Har Malou det dødelige gen?</a:t>
            </a:r>
            <a:endParaRPr lang="da-DK" dirty="0"/>
          </a:p>
        </p:txBody>
      </p:sp>
      <p:graphicFrame>
        <p:nvGraphicFramePr>
          <p:cNvPr id="4" name="Pladsholder til indhold 3">
            <a:extLst>
              <a:ext uri="{FF2B5EF4-FFF2-40B4-BE49-F238E27FC236}">
                <a16:creationId xmlns:a16="http://schemas.microsoft.com/office/drawing/2014/main" id="{DCF247C8-6134-3EB5-0F8A-5AFA828ADD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3828477"/>
              </p:ext>
            </p:extLst>
          </p:nvPr>
        </p:nvGraphicFramePr>
        <p:xfrm>
          <a:off x="924261" y="2943158"/>
          <a:ext cx="10515600" cy="35497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32457049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4004651408"/>
                    </a:ext>
                  </a:extLst>
                </a:gridCol>
              </a:tblGrid>
              <a:tr h="433481">
                <a:tc>
                  <a:txBody>
                    <a:bodyPr/>
                    <a:lstStyle/>
                    <a:p>
                      <a:r>
                        <a:rPr lang="da-DK" sz="2400" dirty="0">
                          <a:latin typeface="Dreaming Outloud Pro" panose="03050502040302030504" pitchFamily="66" charset="77"/>
                          <a:ea typeface="Ayuthaya" pitchFamily="2" charset="-34"/>
                          <a:cs typeface="Dreaming Outloud Pro" panose="03050502040302030504" pitchFamily="66" charset="77"/>
                        </a:rPr>
                        <a:t>Fordele ved at foretage genetisk test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da-DK" sz="2400" dirty="0">
                          <a:latin typeface="Dreaming Outloud Pro" panose="03050502040302030504" pitchFamily="66" charset="77"/>
                          <a:ea typeface="Ayuthaya" pitchFamily="2" charset="-34"/>
                          <a:cs typeface="Dreaming Outloud Pro" panose="03050502040302030504" pitchFamily="66" charset="77"/>
                        </a:rPr>
                        <a:t>Ulemper ved at foretage genetisk test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76562244"/>
                  </a:ext>
                </a:extLst>
              </a:tr>
              <a:tr h="1030839"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768698"/>
                  </a:ext>
                </a:extLst>
              </a:tr>
              <a:tr h="1030839"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2305254"/>
                  </a:ext>
                </a:extLst>
              </a:tr>
              <a:tr h="1030839"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9527434"/>
                  </a:ext>
                </a:extLst>
              </a:tr>
            </a:tbl>
          </a:graphicData>
        </a:graphic>
      </p:graphicFrame>
      <p:sp>
        <p:nvSpPr>
          <p:cNvPr id="5" name="Pladsholder til indhold 2">
            <a:extLst>
              <a:ext uri="{FF2B5EF4-FFF2-40B4-BE49-F238E27FC236}">
                <a16:creationId xmlns:a16="http://schemas.microsoft.com/office/drawing/2014/main" id="{8EBF2004-DA58-0AB8-870A-7CC0789BB0C0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/>
              <a:t>Udfyld et skema over fordele og ulemper, imens I ser dokumentaren.</a:t>
            </a:r>
          </a:p>
        </p:txBody>
      </p:sp>
    </p:spTree>
    <p:extLst>
      <p:ext uri="{BB962C8B-B14F-4D97-AF65-F5344CB8AC3E}">
        <p14:creationId xmlns:p14="http://schemas.microsoft.com/office/powerpoint/2010/main" val="2849930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4503FA-5D55-B43A-2000-DEAB48072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Diskussion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D1F45ED-30F1-B77A-B3B3-0F9B252955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da-DK" dirty="0"/>
              <a:t>Sammenlign jeres lister over fordele og ulemper.</a:t>
            </a:r>
          </a:p>
          <a:p>
            <a:pPr marL="514350" indent="-514350">
              <a:buFont typeface="+mj-lt"/>
              <a:buAutoNum type="arabicParenR"/>
            </a:pPr>
            <a:r>
              <a:rPr lang="da-DK" dirty="0"/>
              <a:t>Diskuter om I ville vælge at få lavet en gentest, hvis I var i Malous sko.</a:t>
            </a:r>
          </a:p>
          <a:p>
            <a:pPr marL="514350" indent="-514350">
              <a:buFont typeface="+mj-lt"/>
              <a:buAutoNum type="arabicParenR"/>
            </a:pPr>
            <a:r>
              <a:rPr lang="da-DK" dirty="0"/>
              <a:t>Ville jeres svar på spørgsmål 2 være anderledes, hvis sygdommen var mulig at forebygge?</a:t>
            </a:r>
          </a:p>
        </p:txBody>
      </p:sp>
    </p:spTree>
    <p:extLst>
      <p:ext uri="{BB962C8B-B14F-4D97-AF65-F5344CB8AC3E}">
        <p14:creationId xmlns:p14="http://schemas.microsoft.com/office/powerpoint/2010/main" val="2948113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20557D-59E0-6CDE-23A3-A3EB66939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Plan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6F90C22-2378-954F-1B70-119C8292AB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Dagens figur</a:t>
            </a:r>
          </a:p>
          <a:p>
            <a:r>
              <a:rPr lang="da-DK" dirty="0"/>
              <a:t>Genetiske tests</a:t>
            </a:r>
          </a:p>
          <a:p>
            <a:r>
              <a:rPr lang="da-DK" dirty="0"/>
              <a:t>Etiske dilemmaer ved genetiske tests (Dokumentaren </a:t>
            </a:r>
            <a:r>
              <a:rPr lang="da-DK" i="1" dirty="0"/>
              <a:t>Har Malou det dødelige gen?</a:t>
            </a:r>
            <a:r>
              <a:rPr lang="da-DK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10238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2DF04F-041C-138E-88EF-A6367FA18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Dagens figur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69CFFEA-B702-AC7B-9863-581EC3B33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23816" cy="4351338"/>
          </a:xfrm>
        </p:spPr>
        <p:txBody>
          <a:bodyPr/>
          <a:lstStyle/>
          <a:p>
            <a:r>
              <a:rPr lang="da-DK" dirty="0"/>
              <a:t>Forklar, hvad figuren viser.</a:t>
            </a:r>
          </a:p>
        </p:txBody>
      </p:sp>
      <p:pic>
        <p:nvPicPr>
          <p:cNvPr id="4" name="Picture 2" descr="DNA Structure Diagram Diagram | Quizlet">
            <a:extLst>
              <a:ext uri="{FF2B5EF4-FFF2-40B4-BE49-F238E27FC236}">
                <a16:creationId xmlns:a16="http://schemas.microsoft.com/office/drawing/2014/main" id="{8540083F-AA5F-9444-D046-46DDD9C75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016" y="496888"/>
            <a:ext cx="6926823" cy="5924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047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4A490C-FA4F-C233-D14E-9BEF4D287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Hvad er en genetisk test?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E098D5C-B373-DEB2-4741-8F93723BA8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Ved en genetisk test laver man en DNA-analyse af dele af en persons genom.</a:t>
            </a:r>
          </a:p>
          <a:p>
            <a:r>
              <a:rPr lang="da-DK" dirty="0"/>
              <a:t>Der kan være forskellige formål med at teste. For eksempel:</a:t>
            </a:r>
          </a:p>
          <a:p>
            <a:pPr lvl="1"/>
            <a:r>
              <a:rPr lang="da-DK" dirty="0"/>
              <a:t>Undersøge om en person (evt. et foster) har et bestemt sygdomsgen.</a:t>
            </a:r>
          </a:p>
          <a:p>
            <a:pPr lvl="1"/>
            <a:r>
              <a:rPr lang="da-DK" dirty="0" err="1"/>
              <a:t>Retsgenetik</a:t>
            </a:r>
            <a:r>
              <a:rPr lang="da-DK" dirty="0"/>
              <a:t>:</a:t>
            </a:r>
          </a:p>
          <a:p>
            <a:pPr lvl="2"/>
            <a:r>
              <a:rPr lang="da-DK" dirty="0"/>
              <a:t>Faderskabssager</a:t>
            </a:r>
          </a:p>
          <a:p>
            <a:pPr lvl="2"/>
            <a:r>
              <a:rPr lang="da-DK" dirty="0"/>
              <a:t>Opklaring af kriminalsager, hvor der er efterladt DNA på gerningsstedet.</a:t>
            </a:r>
          </a:p>
        </p:txBody>
      </p:sp>
    </p:spTree>
    <p:extLst>
      <p:ext uri="{BB962C8B-B14F-4D97-AF65-F5344CB8AC3E}">
        <p14:creationId xmlns:p14="http://schemas.microsoft.com/office/powerpoint/2010/main" val="1766178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905450-B70E-58B6-57E3-BAB4B9358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Gennemgang af trinene i en genetisk test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E3E6993-C45F-44FB-2A55-E2E59A00CA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1. Først isoleres og oprenses DNA. Områder af DNA’et, som skal undersøges, kopieres en masse gange.</a:t>
            </a:r>
            <a:br>
              <a:rPr lang="da-DK" dirty="0"/>
            </a:br>
            <a:br>
              <a:rPr lang="da-DK" dirty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39341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905450-B70E-58B6-57E3-BAB4B9358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Gennemgang af trinene i en gentest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E3E6993-C45F-44FB-2A55-E2E59A00CA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da-DK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Først isoleres, oprenses og kopieres DNA</a:t>
            </a:r>
          </a:p>
          <a:p>
            <a:pPr marL="514350" indent="-514350">
              <a:buAutoNum type="arabicPeriod"/>
            </a:pPr>
            <a:r>
              <a:rPr lang="da-DK" dirty="0"/>
              <a:t>Restriktionsenzym genkender en specifik sekvens og klipper DNA’et i stykker her.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E58DAD36-E30F-21AF-50F0-D571E447E6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284351"/>
            <a:ext cx="5887995" cy="343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633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905450-B70E-58B6-57E3-BAB4B9358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Gennemgang af trinene i en gentest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E3E6993-C45F-44FB-2A55-E2E59A00CA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da-DK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Først isoleres, oprenses og kopieres DNA</a:t>
            </a:r>
          </a:p>
          <a:p>
            <a:pPr marL="514350" indent="-514350">
              <a:buAutoNum type="arabicPeriod"/>
            </a:pPr>
            <a:r>
              <a:rPr lang="da-DK" dirty="0"/>
              <a:t>Restriktionsenzym genkender en specifik sekvens og klipper DNA’et i stykker her. </a:t>
            </a:r>
            <a:br>
              <a:rPr lang="da-DK" dirty="0"/>
            </a:br>
            <a:r>
              <a:rPr lang="da-DK" dirty="0"/>
              <a:t>Da DNA’et er forskelligt fra person til person, vil det variere, hvor mange stykker DNA’et bliver klippet i, og hvilken længde disse stykker har.</a:t>
            </a:r>
          </a:p>
          <a:p>
            <a:pPr marL="514350" indent="-514350">
              <a:buAutoNum type="arabicPeriod"/>
            </a:pPr>
            <a:endParaRPr lang="da-DK" dirty="0"/>
          </a:p>
          <a:p>
            <a:pPr marL="514350" indent="-514350">
              <a:buAutoNum type="arabicPeriod"/>
            </a:pPr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C190C118-58F2-C29C-70E3-DAB7AF972E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284351"/>
            <a:ext cx="5887995" cy="343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333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905450-B70E-58B6-57E3-BAB4B9358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Gennemgang af trinene i en gentest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E3E6993-C45F-44FB-2A55-E2E59A00CA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5257800" cy="5032375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da-DK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Først isoleres, oprenses og kopieres DNA</a:t>
            </a:r>
          </a:p>
          <a:p>
            <a:pPr marL="514350" indent="-514350">
              <a:buAutoNum type="arabicPeriod"/>
            </a:pPr>
            <a:r>
              <a:rPr lang="da-DK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Restriktionsenzym genkender en specifik sekvens og klipper DNA’et i stykker her. </a:t>
            </a:r>
          </a:p>
          <a:p>
            <a:pPr marL="514350" indent="-514350">
              <a:buAutoNum type="arabicPeriod"/>
            </a:pPr>
            <a:r>
              <a:rPr lang="da-DK" dirty="0"/>
              <a:t>DNA-stykkerne adskilles ved gelelektroforese.</a:t>
            </a:r>
          </a:p>
          <a:p>
            <a:pPr marL="514350" indent="-514350">
              <a:buAutoNum type="arabicPeriod"/>
            </a:pPr>
            <a:endParaRPr lang="da-DK" dirty="0"/>
          </a:p>
        </p:txBody>
      </p:sp>
      <p:pic>
        <p:nvPicPr>
          <p:cNvPr id="4" name="Picture 2" descr="DNA Structure Diagram Diagram | Quizlet">
            <a:extLst>
              <a:ext uri="{FF2B5EF4-FFF2-40B4-BE49-F238E27FC236}">
                <a16:creationId xmlns:a16="http://schemas.microsoft.com/office/drawing/2014/main" id="{5505C763-5A1A-2396-2F67-F56D2C688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147" y="1652992"/>
            <a:ext cx="5658853" cy="4839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179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905450-B70E-58B6-57E3-BAB4B9358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Gennemgang af trinene i en gentest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E3E6993-C45F-44FB-2A55-E2E59A00CA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5257800" cy="5032375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da-DK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Først isoleres, oprenses og kopieres DNA</a:t>
            </a:r>
          </a:p>
          <a:p>
            <a:pPr marL="514350" indent="-514350">
              <a:buAutoNum type="arabicPeriod"/>
            </a:pPr>
            <a:r>
              <a:rPr lang="da-DK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Restriktionsenzym genkender en specifik sekvens og klipper DNA’et i stykker her. </a:t>
            </a:r>
          </a:p>
          <a:p>
            <a:pPr marL="514350" indent="-514350">
              <a:buAutoNum type="arabicPeriod"/>
            </a:pPr>
            <a:r>
              <a:rPr lang="da-DK" dirty="0"/>
              <a:t>DNA-stykkerne adskilles ved gelelektroforese:</a:t>
            </a:r>
          </a:p>
          <a:p>
            <a:pPr marL="457200" lvl="1" indent="0">
              <a:buNone/>
            </a:pPr>
            <a:r>
              <a:rPr lang="da-DK" dirty="0"/>
              <a:t>	-DNA er negativt ladet og 	bevæger sig derfor mod den 	positive pol.</a:t>
            </a:r>
          </a:p>
          <a:p>
            <a:pPr marL="457200" lvl="1" indent="0">
              <a:buNone/>
            </a:pPr>
            <a:r>
              <a:rPr lang="da-DK" dirty="0"/>
              <a:t>	-Små stykker vandrer længst i 	gelen.</a:t>
            </a:r>
          </a:p>
          <a:p>
            <a:pPr marL="514350" indent="-514350">
              <a:buAutoNum type="arabicPeriod"/>
            </a:pPr>
            <a:endParaRPr lang="da-DK" dirty="0"/>
          </a:p>
          <a:p>
            <a:pPr marL="514350" indent="-514350">
              <a:buAutoNum type="arabicPeriod"/>
            </a:pPr>
            <a:endParaRPr lang="da-DK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F52E937-1BD6-9475-0AE0-12288817E9C1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-1588007" y="3703650"/>
            <a:ext cx="24121702" cy="49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pic>
        <p:nvPicPr>
          <p:cNvPr id="1025" name="Billede 1">
            <a:extLst>
              <a:ext uri="{FF2B5EF4-FFF2-40B4-BE49-F238E27FC236}">
                <a16:creationId xmlns:a16="http://schemas.microsoft.com/office/drawing/2014/main" id="{84B89185-B778-CA67-1134-FED508040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128062"/>
            <a:ext cx="5730239" cy="325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8608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480</Words>
  <Application>Microsoft Macintosh PowerPoint</Application>
  <PresentationFormat>Widescreen</PresentationFormat>
  <Paragraphs>50</Paragraphs>
  <Slides>13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13</vt:i4>
      </vt:variant>
    </vt:vector>
  </HeadingPairs>
  <TitlesOfParts>
    <vt:vector size="18" baseType="lpstr">
      <vt:lpstr>Aptos</vt:lpstr>
      <vt:lpstr>Aptos Display</vt:lpstr>
      <vt:lpstr>Arial</vt:lpstr>
      <vt:lpstr>Dreaming Outloud Pro</vt:lpstr>
      <vt:lpstr>Office-tema</vt:lpstr>
      <vt:lpstr>Genetiske tests</vt:lpstr>
      <vt:lpstr>Plan</vt:lpstr>
      <vt:lpstr>Dagens figur</vt:lpstr>
      <vt:lpstr>Hvad er en genetisk test?</vt:lpstr>
      <vt:lpstr>Gennemgang af trinene i en genetisk test</vt:lpstr>
      <vt:lpstr>Gennemgang af trinene i en gentest</vt:lpstr>
      <vt:lpstr>Gennemgang af trinene i en gentest</vt:lpstr>
      <vt:lpstr>Gennemgang af trinene i en gentest</vt:lpstr>
      <vt:lpstr>Gennemgang af trinene i en gentest</vt:lpstr>
      <vt:lpstr>Gennemgang af trinene i en gentest</vt:lpstr>
      <vt:lpstr>Øvelse</vt:lpstr>
      <vt:lpstr>Dokumentaren Har Malou det dødelige gen?</vt:lpstr>
      <vt:lpstr>Diskussion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Klara Jensen</dc:creator>
  <cp:lastModifiedBy>Klara Jensen</cp:lastModifiedBy>
  <cp:revision>1</cp:revision>
  <dcterms:created xsi:type="dcterms:W3CDTF">2025-02-03T15:28:41Z</dcterms:created>
  <dcterms:modified xsi:type="dcterms:W3CDTF">2026-01-22T16:03:05Z</dcterms:modified>
</cp:coreProperties>
</file>