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83" r:id="rId4"/>
    <p:sldId id="268" r:id="rId5"/>
    <p:sldId id="269" r:id="rId6"/>
    <p:sldId id="270" r:id="rId7"/>
    <p:sldId id="271" r:id="rId8"/>
    <p:sldId id="272" r:id="rId9"/>
    <p:sldId id="274" r:id="rId10"/>
    <p:sldId id="276" r:id="rId11"/>
    <p:sldId id="281" r:id="rId12"/>
    <p:sldId id="286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42929-3D93-7F4D-8519-60EDA8ACD84F}" v="6" dt="2026-01-22T12:17:3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9296"/>
  </p:normalViewPr>
  <p:slideViewPr>
    <p:cSldViewPr snapToGrid="0">
      <p:cViewPr varScale="1">
        <p:scale>
          <a:sx n="112" d="100"/>
          <a:sy n="112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undo custSel addSld delSld modSld">
      <pc:chgData name="Klara Jensen" userId="5e70cf2d-534e-4b57-be02-6afb43ed7e61" providerId="ADAL" clId="{ECF5B220-A270-5353-9202-B5452D27BE5F}" dt="2026-01-22T12:19:06.767" v="674" actId="11"/>
      <pc:docMkLst>
        <pc:docMk/>
      </pc:docMkLst>
      <pc:sldChg chg="add">
        <pc:chgData name="Klara Jensen" userId="5e70cf2d-534e-4b57-be02-6afb43ed7e61" providerId="ADAL" clId="{ECF5B220-A270-5353-9202-B5452D27BE5F}" dt="2026-01-22T12:17:02.089" v="629"/>
        <pc:sldMkLst>
          <pc:docMk/>
          <pc:sldMk cId="2774230597" sldId="268"/>
        </pc:sldMkLst>
      </pc:sldChg>
      <pc:sldChg chg="add">
        <pc:chgData name="Klara Jensen" userId="5e70cf2d-534e-4b57-be02-6afb43ed7e61" providerId="ADAL" clId="{ECF5B220-A270-5353-9202-B5452D27BE5F}" dt="2026-01-22T12:17:12.767" v="630"/>
        <pc:sldMkLst>
          <pc:docMk/>
          <pc:sldMk cId="73708760" sldId="269"/>
        </pc:sldMkLst>
      </pc:sldChg>
      <pc:sldChg chg="add">
        <pc:chgData name="Klara Jensen" userId="5e70cf2d-534e-4b57-be02-6afb43ed7e61" providerId="ADAL" clId="{ECF5B220-A270-5353-9202-B5452D27BE5F}" dt="2026-01-22T12:17:20.736" v="631"/>
        <pc:sldMkLst>
          <pc:docMk/>
          <pc:sldMk cId="2969885776" sldId="270"/>
        </pc:sldMkLst>
      </pc:sldChg>
      <pc:sldChg chg="add">
        <pc:chgData name="Klara Jensen" userId="5e70cf2d-534e-4b57-be02-6afb43ed7e61" providerId="ADAL" clId="{ECF5B220-A270-5353-9202-B5452D27BE5F}" dt="2026-01-22T12:17:26.179" v="632"/>
        <pc:sldMkLst>
          <pc:docMk/>
          <pc:sldMk cId="368681033" sldId="271"/>
        </pc:sldMkLst>
      </pc:sldChg>
      <pc:sldChg chg="add">
        <pc:chgData name="Klara Jensen" userId="5e70cf2d-534e-4b57-be02-6afb43ed7e61" providerId="ADAL" clId="{ECF5B220-A270-5353-9202-B5452D27BE5F}" dt="2026-01-22T12:17:32.540" v="633"/>
        <pc:sldMkLst>
          <pc:docMk/>
          <pc:sldMk cId="1646465" sldId="272"/>
        </pc:sldMkLst>
      </pc:sldChg>
      <pc:sldChg chg="add">
        <pc:chgData name="Klara Jensen" userId="5e70cf2d-534e-4b57-be02-6afb43ed7e61" providerId="ADAL" clId="{ECF5B220-A270-5353-9202-B5452D27BE5F}" dt="2026-01-22T12:17:37.232" v="634"/>
        <pc:sldMkLst>
          <pc:docMk/>
          <pc:sldMk cId="2213449380" sldId="274"/>
        </pc:sldMkLst>
      </pc:sldChg>
      <pc:sldChg chg="modSp mod">
        <pc:chgData name="Klara Jensen" userId="5e70cf2d-534e-4b57-be02-6afb43ed7e61" providerId="ADAL" clId="{ECF5B220-A270-5353-9202-B5452D27BE5F}" dt="2026-01-22T12:19:06.767" v="674" actId="11"/>
        <pc:sldMkLst>
          <pc:docMk/>
          <pc:sldMk cId="1733208244" sldId="276"/>
        </pc:sldMkLst>
        <pc:spChg chg="mod">
          <ac:chgData name="Klara Jensen" userId="5e70cf2d-534e-4b57-be02-6afb43ed7e61" providerId="ADAL" clId="{ECF5B220-A270-5353-9202-B5452D27BE5F}" dt="2026-01-22T12:19:06.767" v="674" actId="11"/>
          <ac:spMkLst>
            <pc:docMk/>
            <pc:sldMk cId="1733208244" sldId="276"/>
            <ac:spMk id="3" creationId="{9976BAB7-834F-B3A1-7D44-6E29C40723B5}"/>
          </ac:spMkLst>
        </pc:spChg>
      </pc:sldChg>
      <pc:sldChg chg="modSp mod">
        <pc:chgData name="Klara Jensen" userId="5e70cf2d-534e-4b57-be02-6afb43ed7e61" providerId="ADAL" clId="{ECF5B220-A270-5353-9202-B5452D27BE5F}" dt="2026-01-22T12:13:48.042" v="626" actId="20577"/>
        <pc:sldMkLst>
          <pc:docMk/>
          <pc:sldMk cId="4039597658" sldId="277"/>
        </pc:sldMkLst>
        <pc:spChg chg="mod">
          <ac:chgData name="Klara Jensen" userId="5e70cf2d-534e-4b57-be02-6afb43ed7e61" providerId="ADAL" clId="{ECF5B220-A270-5353-9202-B5452D27BE5F}" dt="2026-01-22T12:13:48.042" v="626" actId="20577"/>
          <ac:spMkLst>
            <pc:docMk/>
            <pc:sldMk cId="4039597658" sldId="277"/>
            <ac:spMk id="3" creationId="{004BAEA2-AE69-E780-BEF5-29AA038FF2BE}"/>
          </ac:spMkLst>
        </pc:spChg>
      </pc:sldChg>
      <pc:sldChg chg="addSp delSp modSp new del mod modNotesTx">
        <pc:chgData name="Klara Jensen" userId="5e70cf2d-534e-4b57-be02-6afb43ed7e61" providerId="ADAL" clId="{ECF5B220-A270-5353-9202-B5452D27BE5F}" dt="2026-01-22T12:13:51.332" v="627" actId="2696"/>
        <pc:sldMkLst>
          <pc:docMk/>
          <pc:sldMk cId="557752270" sldId="284"/>
        </pc:sldMkLst>
      </pc:sldChg>
      <pc:sldChg chg="del">
        <pc:chgData name="Klara Jensen" userId="5e70cf2d-534e-4b57-be02-6afb43ed7e61" providerId="ADAL" clId="{ECF5B220-A270-5353-9202-B5452D27BE5F}" dt="2026-01-22T12:13:53.203" v="628" actId="2696"/>
        <pc:sldMkLst>
          <pc:docMk/>
          <pc:sldMk cId="3655196533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4B133-97EB-C54A-8879-7D5F5B53A53A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A251B-3ED6-E24F-BCE6-C43A8AC2A9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58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0D3E9-29BC-13E9-E665-D8EB342AE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AB1F84-F5F0-B4EF-51C1-B13A69289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90AC09-787B-3020-CCA2-EAF4E6BB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15A5B6-C1D7-F274-48B6-F39C2A5D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C23C84-0FB3-20C5-D6BD-447E0826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65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9263D-2BEE-F371-D2B7-04D28C77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2A96B4E-A372-8BE3-9D47-79251B44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2D2EFC-4CC9-3498-8F77-F5AF8A9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ABB84F-C328-B9F7-6B34-750838F9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FE3E8-28ED-BA32-6A21-96ED5B1C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5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5BD0E40-7F58-6FB2-2783-FB824923F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C74A5F-DC5A-027E-1ED5-6272C8939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B78FC4-01E0-705B-31BC-ECF19886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A63BB8-E05F-C6CE-D25D-AB9E88DE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32CF70-2FE9-F592-4011-B254B455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49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D66B1-81CC-E657-A8BC-DDB3B44D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6E5271-E6CD-D9BC-C232-06E14367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2FC3EC-6284-CD00-0CCF-89AED7DB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BF31FC-5C29-61C1-7144-B2FC338C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E4FF84-C3EA-711A-8367-CCCBF646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61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AF74A-D4D2-8CE7-E9EC-FE4C35FB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6B3840-8CAB-43F7-114F-6B8F4C55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A5177F-1DC6-3126-3325-2CAF7A96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B56470-46E0-107D-9600-3D6B6F6F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B88F79-0B8A-9F49-846E-24829CA5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470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7FFDB-758C-8D1E-F83B-F63024DB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05F42B-FCC6-9F4D-4474-22B825F16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99320C-2409-D596-5315-DC1DDA298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7CFBF2-5490-D986-3B84-62985E54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A57507-803C-B516-782A-9698D38D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FFA38F-2D7E-EFA3-9DF5-DBC6BEAE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10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A05B8-C1AC-AAD9-00EC-73862916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EC5B68-5DC7-2F07-8366-226C68DE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C0CE91-7409-A081-B659-E66F0F790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43879F-63CB-25C6-E5B2-A18A54915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0B2A44A-4F95-7F2A-53B5-4773456D8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530697C-AE4E-7255-D531-CAFA3ECD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E8AA856-7040-F42A-E61F-4047212C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86BC88D-2D15-D33A-C503-FE0EA069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71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57BA-9913-A382-AF1A-2064DCCB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454F1B1-7E10-FD98-D7EA-BB2866AA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8039687-7034-CA4C-B936-80CBF238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440A511-9398-1F9B-FBA8-590A1E61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53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0EB4B97-C6A3-1BF5-0BCD-6C276A24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5F72C1B-4CD8-A4DC-E348-DCEA0FC5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02D067-3482-CB92-00C3-E0F5D6E6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3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50623-FEDB-7D9D-BDB4-2FAA4A3C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1206B5-699C-E669-FFB0-CC8B623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B453B0-1873-DE8D-D404-4BF1E8930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4C3A6D-F3EA-8A9D-2AA8-E64332F9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BBC77A-D632-124C-EB35-8236D67E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80E5A6-BF41-477A-C032-5E9FD649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04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6F27A-2CD1-30FD-0249-E0AAC19C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AE4BC74-73E0-5AF1-4418-1154925BB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2FA66E-930E-C2F1-CE94-5892A9B59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4AAD188-9ACB-BCA1-AFEA-24A2ED94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3DE95B3-C661-ACFF-8569-A0E4F229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2DC5362-721D-42F8-4547-DCC807DB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41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2AC724E-9C52-B4CA-00C0-DADB463B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ECFB4E-8590-2CBE-047E-A8D26C4F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EE9FFF-3A87-A4F9-6398-6DF671DF1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31DF-FBBE-AE44-A6D5-98E90D627CB1}" type="datetimeFigureOut">
              <a:rPr lang="da-DK" smtClean="0"/>
              <a:t>22.01.2026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2E27E3-771B-F757-AB8D-3FBE5BBF7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4ACF00-380D-D32F-CA21-FDF5C1F8A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4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u.dk/IA/BIU/KAP8/TranslationV2/TranslationV2.html" TargetMode="External"/><Relationship Id="rId2" Type="http://schemas.openxmlformats.org/officeDocument/2006/relationships/hyperlink" Target="http://biu.dk/IA/BIU/KAP8/Transskription/Transskrip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G7uCskUOr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18B8F-DBF3-6525-4D54-94F7A7A8A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Proteinsyntese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751E0A5-F1DF-FCBC-C528-D60A2F046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30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5737C-6498-141E-66E3-3D42C966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Tegneserie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76BAB7-834F-B3A1-7D44-6E29C4072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4591050" cy="48482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da-DK" dirty="0"/>
              <a:t>Læs s. 179-180 i bogen</a:t>
            </a:r>
          </a:p>
          <a:p>
            <a:pPr marL="514350" indent="-514350">
              <a:buFont typeface="+mj-lt"/>
              <a:buAutoNum type="arabicParenR"/>
            </a:pPr>
            <a:r>
              <a:rPr lang="da-DK" dirty="0"/>
              <a:t>Udfyld tegneserien.</a:t>
            </a:r>
          </a:p>
          <a:p>
            <a:pPr marL="514350" indent="-514350">
              <a:buFont typeface="+mj-lt"/>
              <a:buAutoNum type="arabicParenR"/>
            </a:pPr>
            <a:r>
              <a:rPr lang="da-DK" dirty="0"/>
              <a:t>Lav følgende online-øvelser:</a:t>
            </a:r>
          </a:p>
          <a:p>
            <a:pPr lvl="1"/>
            <a:r>
              <a:rPr lang="da-DK" dirty="0"/>
              <a:t>Transskription: </a:t>
            </a:r>
            <a:r>
              <a:rPr lang="da-DK" dirty="0">
                <a:hlinkClick r:id="rId2"/>
              </a:rPr>
              <a:t>http://biu.dk/IA/BIU/KAP8/Transskription/Transskription.html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Translation: </a:t>
            </a:r>
            <a:r>
              <a:rPr lang="da-DK" dirty="0">
                <a:hlinkClick r:id="rId3"/>
              </a:rPr>
              <a:t>http://biu.dk/IA/BIU/KAP8/TranslationV2/TranslationV2.html</a:t>
            </a: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ECA4454-26FF-1281-8EEC-9F9EAC08E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1500188"/>
            <a:ext cx="6579245" cy="42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0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CC2F3-6F6C-38A9-25D6-E816007E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 over proteinsyntesen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905DD3-F803-097B-8B6B-D4D0C298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Animation:</a:t>
            </a:r>
            <a:br>
              <a:rPr lang="da-DK" b="1" dirty="0"/>
            </a:br>
            <a:r>
              <a:rPr lang="da-DK" dirty="0">
                <a:hlinkClick r:id="rId2"/>
              </a:rPr>
              <a:t>https://www.youtube.com/watch?v=gG7uCskUOrA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Opgave:</a:t>
            </a:r>
            <a:br>
              <a:rPr lang="da-DK" dirty="0"/>
            </a:br>
            <a:r>
              <a:rPr lang="da-DK" dirty="0"/>
              <a:t>Lav sammen med din sidemakker en lille fremlæggelse om proteinsyntesen, hvor I taler ind over animationen.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788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A36B5-DB56-7BE6-DF36-D8A3976F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Tegn og gæt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43B6A2CB-245E-22B0-FD49-0E59E32A8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728025"/>
              </p:ext>
            </p:extLst>
          </p:nvPr>
        </p:nvGraphicFramePr>
        <p:xfrm>
          <a:off x="7237926" y="-172340"/>
          <a:ext cx="4954074" cy="7030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77037">
                  <a:extLst>
                    <a:ext uri="{9D8B030D-6E8A-4147-A177-3AD203B41FA5}">
                      <a16:colId xmlns:a16="http://schemas.microsoft.com/office/drawing/2014/main" val="3351261341"/>
                    </a:ext>
                  </a:extLst>
                </a:gridCol>
                <a:gridCol w="2477037">
                  <a:extLst>
                    <a:ext uri="{9D8B030D-6E8A-4147-A177-3AD203B41FA5}">
                      <a16:colId xmlns:a16="http://schemas.microsoft.com/office/drawing/2014/main" val="2915765444"/>
                    </a:ext>
                  </a:extLst>
                </a:gridCol>
              </a:tblGrid>
              <a:tr h="1247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Transskription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>
                          <a:effectLst/>
                        </a:rPr>
                        <a:t>Translation</a:t>
                      </a:r>
                      <a:endParaRPr lang="da-DK" sz="1100" kern="1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1807108233"/>
                  </a:ext>
                </a:extLst>
              </a:tr>
              <a:tr h="1247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Ribosom</a:t>
                      </a:r>
                      <a:endParaRPr lang="da-DK" sz="11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 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>
                          <a:effectLst/>
                        </a:rPr>
                        <a:t>Cellekerne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97474047"/>
                  </a:ext>
                </a:extLst>
              </a:tr>
              <a:tr h="1247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Eukaryot celle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  <a:tabLst>
                          <a:tab pos="947420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	</a:t>
                      </a:r>
                      <a:r>
                        <a:rPr lang="da-DK" sz="2400" kern="100" dirty="0">
                          <a:effectLst/>
                        </a:rPr>
                        <a:t>Protein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2272857860"/>
                  </a:ext>
                </a:extLst>
              </a:tr>
              <a:tr h="989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tRNA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endParaRPr lang="da-DK" sz="1100" kern="100" dirty="0">
                        <a:effectLst/>
                      </a:endParaRPr>
                    </a:p>
                    <a:p>
                      <a:pPr>
                        <a:buNone/>
                        <a:tabLst>
                          <a:tab pos="1068705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	</a:t>
                      </a:r>
                      <a:r>
                        <a:rPr lang="da-DK" sz="2400" kern="100" dirty="0">
                          <a:effectLst/>
                        </a:rPr>
                        <a:t>mRNA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3010753037"/>
                  </a:ext>
                </a:extLst>
              </a:tr>
              <a:tr h="1050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>
                          <a:effectLst/>
                        </a:rPr>
                        <a:t>DNA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  <a:tabLst>
                          <a:tab pos="1178560" algn="l"/>
                        </a:tabLst>
                      </a:pPr>
                      <a:r>
                        <a:rPr lang="da-DK" sz="2400" kern="100" dirty="0">
                          <a:effectLst/>
                        </a:rPr>
                        <a:t>Aminosyre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1087894885"/>
                  </a:ext>
                </a:extLst>
              </a:tr>
              <a:tr h="1247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Gen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RNA-polymerase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3465181128"/>
                  </a:ext>
                </a:extLst>
              </a:tr>
            </a:tbl>
          </a:graphicData>
        </a:graphic>
      </p:graphicFrame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B9BDC1B1-DFFC-6930-121B-656E207FAABE}"/>
              </a:ext>
            </a:extLst>
          </p:cNvPr>
          <p:cNvSpPr txBox="1">
            <a:spLocks/>
          </p:cNvSpPr>
          <p:nvPr/>
        </p:nvSpPr>
        <p:spPr>
          <a:xfrm>
            <a:off x="838200" y="1500188"/>
            <a:ext cx="4591050" cy="4848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Skriv hvert af de 12 begreber på en seddel, og læg dem i en bunke med bagsiden opad.</a:t>
            </a:r>
          </a:p>
          <a:p>
            <a:r>
              <a:rPr lang="da-DK" dirty="0"/>
              <a:t>I dyster i par. Hvert par trækker på skift en seddel. Personen, som trækker sedlen, skal få sin makker til at gætte begrebet ved at tegne.</a:t>
            </a:r>
          </a:p>
          <a:p>
            <a:r>
              <a:rPr lang="da-DK" dirty="0"/>
              <a:t>I har 30 sek. pr begreb.</a:t>
            </a:r>
          </a:p>
          <a:p>
            <a:r>
              <a:rPr lang="da-DK" dirty="0"/>
              <a:t>1 point for hvert rigtigt svar.</a:t>
            </a:r>
          </a:p>
        </p:txBody>
      </p:sp>
    </p:spTree>
    <p:extLst>
      <p:ext uri="{BB962C8B-B14F-4D97-AF65-F5344CB8AC3E}">
        <p14:creationId xmlns:p14="http://schemas.microsoft.com/office/powerpoint/2010/main" val="20578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BD655-2BAE-DE8B-018E-D649E9BD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4BAEA2-AE69-E780-BEF5-29AA038FF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Proteinsyntesen</a:t>
            </a:r>
          </a:p>
        </p:txBody>
      </p:sp>
    </p:spTree>
    <p:extLst>
      <p:ext uri="{BB962C8B-B14F-4D97-AF65-F5344CB8AC3E}">
        <p14:creationId xmlns:p14="http://schemas.microsoft.com/office/powerpoint/2010/main" val="403959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52DE9-D00C-011D-9EC1-12EB4E5BE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BC10E-9D54-6F2E-8819-00928AC7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FB27D8-8EB6-C51C-29D3-48771A59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541788"/>
            <a:ext cx="5257800" cy="4351338"/>
          </a:xfrm>
        </p:spPr>
        <p:txBody>
          <a:bodyPr/>
          <a:lstStyle/>
          <a:p>
            <a:r>
              <a:rPr lang="da-DK" dirty="0"/>
              <a:t>Hvad viser figuren øverst til højre?</a:t>
            </a:r>
          </a:p>
          <a:p>
            <a:r>
              <a:rPr lang="da-DK" dirty="0"/>
              <a:t>Prøv at regne ud, hvad den nederste stribe af figurer har at gøre med den øverste figur.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74EF5C41-CDEB-003E-2615-CA4325997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2993" r="10306" b="5057"/>
          <a:stretch/>
        </p:blipFill>
        <p:spPr bwMode="auto">
          <a:xfrm>
            <a:off x="5938837" y="27326"/>
            <a:ext cx="6307837" cy="46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E6FDA65-B808-3ED2-A213-BB8CE3F1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044" y="4955579"/>
            <a:ext cx="6059422" cy="18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CF4C0-2405-DE53-A00E-A5A9B8F8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Transskription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E7FBB6-3CF9-AE0C-5CF6-770AFBF3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3086" cy="4351338"/>
          </a:xfrm>
        </p:spPr>
        <p:txBody>
          <a:bodyPr/>
          <a:lstStyle/>
          <a:p>
            <a:r>
              <a:rPr lang="da-DK" dirty="0"/>
              <a:t>Foregår i cellekernen</a:t>
            </a:r>
          </a:p>
          <a:p>
            <a:r>
              <a:rPr lang="da-DK" dirty="0"/>
              <a:t>DNA’et aflæses og en RNA-kopi af genet laves.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360EADEF-0E29-BC38-96B2-E0CE2624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86" y="1328953"/>
            <a:ext cx="8150225" cy="55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08B72B-000D-38FE-4B79-157CE2A11620}"/>
              </a:ext>
            </a:extLst>
          </p:cNvPr>
          <p:cNvSpPr/>
          <p:nvPr/>
        </p:nvSpPr>
        <p:spPr>
          <a:xfrm>
            <a:off x="5717894" y="2974694"/>
            <a:ext cx="2448644" cy="2650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23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FE680-6176-3A3F-586B-89F8B042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86"/>
            <a:ext cx="10515600" cy="1325563"/>
          </a:xfrm>
        </p:spPr>
        <p:txBody>
          <a:bodyPr/>
          <a:lstStyle/>
          <a:p>
            <a:r>
              <a:rPr lang="da-DK" dirty="0"/>
              <a:t>Transskription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1D8CFD-5F4E-F142-9D58-13821D35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286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u="sng" dirty="0"/>
              <a:t>DNA: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6"/>
                </a:solidFill>
              </a:rPr>
              <a:t>Adenin (A)</a:t>
            </a:r>
          </a:p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Thymin (T)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5"/>
                </a:solidFill>
              </a:rPr>
              <a:t>Guanin (G)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4"/>
                </a:solidFill>
              </a:rPr>
              <a:t>Cytosin (C)</a:t>
            </a:r>
          </a:p>
          <a:p>
            <a:pPr marL="0" indent="0">
              <a:buNone/>
            </a:pPr>
            <a:r>
              <a:rPr lang="da-DK" u="sng" dirty="0"/>
              <a:t>RNA: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6"/>
                </a:solidFill>
              </a:rPr>
              <a:t>Adenin (A)</a:t>
            </a:r>
          </a:p>
          <a:p>
            <a:pPr marL="0" indent="0">
              <a:buNone/>
            </a:pPr>
            <a:r>
              <a:rPr lang="da-DK" dirty="0" err="1">
                <a:solidFill>
                  <a:srgbClr val="FF85FF"/>
                </a:solidFill>
              </a:rPr>
              <a:t>Uracil</a:t>
            </a:r>
            <a:r>
              <a:rPr lang="da-DK" dirty="0">
                <a:solidFill>
                  <a:srgbClr val="FF85FF"/>
                </a:solidFill>
              </a:rPr>
              <a:t> (U)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5"/>
                </a:solidFill>
              </a:rPr>
              <a:t>Guanin (G)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4"/>
                </a:solidFill>
              </a:rPr>
              <a:t>Cytosin (C)</a:t>
            </a:r>
          </a:p>
          <a:p>
            <a:pPr marL="0" indent="0">
              <a:buNone/>
            </a:pPr>
            <a:endParaRPr lang="da-DK" dirty="0">
              <a:solidFill>
                <a:srgbClr val="FF85FF"/>
              </a:solidFill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BB774AA2-4C4A-0AD4-5D5B-DD3FB58C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81" y="961128"/>
            <a:ext cx="9302519" cy="60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CF4C0-2405-DE53-A00E-A5A9B8F8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E7FBB6-3CF9-AE0C-5CF6-770AFBF3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6316" cy="4351338"/>
          </a:xfrm>
        </p:spPr>
        <p:txBody>
          <a:bodyPr/>
          <a:lstStyle/>
          <a:p>
            <a:r>
              <a:rPr lang="da-DK" dirty="0"/>
              <a:t>Foregår i cytoplasma</a:t>
            </a:r>
          </a:p>
          <a:p>
            <a:r>
              <a:rPr lang="da-DK" dirty="0"/>
              <a:t>Ribosomerne ‘’oversætter’’ gen-opskriften (mRNA) til protein.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360EADEF-0E29-BC38-96B2-E0CE2624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86" y="1328953"/>
            <a:ext cx="8150225" cy="55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08B72B-000D-38FE-4B79-157CE2A11620}"/>
              </a:ext>
            </a:extLst>
          </p:cNvPr>
          <p:cNvSpPr/>
          <p:nvPr/>
        </p:nvSpPr>
        <p:spPr>
          <a:xfrm>
            <a:off x="8322198" y="2768175"/>
            <a:ext cx="3321934" cy="2650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88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9CABF-A3C2-DF17-9DC4-C7944257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AC66FA-E427-2151-5D20-CCD695242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1088" cy="4351338"/>
          </a:xfrm>
        </p:spPr>
        <p:txBody>
          <a:bodyPr/>
          <a:lstStyle/>
          <a:p>
            <a:r>
              <a:rPr lang="da-DK" dirty="0" err="1"/>
              <a:t>Codon</a:t>
            </a:r>
            <a:r>
              <a:rPr lang="da-DK" dirty="0"/>
              <a:t>: Tre baser i mRNA’et, som koder for en aminosyre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A540D82-3BD9-A109-9AF6-CDAEC859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0" y="365125"/>
            <a:ext cx="6618767" cy="62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6303D-A37B-F12A-DDFF-228619B2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genetiske kode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D1A74D-ADB4-52D6-EB64-911790D8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4641" cy="4351338"/>
          </a:xfrm>
        </p:spPr>
        <p:txBody>
          <a:bodyPr/>
          <a:lstStyle/>
          <a:p>
            <a:r>
              <a:rPr lang="da-DK" dirty="0" err="1"/>
              <a:t>Codon</a:t>
            </a:r>
            <a:r>
              <a:rPr lang="da-DK" dirty="0"/>
              <a:t>: Tre baser i mRNA’et, som koder for en aminosyre</a:t>
            </a:r>
          </a:p>
          <a:p>
            <a:r>
              <a:rPr lang="da-DK" dirty="0"/>
              <a:t>F.eks. koder ACC for aminosyren </a:t>
            </a:r>
            <a:r>
              <a:rPr lang="da-DK" dirty="0" err="1"/>
              <a:t>treonin</a:t>
            </a:r>
            <a:r>
              <a:rPr lang="da-DK" dirty="0"/>
              <a:t>.</a:t>
            </a:r>
          </a:p>
          <a:p>
            <a:r>
              <a:rPr lang="da-DK" dirty="0" err="1"/>
              <a:t>Startcodon</a:t>
            </a:r>
            <a:r>
              <a:rPr lang="da-DK" dirty="0"/>
              <a:t>: AUG</a:t>
            </a:r>
          </a:p>
          <a:p>
            <a:r>
              <a:rPr lang="da-DK" dirty="0" err="1"/>
              <a:t>Stopcodon</a:t>
            </a:r>
            <a:r>
              <a:rPr lang="da-DK" dirty="0"/>
              <a:t>: UAA, UAG og UGA</a:t>
            </a:r>
          </a:p>
          <a:p>
            <a:endParaRPr lang="da-DK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4935CEFE-2E69-412C-5EF4-7E74ACC7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82" y="1200944"/>
            <a:ext cx="7461118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9CABF-A3C2-DF17-9DC4-C7944257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AC66FA-E427-2151-5D20-CCD695242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8970" cy="4351338"/>
          </a:xfrm>
        </p:spPr>
        <p:txBody>
          <a:bodyPr/>
          <a:lstStyle/>
          <a:p>
            <a:r>
              <a:rPr lang="da-DK" dirty="0"/>
              <a:t>tRNA (transport RNA) kan oversætte et bestemt </a:t>
            </a:r>
            <a:r>
              <a:rPr lang="da-DK" dirty="0" err="1"/>
              <a:t>codon</a:t>
            </a:r>
            <a:r>
              <a:rPr lang="da-DK" dirty="0"/>
              <a:t> til en </a:t>
            </a:r>
            <a:r>
              <a:rPr lang="da-DK"/>
              <a:t>bestemt aminosyrer.</a:t>
            </a:r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A540D82-3BD9-A109-9AF6-CDAEC859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0" y="365125"/>
            <a:ext cx="6618767" cy="62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4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372</Words>
  <Application>Microsoft Macintosh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Office-tema</vt:lpstr>
      <vt:lpstr>Proteinsyntese</vt:lpstr>
      <vt:lpstr>Plan</vt:lpstr>
      <vt:lpstr>Dagens figur</vt:lpstr>
      <vt:lpstr>Transskription</vt:lpstr>
      <vt:lpstr>Transskription</vt:lpstr>
      <vt:lpstr>Translation</vt:lpstr>
      <vt:lpstr>Translation</vt:lpstr>
      <vt:lpstr>Det genetiske kode</vt:lpstr>
      <vt:lpstr>Translation</vt:lpstr>
      <vt:lpstr>Tegneserie</vt:lpstr>
      <vt:lpstr>Overblik over proteinsyntesen</vt:lpstr>
      <vt:lpstr>Tegn og gæt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Proteinsyntese</dc:title>
  <dc:creator>Klara Jensen</dc:creator>
  <cp:lastModifiedBy>Klara Jensen</cp:lastModifiedBy>
  <cp:revision>2</cp:revision>
  <dcterms:created xsi:type="dcterms:W3CDTF">2023-02-21T10:15:35Z</dcterms:created>
  <dcterms:modified xsi:type="dcterms:W3CDTF">2026-01-22T12:19:09Z</dcterms:modified>
</cp:coreProperties>
</file>