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 id="265" r:id="rId9"/>
    <p:sldId id="264" r:id="rId10"/>
    <p:sldId id="266" r:id="rId11"/>
    <p:sldId id="267"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CC3AD-CFFE-45BA-876C-B3FF2214CE9F}" v="4" dt="2026-01-27T15:05:27.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FA9BA7D-5958-4706-8EBD-5DA61CD4760A}" type="datetimeFigureOut">
              <a:rPr lang="da-DK" smtClean="0"/>
              <a:t>27-01-2026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394721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A9BA7D-5958-4706-8EBD-5DA61CD4760A}" type="datetimeFigureOut">
              <a:rPr lang="da-DK" smtClean="0"/>
              <a:t>27-01-2026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81774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A9BA7D-5958-4706-8EBD-5DA61CD4760A}" type="datetimeFigureOut">
              <a:rPr lang="da-DK" smtClean="0"/>
              <a:t>27-01-2026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309430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A9BA7D-5958-4706-8EBD-5DA61CD4760A}" type="datetimeFigureOut">
              <a:rPr lang="da-DK" smtClean="0"/>
              <a:t>27-01-2026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227520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8FA9BA7D-5958-4706-8EBD-5DA61CD4760A}" type="datetimeFigureOut">
              <a:rPr lang="da-DK" smtClean="0"/>
              <a:t>27-01-2026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348453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8FA9BA7D-5958-4706-8EBD-5DA61CD4760A}" type="datetimeFigureOut">
              <a:rPr lang="da-DK" smtClean="0"/>
              <a:t>27-01-2026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184307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8FA9BA7D-5958-4706-8EBD-5DA61CD4760A}" type="datetimeFigureOut">
              <a:rPr lang="da-DK" smtClean="0"/>
              <a:t>27-01-2026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157323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FA9BA7D-5958-4706-8EBD-5DA61CD4760A}" type="datetimeFigureOut">
              <a:rPr lang="da-DK" smtClean="0"/>
              <a:t>27-01-2026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371345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FA9BA7D-5958-4706-8EBD-5DA61CD4760A}" type="datetimeFigureOut">
              <a:rPr lang="da-DK" smtClean="0"/>
              <a:t>27-01-2026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153120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8FA9BA7D-5958-4706-8EBD-5DA61CD4760A}" type="datetimeFigureOut">
              <a:rPr lang="da-DK" smtClean="0"/>
              <a:t>27-01-2026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250026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8FA9BA7D-5958-4706-8EBD-5DA61CD4760A}" type="datetimeFigureOut">
              <a:rPr lang="da-DK" smtClean="0"/>
              <a:t>27-01-2026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DB8B8FA-269E-4B89-8426-35E6E76E19AC}" type="slidenum">
              <a:rPr lang="da-DK" smtClean="0"/>
              <a:t>‹nr.›</a:t>
            </a:fld>
            <a:endParaRPr lang="da-DK"/>
          </a:p>
        </p:txBody>
      </p:sp>
    </p:spTree>
    <p:extLst>
      <p:ext uri="{BB962C8B-B14F-4D97-AF65-F5344CB8AC3E}">
        <p14:creationId xmlns:p14="http://schemas.microsoft.com/office/powerpoint/2010/main" val="78150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9BA7D-5958-4706-8EBD-5DA61CD4760A}" type="datetimeFigureOut">
              <a:rPr lang="da-DK" smtClean="0"/>
              <a:t>27-01-2026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8B8FA-269E-4B89-8426-35E6E76E19AC}" type="slidenum">
              <a:rPr lang="da-DK" smtClean="0"/>
              <a:t>‹nr.›</a:t>
            </a:fld>
            <a:endParaRPr lang="da-DK"/>
          </a:p>
        </p:txBody>
      </p:sp>
    </p:spTree>
    <p:extLst>
      <p:ext uri="{BB962C8B-B14F-4D97-AF65-F5344CB8AC3E}">
        <p14:creationId xmlns:p14="http://schemas.microsoft.com/office/powerpoint/2010/main" val="2241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solidFill>
                  <a:srgbClr val="FFC000"/>
                </a:solidFill>
              </a:rPr>
              <a:t>Introduktion til Stoicisme</a:t>
            </a:r>
          </a:p>
        </p:txBody>
      </p:sp>
      <p:sp>
        <p:nvSpPr>
          <p:cNvPr id="3" name="Undertitel 2"/>
          <p:cNvSpPr>
            <a:spLocks noGrp="1"/>
          </p:cNvSpPr>
          <p:nvPr>
            <p:ph type="subTitle" idx="1"/>
          </p:nvPr>
        </p:nvSpPr>
        <p:spPr/>
        <p:txBody>
          <a:bodyPr/>
          <a:lstStyle/>
          <a:p>
            <a:r>
              <a:rPr lang="da-DK" dirty="0">
                <a:solidFill>
                  <a:srgbClr val="FFC000"/>
                </a:solidFill>
              </a:rPr>
              <a:t>De første grundprincipper</a:t>
            </a:r>
          </a:p>
        </p:txBody>
      </p:sp>
    </p:spTree>
    <p:extLst>
      <p:ext uri="{BB962C8B-B14F-4D97-AF65-F5344CB8AC3E}">
        <p14:creationId xmlns:p14="http://schemas.microsoft.com/office/powerpoint/2010/main" val="422212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DA607-7B81-C939-3971-2AFC4D23687E}"/>
              </a:ext>
            </a:extLst>
          </p:cNvPr>
          <p:cNvSpPr>
            <a:spLocks noGrp="1"/>
          </p:cNvSpPr>
          <p:nvPr>
            <p:ph type="title"/>
          </p:nvPr>
        </p:nvSpPr>
        <p:spPr>
          <a:xfrm>
            <a:off x="838200" y="365125"/>
            <a:ext cx="10515600" cy="915035"/>
          </a:xfrm>
        </p:spPr>
        <p:txBody>
          <a:bodyPr/>
          <a:lstStyle/>
          <a:p>
            <a:r>
              <a:rPr lang="da-DK">
                <a:solidFill>
                  <a:schemeClr val="accent2"/>
                </a:solidFill>
              </a:rPr>
              <a:t>Hvordan bør vi leve vores liv?</a:t>
            </a:r>
            <a:endParaRPr lang="da-DK" dirty="0">
              <a:solidFill>
                <a:schemeClr val="accent2"/>
              </a:solidFill>
            </a:endParaRPr>
          </a:p>
        </p:txBody>
      </p:sp>
      <p:sp>
        <p:nvSpPr>
          <p:cNvPr id="3" name="Tekstfelt 2">
            <a:extLst>
              <a:ext uri="{FF2B5EF4-FFF2-40B4-BE49-F238E27FC236}">
                <a16:creationId xmlns:a16="http://schemas.microsoft.com/office/drawing/2014/main" id="{F237ECBD-F678-7030-8B7F-C3A93A395530}"/>
              </a:ext>
            </a:extLst>
          </p:cNvPr>
          <p:cNvSpPr txBox="1"/>
          <p:nvPr/>
        </p:nvSpPr>
        <p:spPr>
          <a:xfrm>
            <a:off x="923544" y="1938528"/>
            <a:ext cx="10287000" cy="4708981"/>
          </a:xfrm>
          <a:prstGeom prst="rect">
            <a:avLst/>
          </a:prstGeom>
          <a:noFill/>
        </p:spPr>
        <p:txBody>
          <a:bodyPr wrap="square" rtlCol="0">
            <a:spAutoFit/>
          </a:bodyPr>
          <a:lstStyle/>
          <a:p>
            <a:r>
              <a:rPr lang="da-DK" sz="2000" dirty="0">
                <a:solidFill>
                  <a:schemeClr val="accent2"/>
                </a:solidFill>
              </a:rPr>
              <a:t>Lad Ratio styre dit liv og ikke </a:t>
            </a:r>
            <a:r>
              <a:rPr lang="da-DK" sz="2000" dirty="0" err="1">
                <a:solidFill>
                  <a:schemeClr val="accent2"/>
                </a:solidFill>
              </a:rPr>
              <a:t>Affectus</a:t>
            </a:r>
            <a:r>
              <a:rPr lang="da-DK" sz="2000" dirty="0">
                <a:solidFill>
                  <a:schemeClr val="accent2"/>
                </a:solidFill>
              </a:rPr>
              <a:t> (</a:t>
            </a:r>
            <a:r>
              <a:rPr lang="da-DK" sz="2000" dirty="0" err="1">
                <a:solidFill>
                  <a:schemeClr val="accent2"/>
                </a:solidFill>
              </a:rPr>
              <a:t>Apatheia</a:t>
            </a:r>
            <a:r>
              <a:rPr lang="da-DK" sz="2000" dirty="0">
                <a:solidFill>
                  <a:schemeClr val="accent2"/>
                </a:solidFill>
              </a:rPr>
              <a:t> = frigørelse fra følelser)</a:t>
            </a:r>
          </a:p>
          <a:p>
            <a:endParaRPr lang="da-DK" sz="2000" dirty="0">
              <a:solidFill>
                <a:schemeClr val="accent2"/>
              </a:solidFill>
            </a:endParaRPr>
          </a:p>
          <a:p>
            <a:r>
              <a:rPr lang="da-DK" sz="2000" dirty="0">
                <a:solidFill>
                  <a:schemeClr val="accent2"/>
                </a:solidFill>
              </a:rPr>
              <a:t>Acceptér din Moira(græsk) = </a:t>
            </a:r>
            <a:r>
              <a:rPr lang="da-DK" sz="2000" dirty="0" err="1">
                <a:solidFill>
                  <a:schemeClr val="accent2"/>
                </a:solidFill>
              </a:rPr>
              <a:t>Fatum</a:t>
            </a:r>
            <a:r>
              <a:rPr lang="da-DK" sz="2000" dirty="0">
                <a:solidFill>
                  <a:schemeClr val="accent2"/>
                </a:solidFill>
              </a:rPr>
              <a:t>(latin) (</a:t>
            </a:r>
            <a:r>
              <a:rPr lang="da-DK" sz="2000" dirty="0" err="1">
                <a:solidFill>
                  <a:schemeClr val="accent2"/>
                </a:solidFill>
              </a:rPr>
              <a:t>amor</a:t>
            </a:r>
            <a:r>
              <a:rPr lang="da-DK" sz="2000" dirty="0">
                <a:solidFill>
                  <a:schemeClr val="accent2"/>
                </a:solidFill>
              </a:rPr>
              <a:t> </a:t>
            </a:r>
            <a:r>
              <a:rPr lang="da-DK" sz="2000" dirty="0" err="1">
                <a:solidFill>
                  <a:schemeClr val="accent2"/>
                </a:solidFill>
              </a:rPr>
              <a:t>fati</a:t>
            </a:r>
            <a:r>
              <a:rPr lang="da-DK" sz="2000" dirty="0">
                <a:solidFill>
                  <a:schemeClr val="accent2"/>
                </a:solidFill>
              </a:rPr>
              <a:t>)</a:t>
            </a:r>
          </a:p>
          <a:p>
            <a:r>
              <a:rPr lang="da-DK" sz="2000" dirty="0">
                <a:solidFill>
                  <a:schemeClr val="accent2"/>
                </a:solidFill>
              </a:rPr>
              <a:t>og opnå derigennem </a:t>
            </a:r>
            <a:r>
              <a:rPr lang="da-DK" sz="2000" dirty="0" err="1">
                <a:solidFill>
                  <a:schemeClr val="accent2"/>
                </a:solidFill>
              </a:rPr>
              <a:t>Ataraxia</a:t>
            </a:r>
            <a:r>
              <a:rPr lang="da-DK" sz="2000" dirty="0">
                <a:solidFill>
                  <a:schemeClr val="accent2"/>
                </a:solidFill>
              </a:rPr>
              <a:t> (sindsro/sindsligevægt) = Stoisk ro</a:t>
            </a:r>
          </a:p>
          <a:p>
            <a:endParaRPr lang="da-DK" sz="2000" dirty="0">
              <a:solidFill>
                <a:schemeClr val="accent2"/>
              </a:solidFill>
            </a:endParaRPr>
          </a:p>
          <a:p>
            <a:r>
              <a:rPr lang="da-DK" sz="2000" dirty="0">
                <a:solidFill>
                  <a:schemeClr val="accent2"/>
                </a:solidFill>
              </a:rPr>
              <a:t>Lev et enkelt og simpelt liv, hvor du undgår afhængighed af materiel rigdom.</a:t>
            </a:r>
          </a:p>
          <a:p>
            <a:endParaRPr lang="da-DK" sz="2000" dirty="0">
              <a:solidFill>
                <a:schemeClr val="accent2"/>
              </a:solidFill>
            </a:endParaRPr>
          </a:p>
          <a:p>
            <a:r>
              <a:rPr lang="da-DK" sz="2000" dirty="0">
                <a:solidFill>
                  <a:schemeClr val="accent2"/>
                </a:solidFill>
              </a:rPr>
              <a:t>Fokusér på indre goder fremfor ydre goder.</a:t>
            </a:r>
          </a:p>
          <a:p>
            <a:endParaRPr lang="da-DK" sz="2000" dirty="0">
              <a:solidFill>
                <a:schemeClr val="accent2"/>
              </a:solidFill>
            </a:endParaRPr>
          </a:p>
          <a:p>
            <a:r>
              <a:rPr lang="da-DK" sz="2000" dirty="0">
                <a:solidFill>
                  <a:schemeClr val="accent2"/>
                </a:solidFill>
              </a:rPr>
              <a:t>Skeln mellem, hvad du kan kontrollere og hvad du ikke kan kontrollere. </a:t>
            </a:r>
          </a:p>
          <a:p>
            <a:r>
              <a:rPr lang="da-DK" sz="2000" dirty="0">
                <a:solidFill>
                  <a:schemeClr val="accent2"/>
                </a:solidFill>
              </a:rPr>
              <a:t>(Vær ligeglad med det, du ikke kan kontrollere)</a:t>
            </a:r>
          </a:p>
          <a:p>
            <a:endParaRPr lang="da-DK" sz="2000" dirty="0">
              <a:solidFill>
                <a:schemeClr val="accent2"/>
              </a:solidFill>
            </a:endParaRPr>
          </a:p>
          <a:p>
            <a:r>
              <a:rPr lang="da-DK" sz="2000" dirty="0">
                <a:solidFill>
                  <a:schemeClr val="accent2"/>
                </a:solidFill>
              </a:rPr>
              <a:t>Fokusér kun på, hvad du kan gøre, og ikke på hvad andre gør.</a:t>
            </a:r>
          </a:p>
          <a:p>
            <a:endParaRPr lang="da-DK" sz="2000" dirty="0">
              <a:solidFill>
                <a:schemeClr val="accent2"/>
              </a:solidFill>
            </a:endParaRPr>
          </a:p>
          <a:p>
            <a:r>
              <a:rPr lang="da-DK" sz="2000" dirty="0">
                <a:solidFill>
                  <a:schemeClr val="accent2"/>
                </a:solidFill>
              </a:rPr>
              <a:t>Gør altid det rigtige = </a:t>
            </a:r>
            <a:r>
              <a:rPr lang="da-DK" sz="2000" dirty="0" err="1">
                <a:solidFill>
                  <a:schemeClr val="accent2"/>
                </a:solidFill>
              </a:rPr>
              <a:t>areté</a:t>
            </a:r>
            <a:r>
              <a:rPr lang="da-DK" sz="2000" dirty="0">
                <a:solidFill>
                  <a:schemeClr val="accent2"/>
                </a:solidFill>
              </a:rPr>
              <a:t> (Ligesom Sokrates: Mod et godt menneske kan intet ondt ske)</a:t>
            </a:r>
          </a:p>
        </p:txBody>
      </p:sp>
    </p:spTree>
    <p:extLst>
      <p:ext uri="{BB962C8B-B14F-4D97-AF65-F5344CB8AC3E}">
        <p14:creationId xmlns:p14="http://schemas.microsoft.com/office/powerpoint/2010/main" val="261975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44CEB-4F97-B004-05C3-70E3F1AA325A}"/>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4BE13E8D-8D1A-0053-D2A2-8688CF84FBCB}"/>
              </a:ext>
            </a:extLst>
          </p:cNvPr>
          <p:cNvPicPr>
            <a:picLocks noChangeAspect="1"/>
          </p:cNvPicPr>
          <p:nvPr/>
        </p:nvPicPr>
        <p:blipFill>
          <a:blip r:embed="rId2"/>
          <a:stretch>
            <a:fillRect/>
          </a:stretch>
        </p:blipFill>
        <p:spPr>
          <a:xfrm>
            <a:off x="2331720" y="0"/>
            <a:ext cx="6864096" cy="10296144"/>
          </a:xfrm>
          <a:prstGeom prst="rect">
            <a:avLst/>
          </a:prstGeom>
        </p:spPr>
      </p:pic>
    </p:spTree>
    <p:extLst>
      <p:ext uri="{BB962C8B-B14F-4D97-AF65-F5344CB8AC3E}">
        <p14:creationId xmlns:p14="http://schemas.microsoft.com/office/powerpoint/2010/main" val="331845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13435"/>
          </a:xfrm>
        </p:spPr>
        <p:txBody>
          <a:bodyPr anchor="t"/>
          <a:lstStyle/>
          <a:p>
            <a:pPr algn="ctr"/>
            <a:r>
              <a:rPr lang="da-DK" dirty="0">
                <a:solidFill>
                  <a:srgbClr val="FFC000"/>
                </a:solidFill>
              </a:rPr>
              <a:t>I begyndelse var LOGOS…</a:t>
            </a:r>
          </a:p>
        </p:txBody>
      </p:sp>
      <p:sp>
        <p:nvSpPr>
          <p:cNvPr id="3" name="Ellipse 2"/>
          <p:cNvSpPr/>
          <p:nvPr/>
        </p:nvSpPr>
        <p:spPr>
          <a:xfrm>
            <a:off x="3820160" y="1371600"/>
            <a:ext cx="4551680" cy="414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4323080" y="2782520"/>
            <a:ext cx="3545840" cy="1323439"/>
          </a:xfrm>
          <a:prstGeom prst="rect">
            <a:avLst/>
          </a:prstGeom>
          <a:noFill/>
        </p:spPr>
        <p:txBody>
          <a:bodyPr wrap="square" rtlCol="0">
            <a:spAutoFit/>
          </a:bodyPr>
          <a:lstStyle/>
          <a:p>
            <a:pPr algn="ctr"/>
            <a:r>
              <a:rPr lang="da-DK" sz="8000" dirty="0">
                <a:solidFill>
                  <a:srgbClr val="FFC000"/>
                </a:solidFill>
              </a:rPr>
              <a:t>LOGOS</a:t>
            </a:r>
          </a:p>
        </p:txBody>
      </p:sp>
    </p:spTree>
    <p:extLst>
      <p:ext uri="{BB962C8B-B14F-4D97-AF65-F5344CB8AC3E}">
        <p14:creationId xmlns:p14="http://schemas.microsoft.com/office/powerpoint/2010/main" val="408089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13435"/>
          </a:xfrm>
        </p:spPr>
        <p:txBody>
          <a:bodyPr anchor="t"/>
          <a:lstStyle/>
          <a:p>
            <a:pPr algn="ctr"/>
            <a:r>
              <a:rPr lang="da-DK" dirty="0">
                <a:solidFill>
                  <a:srgbClr val="FFC000"/>
                </a:solidFill>
              </a:rPr>
              <a:t>LOGOS har skabt universet og alt i det</a:t>
            </a:r>
          </a:p>
        </p:txBody>
      </p:sp>
      <p:sp>
        <p:nvSpPr>
          <p:cNvPr id="3" name="Ellipse 2"/>
          <p:cNvSpPr/>
          <p:nvPr/>
        </p:nvSpPr>
        <p:spPr>
          <a:xfrm>
            <a:off x="3820160" y="1371600"/>
            <a:ext cx="4551680" cy="414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4323080" y="2782520"/>
            <a:ext cx="3545840" cy="1323439"/>
          </a:xfrm>
          <a:prstGeom prst="rect">
            <a:avLst/>
          </a:prstGeom>
          <a:noFill/>
        </p:spPr>
        <p:txBody>
          <a:bodyPr wrap="square" rtlCol="0">
            <a:spAutoFit/>
          </a:bodyPr>
          <a:lstStyle/>
          <a:p>
            <a:pPr algn="ctr"/>
            <a:r>
              <a:rPr lang="da-DK" sz="8000" dirty="0">
                <a:solidFill>
                  <a:srgbClr val="FFC000"/>
                </a:solidFill>
              </a:rPr>
              <a:t>LOGOS</a:t>
            </a:r>
          </a:p>
        </p:txBody>
      </p:sp>
      <p:sp>
        <p:nvSpPr>
          <p:cNvPr id="6" name="Titel 1"/>
          <p:cNvSpPr txBox="1">
            <a:spLocks/>
          </p:cNvSpPr>
          <p:nvPr/>
        </p:nvSpPr>
        <p:spPr>
          <a:xfrm>
            <a:off x="838200" y="5709920"/>
            <a:ext cx="10515600" cy="8134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dirty="0">
                <a:solidFill>
                  <a:srgbClr val="FFC000"/>
                </a:solidFill>
              </a:rPr>
              <a:t>Men hvad har LOGOS bygget universet af?</a:t>
            </a:r>
          </a:p>
        </p:txBody>
      </p:sp>
    </p:spTree>
    <p:extLst>
      <p:ext uri="{BB962C8B-B14F-4D97-AF65-F5344CB8AC3E}">
        <p14:creationId xmlns:p14="http://schemas.microsoft.com/office/powerpoint/2010/main" val="32454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06474"/>
          </a:xfrm>
        </p:spPr>
        <p:txBody>
          <a:bodyPr anchor="t">
            <a:noAutofit/>
          </a:bodyPr>
          <a:lstStyle/>
          <a:p>
            <a:pPr algn="just"/>
            <a:r>
              <a:rPr lang="da-DK" sz="3200" dirty="0">
                <a:solidFill>
                  <a:srgbClr val="FFC000"/>
                </a:solidFill>
              </a:rPr>
              <a:t>Fordi LOGOS var det eneste, der fandtes før universet, har LOGOS naturligvis brugt sig selv som byggemateriale.</a:t>
            </a:r>
          </a:p>
        </p:txBody>
      </p:sp>
      <p:sp>
        <p:nvSpPr>
          <p:cNvPr id="3" name="Ellipse 2"/>
          <p:cNvSpPr/>
          <p:nvPr/>
        </p:nvSpPr>
        <p:spPr>
          <a:xfrm>
            <a:off x="3820160" y="1371600"/>
            <a:ext cx="4551680" cy="414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4323080" y="2782520"/>
            <a:ext cx="3545840" cy="1323439"/>
          </a:xfrm>
          <a:prstGeom prst="rect">
            <a:avLst/>
          </a:prstGeom>
          <a:noFill/>
        </p:spPr>
        <p:txBody>
          <a:bodyPr wrap="square" rtlCol="0">
            <a:spAutoFit/>
          </a:bodyPr>
          <a:lstStyle/>
          <a:p>
            <a:pPr algn="ctr"/>
            <a:r>
              <a:rPr lang="da-DK" sz="8000" dirty="0">
                <a:solidFill>
                  <a:srgbClr val="FFC000"/>
                </a:solidFill>
              </a:rPr>
              <a:t>LOGOS</a:t>
            </a:r>
          </a:p>
        </p:txBody>
      </p:sp>
      <p:sp>
        <p:nvSpPr>
          <p:cNvPr id="7" name="Titel 1"/>
          <p:cNvSpPr txBox="1">
            <a:spLocks/>
          </p:cNvSpPr>
          <p:nvPr/>
        </p:nvSpPr>
        <p:spPr>
          <a:xfrm>
            <a:off x="838200" y="5607685"/>
            <a:ext cx="10515600" cy="10064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da-DK" sz="3200" dirty="0">
                <a:solidFill>
                  <a:srgbClr val="FFC000"/>
                </a:solidFill>
              </a:rPr>
              <a:t>Alt, der findes, er med andre ord en del af LOGOS, lige som fingre og tæer er en del af vores krop…</a:t>
            </a:r>
          </a:p>
        </p:txBody>
      </p:sp>
    </p:spTree>
    <p:extLst>
      <p:ext uri="{BB962C8B-B14F-4D97-AF65-F5344CB8AC3E}">
        <p14:creationId xmlns:p14="http://schemas.microsoft.com/office/powerpoint/2010/main" val="170747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34085"/>
            <a:ext cx="10642600" cy="1270635"/>
          </a:xfrm>
        </p:spPr>
        <p:txBody>
          <a:bodyPr anchor="t">
            <a:normAutofit fontScale="90000"/>
          </a:bodyPr>
          <a:lstStyle/>
          <a:p>
            <a:pPr algn="just"/>
            <a:r>
              <a:rPr lang="da-DK" sz="4000" dirty="0">
                <a:solidFill>
                  <a:srgbClr val="FFC000"/>
                </a:solidFill>
              </a:rPr>
              <a:t>Når vi ved dette, hvad kan vi så gætte om LOGOS’ forhold til universet og de ting, der eksisterer i det?</a:t>
            </a:r>
            <a:br>
              <a:rPr lang="da-DK" sz="4000" dirty="0">
                <a:solidFill>
                  <a:srgbClr val="FFC000"/>
                </a:solidFill>
              </a:rPr>
            </a:br>
            <a:br>
              <a:rPr lang="da-DK" sz="4000" dirty="0">
                <a:solidFill>
                  <a:srgbClr val="FFC000"/>
                </a:solidFill>
              </a:rPr>
            </a:br>
            <a:endParaRPr lang="da-DK" sz="4000" dirty="0">
              <a:solidFill>
                <a:srgbClr val="FFC000"/>
              </a:solidFill>
            </a:endParaRPr>
          </a:p>
        </p:txBody>
      </p:sp>
      <p:sp>
        <p:nvSpPr>
          <p:cNvPr id="3" name="Tekstfelt 2"/>
          <p:cNvSpPr txBox="1"/>
          <p:nvPr/>
        </p:nvSpPr>
        <p:spPr>
          <a:xfrm>
            <a:off x="924560" y="2621280"/>
            <a:ext cx="10231120" cy="3046988"/>
          </a:xfrm>
          <a:prstGeom prst="rect">
            <a:avLst/>
          </a:prstGeom>
          <a:noFill/>
        </p:spPr>
        <p:txBody>
          <a:bodyPr wrap="square" rtlCol="0">
            <a:spAutoFit/>
          </a:bodyPr>
          <a:lstStyle/>
          <a:p>
            <a:pPr marL="285750" indent="-285750">
              <a:buFont typeface="Arial" panose="020B0604020202020204" pitchFamily="34" charset="0"/>
              <a:buChar char="•"/>
            </a:pPr>
            <a:r>
              <a:rPr lang="da-DK" sz="3200" dirty="0">
                <a:solidFill>
                  <a:srgbClr val="FFC000"/>
                </a:solidFill>
              </a:rPr>
              <a:t>LOGOS elsker alting, lige som vi elsker vores egen krop; vi vil aldrig frivilligt udsætte vores egen krop for smerte og skade.</a:t>
            </a:r>
          </a:p>
          <a:p>
            <a:pPr marL="285750" indent="-285750">
              <a:buFont typeface="Arial" panose="020B0604020202020204" pitchFamily="34" charset="0"/>
              <a:buChar char="•"/>
            </a:pPr>
            <a:r>
              <a:rPr lang="da-DK" sz="3200" dirty="0">
                <a:solidFill>
                  <a:srgbClr val="FFC000"/>
                </a:solidFill>
              </a:rPr>
              <a:t>Fordi alting er en del af LOGOS krop, kontrollerer LOGOS verdens gang, lige som vi kontrollerer f. eks. vore arme og ben.</a:t>
            </a:r>
          </a:p>
        </p:txBody>
      </p:sp>
    </p:spTree>
    <p:extLst>
      <p:ext uri="{BB962C8B-B14F-4D97-AF65-F5344CB8AC3E}">
        <p14:creationId xmlns:p14="http://schemas.microsoft.com/office/powerpoint/2010/main" val="17668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13435"/>
          </a:xfrm>
        </p:spPr>
        <p:txBody>
          <a:bodyPr anchor="t">
            <a:normAutofit/>
          </a:bodyPr>
          <a:lstStyle/>
          <a:p>
            <a:pPr algn="ctr"/>
            <a:r>
              <a:rPr lang="da-DK" dirty="0">
                <a:solidFill>
                  <a:srgbClr val="FFC000"/>
                </a:solidFill>
              </a:rPr>
              <a:t>Fra dette kan vi udlede to regler:</a:t>
            </a:r>
          </a:p>
        </p:txBody>
      </p:sp>
      <p:sp>
        <p:nvSpPr>
          <p:cNvPr id="3" name="Ellipse 2"/>
          <p:cNvSpPr/>
          <p:nvPr/>
        </p:nvSpPr>
        <p:spPr>
          <a:xfrm>
            <a:off x="3820160" y="1371600"/>
            <a:ext cx="4551680" cy="414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4323080" y="2782520"/>
            <a:ext cx="3545840" cy="1323439"/>
          </a:xfrm>
          <a:prstGeom prst="rect">
            <a:avLst/>
          </a:prstGeom>
          <a:noFill/>
        </p:spPr>
        <p:txBody>
          <a:bodyPr wrap="square" rtlCol="0">
            <a:spAutoFit/>
          </a:bodyPr>
          <a:lstStyle/>
          <a:p>
            <a:pPr algn="ctr"/>
            <a:r>
              <a:rPr lang="da-DK" sz="8000" dirty="0">
                <a:solidFill>
                  <a:srgbClr val="FFC000"/>
                </a:solidFill>
              </a:rPr>
              <a:t>LOGOS</a:t>
            </a:r>
          </a:p>
        </p:txBody>
      </p:sp>
    </p:spTree>
    <p:extLst>
      <p:ext uri="{BB962C8B-B14F-4D97-AF65-F5344CB8AC3E}">
        <p14:creationId xmlns:p14="http://schemas.microsoft.com/office/powerpoint/2010/main" val="22079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965200" y="1166843"/>
            <a:ext cx="10231120" cy="4524315"/>
          </a:xfrm>
          <a:prstGeom prst="rect">
            <a:avLst/>
          </a:prstGeom>
          <a:noFill/>
        </p:spPr>
        <p:txBody>
          <a:bodyPr wrap="square" rtlCol="0">
            <a:spAutoFit/>
          </a:bodyPr>
          <a:lstStyle/>
          <a:p>
            <a:pPr marL="285750" indent="-285750">
              <a:buFont typeface="Arial" panose="020B0604020202020204" pitchFamily="34" charset="0"/>
              <a:buChar char="•"/>
            </a:pPr>
            <a:r>
              <a:rPr lang="da-DK" sz="3200" dirty="0">
                <a:solidFill>
                  <a:srgbClr val="FFC000"/>
                </a:solidFill>
              </a:rPr>
              <a:t>Hvis vi alle er dele af samme krop, bør vi behandle mennesker med samme omsorg, som var de vore søskende eller en fysisk del af os selv . Andet er lige så latterligt, som to hænder, der forsøger at slå hinanden ihjel.</a:t>
            </a:r>
          </a:p>
          <a:p>
            <a:endParaRPr lang="da-DK" sz="3200" dirty="0">
              <a:solidFill>
                <a:srgbClr val="FFC000"/>
              </a:solidFill>
            </a:endParaRPr>
          </a:p>
          <a:p>
            <a:pPr marL="285750" indent="-285750">
              <a:buFont typeface="Arial" panose="020B0604020202020204" pitchFamily="34" charset="0"/>
              <a:buChar char="•"/>
            </a:pPr>
            <a:r>
              <a:rPr lang="da-DK" sz="3200" dirty="0">
                <a:solidFill>
                  <a:srgbClr val="FFC000"/>
                </a:solidFill>
              </a:rPr>
              <a:t>LOGOS kontrollerer alting. Med andre ord kontrollerer LOGOS også vores skæbne, altså vores liv og alle de ting der sker med os. Vi kan kun vælge, om vi vil leve vores skæbne godt eller skidt.</a:t>
            </a:r>
          </a:p>
        </p:txBody>
      </p:sp>
    </p:spTree>
    <p:extLst>
      <p:ext uri="{BB962C8B-B14F-4D97-AF65-F5344CB8AC3E}">
        <p14:creationId xmlns:p14="http://schemas.microsoft.com/office/powerpoint/2010/main" val="33797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232DC-AAC5-CA77-D650-5C032BA33D28}"/>
              </a:ext>
            </a:extLst>
          </p:cNvPr>
          <p:cNvSpPr>
            <a:spLocks noGrp="1"/>
          </p:cNvSpPr>
          <p:nvPr>
            <p:ph type="title"/>
          </p:nvPr>
        </p:nvSpPr>
        <p:spPr/>
        <p:txBody>
          <a:bodyPr/>
          <a:lstStyle/>
          <a:p>
            <a:r>
              <a:rPr lang="da-DK" dirty="0" err="1">
                <a:solidFill>
                  <a:schemeClr val="accent2"/>
                </a:solidFill>
              </a:rPr>
              <a:t>Fysis</a:t>
            </a:r>
            <a:r>
              <a:rPr lang="da-DK" dirty="0">
                <a:solidFill>
                  <a:schemeClr val="accent2"/>
                </a:solidFill>
              </a:rPr>
              <a:t> og </a:t>
            </a:r>
            <a:r>
              <a:rPr lang="da-DK" dirty="0" err="1">
                <a:solidFill>
                  <a:schemeClr val="accent2"/>
                </a:solidFill>
              </a:rPr>
              <a:t>Nomos</a:t>
            </a:r>
            <a:endParaRPr lang="da-DK" dirty="0">
              <a:solidFill>
                <a:schemeClr val="accent2"/>
              </a:solidFill>
            </a:endParaRPr>
          </a:p>
        </p:txBody>
      </p:sp>
      <p:sp>
        <p:nvSpPr>
          <p:cNvPr id="3" name="Tekstfelt 2">
            <a:extLst>
              <a:ext uri="{FF2B5EF4-FFF2-40B4-BE49-F238E27FC236}">
                <a16:creationId xmlns:a16="http://schemas.microsoft.com/office/drawing/2014/main" id="{E29EE360-D8AF-9933-8DC5-59A5B5AA0FAA}"/>
              </a:ext>
            </a:extLst>
          </p:cNvPr>
          <p:cNvSpPr txBox="1"/>
          <p:nvPr/>
        </p:nvSpPr>
        <p:spPr>
          <a:xfrm>
            <a:off x="905256" y="1828800"/>
            <a:ext cx="10195560" cy="3539430"/>
          </a:xfrm>
          <a:prstGeom prst="rect">
            <a:avLst/>
          </a:prstGeom>
          <a:noFill/>
        </p:spPr>
        <p:txBody>
          <a:bodyPr wrap="square" rtlCol="0">
            <a:spAutoFit/>
          </a:bodyPr>
          <a:lstStyle/>
          <a:p>
            <a:r>
              <a:rPr lang="da-DK" sz="2800" dirty="0" err="1">
                <a:solidFill>
                  <a:schemeClr val="accent2"/>
                </a:solidFill>
              </a:rPr>
              <a:t>Fysis</a:t>
            </a:r>
            <a:r>
              <a:rPr lang="da-DK" sz="2800" dirty="0">
                <a:solidFill>
                  <a:schemeClr val="accent2"/>
                </a:solidFill>
              </a:rPr>
              <a:t> (natura) = alt det naturskabte (skabt af logos)</a:t>
            </a:r>
          </a:p>
          <a:p>
            <a:r>
              <a:rPr lang="da-DK" sz="2800" dirty="0" err="1">
                <a:solidFill>
                  <a:schemeClr val="accent2"/>
                </a:solidFill>
              </a:rPr>
              <a:t>Nomos</a:t>
            </a:r>
            <a:r>
              <a:rPr lang="da-DK" sz="2800" dirty="0">
                <a:solidFill>
                  <a:schemeClr val="accent2"/>
                </a:solidFill>
              </a:rPr>
              <a:t> = menneskeskabte love</a:t>
            </a:r>
          </a:p>
          <a:p>
            <a:endParaRPr lang="da-DK" sz="2800" dirty="0">
              <a:solidFill>
                <a:schemeClr val="accent2"/>
              </a:solidFill>
            </a:endParaRPr>
          </a:p>
          <a:p>
            <a:r>
              <a:rPr lang="da-DK" sz="2800" dirty="0">
                <a:solidFill>
                  <a:schemeClr val="accent2"/>
                </a:solidFill>
              </a:rPr>
              <a:t>Alle væsener er </a:t>
            </a:r>
            <a:r>
              <a:rPr lang="da-DK" sz="2800" dirty="0" err="1">
                <a:solidFill>
                  <a:schemeClr val="accent2"/>
                </a:solidFill>
              </a:rPr>
              <a:t>Fysis</a:t>
            </a:r>
            <a:r>
              <a:rPr lang="da-DK" sz="2800" dirty="0">
                <a:solidFill>
                  <a:schemeClr val="accent2"/>
                </a:solidFill>
              </a:rPr>
              <a:t> og er skabt af Logos </a:t>
            </a:r>
          </a:p>
          <a:p>
            <a:r>
              <a:rPr lang="da-DK" sz="2800" dirty="0">
                <a:solidFill>
                  <a:schemeClr val="accent2"/>
                </a:solidFill>
              </a:rPr>
              <a:t>= Vi er alle skabt ens og har samme rettigheder</a:t>
            </a:r>
          </a:p>
          <a:p>
            <a:endParaRPr lang="da-DK" sz="2800" dirty="0">
              <a:solidFill>
                <a:schemeClr val="accent2"/>
              </a:solidFill>
            </a:endParaRPr>
          </a:p>
          <a:p>
            <a:pPr marL="457200" indent="-457200">
              <a:buFontTx/>
              <a:buChar char="-"/>
            </a:pPr>
            <a:r>
              <a:rPr lang="da-DK" sz="2800" dirty="0">
                <a:solidFill>
                  <a:schemeClr val="accent2"/>
                </a:solidFill>
              </a:rPr>
              <a:t>Men vi har igennem livet været udsat for forskellige skæbner.</a:t>
            </a:r>
          </a:p>
          <a:p>
            <a:pPr marL="457200" indent="-457200">
              <a:buFontTx/>
              <a:buChar char="-"/>
            </a:pPr>
            <a:endParaRPr lang="da-DK" sz="2800" dirty="0">
              <a:solidFill>
                <a:schemeClr val="accent2"/>
              </a:solidFill>
            </a:endParaRPr>
          </a:p>
        </p:txBody>
      </p:sp>
    </p:spTree>
    <p:extLst>
      <p:ext uri="{BB962C8B-B14F-4D97-AF65-F5344CB8AC3E}">
        <p14:creationId xmlns:p14="http://schemas.microsoft.com/office/powerpoint/2010/main" val="315224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420DA-CB65-718F-F844-6AB4FEA757AE}"/>
              </a:ext>
            </a:extLst>
          </p:cNvPr>
          <p:cNvSpPr>
            <a:spLocks noGrp="1"/>
          </p:cNvSpPr>
          <p:nvPr>
            <p:ph type="title"/>
          </p:nvPr>
        </p:nvSpPr>
        <p:spPr/>
        <p:txBody>
          <a:bodyPr/>
          <a:lstStyle/>
          <a:p>
            <a:r>
              <a:rPr lang="da-DK" dirty="0">
                <a:solidFill>
                  <a:schemeClr val="accent2"/>
                </a:solidFill>
              </a:rPr>
              <a:t>Skæbnen</a:t>
            </a:r>
          </a:p>
        </p:txBody>
      </p:sp>
      <p:sp>
        <p:nvSpPr>
          <p:cNvPr id="3" name="Tekstfelt 2">
            <a:extLst>
              <a:ext uri="{FF2B5EF4-FFF2-40B4-BE49-F238E27FC236}">
                <a16:creationId xmlns:a16="http://schemas.microsoft.com/office/drawing/2014/main" id="{EA42194A-294C-AF79-8343-082A62BA239F}"/>
              </a:ext>
            </a:extLst>
          </p:cNvPr>
          <p:cNvSpPr txBox="1"/>
          <p:nvPr/>
        </p:nvSpPr>
        <p:spPr>
          <a:xfrm>
            <a:off x="740664" y="1690688"/>
            <a:ext cx="10515600" cy="4401205"/>
          </a:xfrm>
          <a:prstGeom prst="rect">
            <a:avLst/>
          </a:prstGeom>
          <a:noFill/>
        </p:spPr>
        <p:txBody>
          <a:bodyPr wrap="square" rtlCol="0">
            <a:spAutoFit/>
          </a:bodyPr>
          <a:lstStyle/>
          <a:p>
            <a:r>
              <a:rPr lang="da-DK" sz="2800" dirty="0">
                <a:solidFill>
                  <a:schemeClr val="accent2"/>
                </a:solidFill>
              </a:rPr>
              <a:t>Moira (skæbnen) = Logos’ vilje </a:t>
            </a:r>
          </a:p>
          <a:p>
            <a:pPr marL="285750" indent="-285750">
              <a:buFont typeface="Symbol" panose="05050102010706020507" pitchFamily="18" charset="2"/>
              <a:buChar char="Þ"/>
            </a:pPr>
            <a:r>
              <a:rPr lang="da-DK" sz="2800" dirty="0">
                <a:solidFill>
                  <a:schemeClr val="accent2"/>
                </a:solidFill>
              </a:rPr>
              <a:t> Alt hvad der sker i verden er styret af fornuft</a:t>
            </a:r>
          </a:p>
          <a:p>
            <a:endParaRPr lang="da-DK" sz="2800" dirty="0">
              <a:solidFill>
                <a:schemeClr val="accent2"/>
              </a:solidFill>
            </a:endParaRPr>
          </a:p>
          <a:p>
            <a:r>
              <a:rPr lang="da-DK" sz="2800" dirty="0">
                <a:solidFill>
                  <a:schemeClr val="accent2"/>
                </a:solidFill>
              </a:rPr>
              <a:t>En accept af dette giver dig ro i sindet (</a:t>
            </a:r>
            <a:r>
              <a:rPr lang="da-DK" sz="2800" dirty="0" err="1">
                <a:solidFill>
                  <a:schemeClr val="accent2"/>
                </a:solidFill>
              </a:rPr>
              <a:t>animus</a:t>
            </a:r>
            <a:r>
              <a:rPr lang="da-DK" sz="2800" dirty="0">
                <a:solidFill>
                  <a:schemeClr val="accent2"/>
                </a:solidFill>
              </a:rPr>
              <a:t>)</a:t>
            </a:r>
          </a:p>
          <a:p>
            <a:r>
              <a:rPr lang="da-DK" sz="2800" dirty="0">
                <a:solidFill>
                  <a:schemeClr val="accent2"/>
                </a:solidFill>
              </a:rPr>
              <a:t>Sindsro = </a:t>
            </a:r>
            <a:r>
              <a:rPr lang="da-DK" sz="2800" dirty="0" err="1">
                <a:solidFill>
                  <a:schemeClr val="accent2"/>
                </a:solidFill>
              </a:rPr>
              <a:t>Ataraxia</a:t>
            </a:r>
            <a:endParaRPr lang="da-DK" sz="2800" dirty="0">
              <a:solidFill>
                <a:schemeClr val="accent2"/>
              </a:solidFill>
            </a:endParaRPr>
          </a:p>
          <a:p>
            <a:endParaRPr lang="da-DK" sz="2800" dirty="0">
              <a:solidFill>
                <a:schemeClr val="accent2"/>
              </a:solidFill>
            </a:endParaRPr>
          </a:p>
          <a:p>
            <a:r>
              <a:rPr lang="da-DK" sz="2800" dirty="0">
                <a:solidFill>
                  <a:schemeClr val="accent2"/>
                </a:solidFill>
              </a:rPr>
              <a:t>Den stoiske vismand accepterer altid sin skæbne.</a:t>
            </a:r>
          </a:p>
          <a:p>
            <a:endParaRPr lang="da-DK" sz="2800" dirty="0">
              <a:solidFill>
                <a:schemeClr val="accent2"/>
              </a:solidFill>
            </a:endParaRPr>
          </a:p>
          <a:p>
            <a:r>
              <a:rPr lang="da-DK" sz="2800" dirty="0">
                <a:solidFill>
                  <a:schemeClr val="accent2"/>
                </a:solidFill>
              </a:rPr>
              <a:t>Skæbnen er styret af fornuft. Vi er blot en lille del af natura og kender derfor ikke den større logos og den større plan </a:t>
            </a:r>
          </a:p>
        </p:txBody>
      </p:sp>
    </p:spTree>
    <p:extLst>
      <p:ext uri="{BB962C8B-B14F-4D97-AF65-F5344CB8AC3E}">
        <p14:creationId xmlns:p14="http://schemas.microsoft.com/office/powerpoint/2010/main" val="3950034557"/>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501</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Arial</vt:lpstr>
      <vt:lpstr>Calibri</vt:lpstr>
      <vt:lpstr>Calibri Light</vt:lpstr>
      <vt:lpstr>Symbol</vt:lpstr>
      <vt:lpstr>Office-tema</vt:lpstr>
      <vt:lpstr>Introduktion til Stoicisme</vt:lpstr>
      <vt:lpstr>I begyndelse var LOGOS…</vt:lpstr>
      <vt:lpstr>LOGOS har skabt universet og alt i det</vt:lpstr>
      <vt:lpstr>Fordi LOGOS var det eneste, der fandtes før universet, har LOGOS naturligvis brugt sig selv som byggemateriale.</vt:lpstr>
      <vt:lpstr>Når vi ved dette, hvad kan vi så gætte om LOGOS’ forhold til universet og de ting, der eksisterer i det?  </vt:lpstr>
      <vt:lpstr>Fra dette kan vi udlede to regler:</vt:lpstr>
      <vt:lpstr>PowerPoint-præsentation</vt:lpstr>
      <vt:lpstr>Fysis og Nomos</vt:lpstr>
      <vt:lpstr>Skæbnen</vt:lpstr>
      <vt:lpstr>Hvordan bør vi leve vores liv?</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 Stoicisme</dc:title>
  <dc:creator>Lene Carlskov</dc:creator>
  <cp:lastModifiedBy>Thomas Hemming Larsen</cp:lastModifiedBy>
  <cp:revision>7</cp:revision>
  <dcterms:created xsi:type="dcterms:W3CDTF">2021-02-11T07:22:00Z</dcterms:created>
  <dcterms:modified xsi:type="dcterms:W3CDTF">2026-01-27T15:24:41Z</dcterms:modified>
</cp:coreProperties>
</file>