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57" r:id="rId5"/>
    <p:sldId id="259" r:id="rId6"/>
    <p:sldId id="271" r:id="rId7"/>
    <p:sldId id="272" r:id="rId8"/>
    <p:sldId id="268" r:id="rId9"/>
    <p:sldId id="274" r:id="rId10"/>
    <p:sldId id="273" r:id="rId11"/>
    <p:sldId id="275" r:id="rId12"/>
    <p:sldId id="270" r:id="rId13"/>
    <p:sldId id="277" r:id="rId14"/>
    <p:sldId id="278" r:id="rId15"/>
    <p:sldId id="276" r:id="rId16"/>
    <p:sldId id="280" r:id="rId17"/>
    <p:sldId id="281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933AA9-020E-B44F-82AA-BFC5CF27777E}" v="1" dt="2026-01-29T19:12:13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/>
    <p:restoredTop sz="94479"/>
  </p:normalViewPr>
  <p:slideViewPr>
    <p:cSldViewPr snapToGrid="0">
      <p:cViewPr varScale="1">
        <p:scale>
          <a:sx n="85" d="100"/>
          <a:sy n="85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undo custSel addSld delSld modSld">
      <pc:chgData name="Klara Jensen" userId="5e70cf2d-534e-4b57-be02-6afb43ed7e61" providerId="ADAL" clId="{ECF5B220-A270-5353-9202-B5452D27BE5F}" dt="2026-01-29T19:34:32.510" v="371" actId="20577"/>
      <pc:docMkLst>
        <pc:docMk/>
      </pc:docMkLst>
      <pc:sldChg chg="modSp mod">
        <pc:chgData name="Klara Jensen" userId="5e70cf2d-534e-4b57-be02-6afb43ed7e61" providerId="ADAL" clId="{ECF5B220-A270-5353-9202-B5452D27BE5F}" dt="2026-01-27T21:46:47.332" v="178" actId="20577"/>
        <pc:sldMkLst>
          <pc:docMk/>
          <pc:sldMk cId="2097724693" sldId="264"/>
        </pc:sldMkLst>
        <pc:spChg chg="mod">
          <ac:chgData name="Klara Jensen" userId="5e70cf2d-534e-4b57-be02-6afb43ed7e61" providerId="ADAL" clId="{ECF5B220-A270-5353-9202-B5452D27BE5F}" dt="2026-01-27T21:46:47.332" v="178" actId="20577"/>
          <ac:spMkLst>
            <pc:docMk/>
            <pc:sldMk cId="2097724693" sldId="264"/>
            <ac:spMk id="3" creationId="{451C88A8-4FF5-B5C2-CF5D-CAB1DD3A3ACB}"/>
          </ac:spMkLst>
        </pc:spChg>
      </pc:sldChg>
      <pc:sldChg chg="modSp add mod">
        <pc:chgData name="Klara Jensen" userId="5e70cf2d-534e-4b57-be02-6afb43ed7e61" providerId="ADAL" clId="{ECF5B220-A270-5353-9202-B5452D27BE5F}" dt="2026-01-29T19:12:49.244" v="191" actId="5793"/>
        <pc:sldMkLst>
          <pc:docMk/>
          <pc:sldMk cId="31939322" sldId="265"/>
        </pc:sldMkLst>
        <pc:spChg chg="mod">
          <ac:chgData name="Klara Jensen" userId="5e70cf2d-534e-4b57-be02-6afb43ed7e61" providerId="ADAL" clId="{ECF5B220-A270-5353-9202-B5452D27BE5F}" dt="2026-01-27T17:24:36.278" v="109" actId="20577"/>
          <ac:spMkLst>
            <pc:docMk/>
            <pc:sldMk cId="31939322" sldId="265"/>
            <ac:spMk id="2" creationId="{31667B60-9BF9-BE45-E965-66147E9929DB}"/>
          </ac:spMkLst>
        </pc:spChg>
        <pc:spChg chg="mod">
          <ac:chgData name="Klara Jensen" userId="5e70cf2d-534e-4b57-be02-6afb43ed7e61" providerId="ADAL" clId="{ECF5B220-A270-5353-9202-B5452D27BE5F}" dt="2026-01-29T19:12:49.244" v="191" actId="5793"/>
          <ac:spMkLst>
            <pc:docMk/>
            <pc:sldMk cId="31939322" sldId="265"/>
            <ac:spMk id="3" creationId="{677A474E-BDE3-8F04-D1A5-7F2D80C84806}"/>
          </ac:spMkLst>
        </pc:spChg>
        <pc:picChg chg="mod">
          <ac:chgData name="Klara Jensen" userId="5e70cf2d-534e-4b57-be02-6afb43ed7e61" providerId="ADAL" clId="{ECF5B220-A270-5353-9202-B5452D27BE5F}" dt="2026-01-27T17:24:41.613" v="111" actId="1076"/>
          <ac:picMkLst>
            <pc:docMk/>
            <pc:sldMk cId="31939322" sldId="265"/>
            <ac:picMk id="4" creationId="{95CEDD3C-80EE-57F5-A96F-60969A5F78AE}"/>
          </ac:picMkLst>
        </pc:picChg>
        <pc:picChg chg="mod">
          <ac:chgData name="Klara Jensen" userId="5e70cf2d-534e-4b57-be02-6afb43ed7e61" providerId="ADAL" clId="{ECF5B220-A270-5353-9202-B5452D27BE5F}" dt="2026-01-29T19:12:39.064" v="186" actId="1076"/>
          <ac:picMkLst>
            <pc:docMk/>
            <pc:sldMk cId="31939322" sldId="265"/>
            <ac:picMk id="5" creationId="{DAA11B62-B791-1590-8FFC-B6250AB9F7D5}"/>
          </ac:picMkLst>
        </pc:picChg>
      </pc:sldChg>
      <pc:sldChg chg="modSp mod">
        <pc:chgData name="Klara Jensen" userId="5e70cf2d-534e-4b57-be02-6afb43ed7e61" providerId="ADAL" clId="{ECF5B220-A270-5353-9202-B5452D27BE5F}" dt="2026-01-29T19:33:16.915" v="370" actId="113"/>
        <pc:sldMkLst>
          <pc:docMk/>
          <pc:sldMk cId="4269789846" sldId="272"/>
        </pc:sldMkLst>
        <pc:spChg chg="mod">
          <ac:chgData name="Klara Jensen" userId="5e70cf2d-534e-4b57-be02-6afb43ed7e61" providerId="ADAL" clId="{ECF5B220-A270-5353-9202-B5452D27BE5F}" dt="2026-01-29T19:33:16.915" v="370" actId="113"/>
          <ac:spMkLst>
            <pc:docMk/>
            <pc:sldMk cId="4269789846" sldId="272"/>
            <ac:spMk id="3" creationId="{D0D2F19B-CA3C-D35B-9C62-28B589836C20}"/>
          </ac:spMkLst>
        </pc:spChg>
      </pc:sldChg>
      <pc:sldChg chg="modSp mod">
        <pc:chgData name="Klara Jensen" userId="5e70cf2d-534e-4b57-be02-6afb43ed7e61" providerId="ADAL" clId="{ECF5B220-A270-5353-9202-B5452D27BE5F}" dt="2026-01-29T19:34:32.510" v="371" actId="20577"/>
        <pc:sldMkLst>
          <pc:docMk/>
          <pc:sldMk cId="26386819" sldId="274"/>
        </pc:sldMkLst>
        <pc:spChg chg="mod">
          <ac:chgData name="Klara Jensen" userId="5e70cf2d-534e-4b57-be02-6afb43ed7e61" providerId="ADAL" clId="{ECF5B220-A270-5353-9202-B5452D27BE5F}" dt="2026-01-29T19:34:32.510" v="371" actId="20577"/>
          <ac:spMkLst>
            <pc:docMk/>
            <pc:sldMk cId="26386819" sldId="274"/>
            <ac:spMk id="3" creationId="{CA681377-1877-B21C-6873-6073E94AE299}"/>
          </ac:spMkLst>
        </pc:spChg>
      </pc:sldChg>
      <pc:sldChg chg="modSp mod">
        <pc:chgData name="Klara Jensen" userId="5e70cf2d-534e-4b57-be02-6afb43ed7e61" providerId="ADAL" clId="{ECF5B220-A270-5353-9202-B5452D27BE5F}" dt="2026-01-27T17:30:01.542" v="115" actId="20577"/>
        <pc:sldMkLst>
          <pc:docMk/>
          <pc:sldMk cId="1862061550" sldId="281"/>
        </pc:sldMkLst>
        <pc:spChg chg="mod">
          <ac:chgData name="Klara Jensen" userId="5e70cf2d-534e-4b57-be02-6afb43ed7e61" providerId="ADAL" clId="{ECF5B220-A270-5353-9202-B5452D27BE5F}" dt="2026-01-27T17:30:01.542" v="115" actId="20577"/>
          <ac:spMkLst>
            <pc:docMk/>
            <pc:sldMk cId="1862061550" sldId="281"/>
            <ac:spMk id="3" creationId="{9FB1AEEF-0FF2-6588-382F-C9D499A87B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5110-3B67-E745-8456-3766ACC74B0C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318D2-0E45-3148-B530-BDDB958A07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59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318D2-0E45-3148-B530-BDDB958A07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53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9744-F932-18E6-4FC0-F2153ACD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FF07163-4674-A91F-7ABA-BE11B6579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DCFDBBC-02C9-5190-B8D8-4201C2D00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EC1F0F-ACDC-6D23-34A6-2FFCAD9CF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318D2-0E45-3148-B530-BDDB958A07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37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60C2-D861-D8A1-92B5-947196C6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E7FF63D-EA67-A605-3C35-D42B55000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254CCE6-2F46-8A88-BCCF-0082ADF47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67F80A-7559-B6CB-9147-57A243C19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318D2-0E45-3148-B530-BDDB958A07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02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C1ADB-5B56-F476-F168-E2E502DF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680E27-B70B-F5D9-A668-EA235702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1D9E23-BA71-E1F2-7D30-E6B9FED6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DBAAE1-6B2F-1400-D4F8-BCDF033B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DF8095-21E4-305B-FB4E-493CA71F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48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AF510-C3BA-E5F1-A025-8DC2B90B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BBA339F-A232-7BE3-D1E5-6CBD92AB3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E7B187-527D-4B13-216B-96FADC89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C36AF9-27B9-FB90-6C2E-EC62731F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680F92-B8C4-6E8B-618A-1D94902B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4FEA1ED-CAAA-A7E8-2AC5-00EF11978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DEDC474-B56A-553A-9BFF-5075D445E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FE42D0-BF30-2EC1-3FEA-524450D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D6A957-B4A0-DCFA-3C28-F807A54A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9B50C3-4F5B-43DD-433B-0C263AF9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1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102F7-3E3C-3F60-E80E-1A62357E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8A05B2-4732-5D14-7498-6F5D8F24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4E48A7-A0CC-8E1F-ED1F-1A922C3E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A821F2-D37C-6EE9-1F7B-F512F5D5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7A883B-862D-794B-8127-506DBDF3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23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8F8D-204F-48FE-CE42-15692295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E6C965-6FAD-9107-99A4-9F028BEE7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BBBEE5-52C4-9645-1695-E57C6718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CDDBBD-FF16-DB32-D779-EFBB8918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5AB4DD-55F0-0DCD-14AB-F49C5D25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6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51B9D-6A01-53DF-792F-283920CB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11C38D-BF80-D2DA-EB45-A7B098CCF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9AF801-833F-F131-4A55-930500EB7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8619CF-CE8B-968F-BFCE-42F8E6A5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200EB8-F21D-E337-14E8-1AECD484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703193-6021-A3AE-3627-9A3A116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9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2F8FE-132E-3B6B-A972-74969AA9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512BE5-5EB4-3436-7B51-7B261231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A2CA62-56A0-F0AF-7C45-B19D5E6B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BEEA58-CA20-D79E-CD0A-B50C48D07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06B6E77-EF77-C622-1F56-2EE0BB916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807D85A-F21F-A3FC-2881-49083A97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99FBF02-F01D-28BA-FE14-BA397B6E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C4F80E9-38A6-4A4D-0E4D-1B775995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2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7256A-3C54-44B8-032A-06187E9F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C573A0A-7867-FA05-8B28-FE93599A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8855B4-D453-ADC5-33FA-186C7EE3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83E8651-2D8F-F28F-0231-FC7178A3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61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E5EAA5D-A829-470F-302D-2C844072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211A00F-6B55-F836-159F-CEC2F328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8B62235-D86F-E3B1-E175-29BCFA33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79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55630-32CE-D20F-463B-98500A54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85CA8F-70F3-787C-9C4A-ED3B05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517102-BD8C-79B4-4237-0B4074D7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3EBE8F-EFD8-0E5D-33CD-5DF53385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28C11E-2166-D4E8-9ECD-28704797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88487D-CED5-2E21-C649-B1F5DA17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3B4A1-4DF8-E326-B357-99C89D40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39DB98-726C-08D1-E0AA-B43835E30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9F508C-5FB6-90AB-0771-4986BC02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BA593E-F755-03D8-51BE-C53A7E9E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E84489-26BD-4036-6038-82C88660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6D22D7-BF2D-84F8-5886-1F74A632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56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060E39-8BA8-8451-647C-39F2FB42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89AA0B-0B04-CC73-0338-5B421F91E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D2B2FD-7C4C-87FB-7959-611814CDE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444F-A22F-B34B-AFD4-DDF7E309ECD0}" type="datetimeFigureOut">
              <a:rPr lang="da-DK" smtClean="0"/>
              <a:t>29.01.2026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FB288E-400A-A346-20CB-F6B0C6BC5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CB7A7A-06A4-181D-9CE8-75F11C5FA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A19E-D729-B942-968E-E9AB9C2B74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9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B70BE-8695-9DE1-DFE5-3B18110A2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Meiose og mutationer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C89F402-DE82-031C-B55C-785E5AC57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7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8DF76-A0C2-58C3-A566-C7E24DCA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Kromosommutation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CA814B-8ED3-087F-BD1D-A708D4E2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464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Fejl i meiosen kan føre til kromosommutationer:</a:t>
            </a:r>
          </a:p>
          <a:p>
            <a:r>
              <a:rPr lang="da-DK" dirty="0"/>
              <a:t>Fejl i overkrydsning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4E35FD3-D187-291E-6570-45FF53FA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74298"/>
            <a:ext cx="5486400" cy="51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2A05-C9AA-F453-DF6F-E6D06DEA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D4D93-1A88-9593-AD56-6A763843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Kromosommutation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EC0243-0296-DB5E-6A72-A202346D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9914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Fejl i meiosen kan føre til kromosommutationer:</a:t>
            </a:r>
          </a:p>
          <a:p>
            <a:r>
              <a:rPr lang="da-DK" dirty="0"/>
              <a:t>Fejl i overkrydsning</a:t>
            </a:r>
          </a:p>
          <a:p>
            <a:r>
              <a:rPr lang="da-DK" dirty="0"/>
              <a:t>Fejl i de to delinger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17047DD-88BB-E007-8DD8-647980A1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647" y="3157580"/>
            <a:ext cx="8065353" cy="37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01369-6AC9-4793-D633-9594F005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</p:spPr>
        <p:txBody>
          <a:bodyPr/>
          <a:lstStyle/>
          <a:p>
            <a:r>
              <a:rPr lang="da-DK" dirty="0"/>
              <a:t>Eksempler på kromosomtalsmutationer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E4430A-5ABF-90A3-4FAC-39610292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9BA71F-E897-B4E4-3100-E8C9F1E9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0"/>
            <a:ext cx="5510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F3901-61D7-15F3-65A6-59D62864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70DA02-7740-F9B3-C03F-FCE3B196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9528" cy="4351338"/>
          </a:xfrm>
        </p:spPr>
        <p:txBody>
          <a:bodyPr/>
          <a:lstStyle/>
          <a:p>
            <a:r>
              <a:rPr lang="da-DK" dirty="0"/>
              <a:t>En genmutation er en mindre mutation i vores arvemateriale, der påvirker et eller få basepar i og omkring vores gener. </a:t>
            </a:r>
          </a:p>
          <a:p>
            <a:r>
              <a:rPr lang="da-DK" dirty="0"/>
              <a:t>En genmutation kan opstå pga. fejl i DNA-replikationen eller spontant på grund af mutagener (f.eks. solens ultraviolette stråler, radioaktive stoffer, kemiske stoffer, m.m.).</a:t>
            </a:r>
          </a:p>
        </p:txBody>
      </p:sp>
    </p:spTree>
    <p:extLst>
      <p:ext uri="{BB962C8B-B14F-4D97-AF65-F5344CB8AC3E}">
        <p14:creationId xmlns:p14="http://schemas.microsoft.com/office/powerpoint/2010/main" val="219062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FA688-5ED8-767D-7F8A-A4DCE831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typer af genmutationer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726F8E-B1FE-24C1-8150-6513688A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A2FCAE-205D-8AC1-D7B9-1C7A08E7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45"/>
          <a:stretch/>
        </p:blipFill>
        <p:spPr>
          <a:xfrm>
            <a:off x="2209800" y="1825625"/>
            <a:ext cx="7772400" cy="22782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E3FD44-2C3D-F0FC-CAF1-7CA33EEC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9" b="55445"/>
          <a:stretch/>
        </p:blipFill>
        <p:spPr>
          <a:xfrm>
            <a:off x="3653971" y="4584340"/>
            <a:ext cx="7086600" cy="19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597D9-487D-3164-1591-D861746E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BED0D4-6DAF-453A-AC9A-AC982D52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opgave 1-3</a:t>
            </a:r>
          </a:p>
        </p:txBody>
      </p:sp>
    </p:spTree>
    <p:extLst>
      <p:ext uri="{BB962C8B-B14F-4D97-AF65-F5344CB8AC3E}">
        <p14:creationId xmlns:p14="http://schemas.microsoft.com/office/powerpoint/2010/main" val="217539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F4C11-12B5-7CDD-4CC9-C38AC235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CEF482-ED4E-AA4F-EF7C-08C94A50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På et stykke papir laver du en DNA-streng/kromosom, som viser din mutation.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173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BA8A9-6620-0E23-A96A-9E563BA8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0F034-019F-16DB-2CFB-73AFDAB4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B1AEEF-0FF2-6588-382F-C9D499A87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På et stykke papir laver du en DNA-streng/kromosom, som viser din mutation.</a:t>
            </a:r>
          </a:p>
          <a:p>
            <a:pPr lvl="0"/>
            <a:r>
              <a:rPr lang="da-DK" dirty="0"/>
              <a:t>Stil jer nu i to cirkler ”uden på </a:t>
            </a:r>
            <a:r>
              <a:rPr lang="da-DK"/>
              <a:t>hinanden”, så </a:t>
            </a:r>
            <a:r>
              <a:rPr lang="da-DK" dirty="0"/>
              <a:t>I kan være sammen to og to, og gæt hinandens mutationer.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206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0079A-51B9-3FD3-7B0D-C1A6C4BF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1C88A8-4FF5-B5C2-CF5D-CAB1DD3A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Moduler i næste uge: </a:t>
            </a:r>
            <a:r>
              <a:rPr lang="da-DK"/>
              <a:t>Arbejd selv</a:t>
            </a:r>
          </a:p>
          <a:p>
            <a:r>
              <a:rPr lang="da-DK" dirty="0"/>
              <a:t>Synlige evalueringskriterier og undervisningsevaluering</a:t>
            </a:r>
          </a:p>
          <a:p>
            <a:r>
              <a:rPr lang="da-DK" dirty="0"/>
              <a:t>Dagens figur (opsamling på resultater fra sidst)</a:t>
            </a:r>
          </a:p>
          <a:p>
            <a:r>
              <a:rPr lang="da-DK" dirty="0"/>
              <a:t>Mutationer og meiose (læreroplæg + træning)</a:t>
            </a:r>
          </a:p>
        </p:txBody>
      </p:sp>
    </p:spTree>
    <p:extLst>
      <p:ext uri="{BB962C8B-B14F-4D97-AF65-F5344CB8AC3E}">
        <p14:creationId xmlns:p14="http://schemas.microsoft.com/office/powerpoint/2010/main" val="20977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67B60-9BF9-BE45-E965-66147E99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A474E-BDE3-8F04-D1A5-7F2D80C8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670" cy="4351338"/>
          </a:xfrm>
        </p:spPr>
        <p:txBody>
          <a:bodyPr/>
          <a:lstStyle/>
          <a:p>
            <a:pPr lvl="0"/>
            <a:r>
              <a:rPr lang="da-DK" dirty="0"/>
              <a:t>Tyd båndmønstret – Er det mistænkt M1 eller mistænkt M2, der har været i kagen? </a:t>
            </a: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dirty="0"/>
              <a:t>Kunne du have afgjort, om det var mistænkt M1 eller mistænkt M2, der havde været i kagen, hvis vi kun havde brugt restriktionsenzym 1?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5CEDD3C-80EE-57F5-A96F-60969A5F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116" y="2407073"/>
            <a:ext cx="4070684" cy="37888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AA11B62-B791-1590-8FFC-B6250AB9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98" y="365125"/>
            <a:ext cx="6508102" cy="183170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C33E8D6-924D-6002-DF48-3B5DD16385B9}"/>
              </a:ext>
            </a:extLst>
          </p:cNvPr>
          <p:cNvSpPr txBox="1"/>
          <p:nvPr/>
        </p:nvSpPr>
        <p:spPr>
          <a:xfrm>
            <a:off x="7495674" y="2556493"/>
            <a:ext cx="370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    1        2        3        4         5        6</a:t>
            </a:r>
          </a:p>
        </p:txBody>
      </p:sp>
    </p:spTree>
    <p:extLst>
      <p:ext uri="{BB962C8B-B14F-4D97-AF65-F5344CB8AC3E}">
        <p14:creationId xmlns:p14="http://schemas.microsoft.com/office/powerpoint/2010/main" val="3193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D14E6-7554-4843-DE4F-74C74870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DNA-replikation </a:t>
            </a:r>
            <a:r>
              <a:rPr lang="da-DK"/>
              <a:t>og mitose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F684CD-D281-165B-F3D6-0B93035CB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Forklar, hvad DNA-replikation og mitose er.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DE79564-4181-0A54-9AA1-9917ABF5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" y="2503694"/>
            <a:ext cx="10302240" cy="43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11A5-2C39-6BA4-9832-2EB8B670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Meiose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7F1C0C-574C-DC23-B8DA-62D256F8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12951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Meiose er en celledelingsproces, hvor haploide kønsceller dannes ud fra </a:t>
            </a:r>
            <a:r>
              <a:rPr lang="da-DK" dirty="0" err="1"/>
              <a:t>diploide</a:t>
            </a:r>
            <a:r>
              <a:rPr lang="da-DK" dirty="0"/>
              <a:t> stamceller.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EB1268-57E7-8B32-73DF-DCE1EF85E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86" y="0"/>
            <a:ext cx="6287414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37081AF-2D64-8A1C-6EC9-028EBE52A136}"/>
              </a:ext>
            </a:extLst>
          </p:cNvPr>
          <p:cNvSpPr txBox="1"/>
          <p:nvPr/>
        </p:nvSpPr>
        <p:spPr>
          <a:xfrm>
            <a:off x="6865257" y="3178629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1. deling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2AABA9E-DF94-F522-726F-55DC6CF4666C}"/>
              </a:ext>
            </a:extLst>
          </p:cNvPr>
          <p:cNvSpPr txBox="1"/>
          <p:nvPr/>
        </p:nvSpPr>
        <p:spPr>
          <a:xfrm>
            <a:off x="6096000" y="4525845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        2. deling</a:t>
            </a:r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09213083-FEAE-7500-CA95-9CAAB936CACB}"/>
              </a:ext>
            </a:extLst>
          </p:cNvPr>
          <p:cNvSpPr/>
          <p:nvPr/>
        </p:nvSpPr>
        <p:spPr>
          <a:xfrm>
            <a:off x="5969204" y="1499616"/>
            <a:ext cx="293914" cy="444487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7030531-9A2F-728D-3EC6-82C8277D0622}"/>
              </a:ext>
            </a:extLst>
          </p:cNvPr>
          <p:cNvSpPr txBox="1"/>
          <p:nvPr/>
        </p:nvSpPr>
        <p:spPr>
          <a:xfrm>
            <a:off x="4967718" y="34970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Meiose</a:t>
            </a:r>
          </a:p>
        </p:txBody>
      </p:sp>
    </p:spTree>
    <p:extLst>
      <p:ext uri="{BB962C8B-B14F-4D97-AF65-F5344CB8AC3E}">
        <p14:creationId xmlns:p14="http://schemas.microsoft.com/office/powerpoint/2010/main" val="246623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08F9-5CD3-CA8F-10AA-2155D29D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98AD1-6740-1ADB-E490-E6A7F178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Overkrydsning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D1287-64BF-24DD-C8D2-70B9BED2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12951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Homologe kromosomer bytter tilsvarende kromosomdele.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CE0C51-BDB5-7413-1BDA-83DE7CE5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86" y="0"/>
            <a:ext cx="6287414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62AC884-935E-A8CB-E6F2-BFDBC7B1ED6E}"/>
              </a:ext>
            </a:extLst>
          </p:cNvPr>
          <p:cNvSpPr txBox="1"/>
          <p:nvPr/>
        </p:nvSpPr>
        <p:spPr>
          <a:xfrm>
            <a:off x="6865257" y="3178629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1. deling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8D62E90-2E23-B284-BD32-590EF2420EF3}"/>
              </a:ext>
            </a:extLst>
          </p:cNvPr>
          <p:cNvSpPr txBox="1"/>
          <p:nvPr/>
        </p:nvSpPr>
        <p:spPr>
          <a:xfrm>
            <a:off x="6096000" y="4525845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        2. deling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0D332B-89CA-A333-6E59-75E2390A0E69}"/>
              </a:ext>
            </a:extLst>
          </p:cNvPr>
          <p:cNvSpPr/>
          <p:nvPr/>
        </p:nvSpPr>
        <p:spPr>
          <a:xfrm>
            <a:off x="6865257" y="1365504"/>
            <a:ext cx="4290423" cy="2063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C51225E1-716A-9999-418A-9DCB81D3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4186"/>
            <a:ext cx="3843632" cy="31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C2A196EE-7D5C-298F-E72E-3DE0871803DF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487383" y="2397252"/>
            <a:ext cx="2377874" cy="1851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7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507D3-FAA1-D463-EC1C-6F46DDE16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5386B-2E85-C489-EB1F-696E7E2B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Meiose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D2F19B-CA3C-D35B-9C62-28B58983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129518" cy="4351338"/>
          </a:xfrm>
        </p:spPr>
        <p:txBody>
          <a:bodyPr/>
          <a:lstStyle/>
          <a:p>
            <a:r>
              <a:rPr lang="da-DK" b="1" dirty="0"/>
              <a:t>1. deling i meiosen:</a:t>
            </a:r>
            <a:br>
              <a:rPr lang="da-DK" dirty="0"/>
            </a:br>
            <a:r>
              <a:rPr lang="da-DK" dirty="0"/>
              <a:t>De homologe kromosomer i hvert kromosompar adskilles.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2. deling i meiosen:</a:t>
            </a:r>
            <a:br>
              <a:rPr lang="da-DK" dirty="0"/>
            </a:br>
            <a:r>
              <a:rPr lang="da-DK" dirty="0" err="1"/>
              <a:t>Søsterkromatider</a:t>
            </a:r>
            <a:r>
              <a:rPr lang="da-DK" dirty="0"/>
              <a:t> adskilles.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50BC68-359B-6596-CD53-027C4559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86" y="0"/>
            <a:ext cx="6287414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CACEC5E-4527-E0FB-7BC4-9A3EA6BD3CFC}"/>
              </a:ext>
            </a:extLst>
          </p:cNvPr>
          <p:cNvSpPr txBox="1"/>
          <p:nvPr/>
        </p:nvSpPr>
        <p:spPr>
          <a:xfrm>
            <a:off x="6865257" y="3178629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1. deling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DF8F64-2FBC-ECCF-6273-B8601F3C38BE}"/>
              </a:ext>
            </a:extLst>
          </p:cNvPr>
          <p:cNvSpPr txBox="1"/>
          <p:nvPr/>
        </p:nvSpPr>
        <p:spPr>
          <a:xfrm>
            <a:off x="6096000" y="4525845"/>
            <a:ext cx="1770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        2. deling</a:t>
            </a:r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B47098BF-7D08-4335-7543-B4F7E6FC8643}"/>
              </a:ext>
            </a:extLst>
          </p:cNvPr>
          <p:cNvSpPr/>
          <p:nvPr/>
        </p:nvSpPr>
        <p:spPr>
          <a:xfrm>
            <a:off x="5969204" y="1499616"/>
            <a:ext cx="293914" cy="444487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E0D691-65E4-51AB-7E51-CFB0FEBCC13D}"/>
              </a:ext>
            </a:extLst>
          </p:cNvPr>
          <p:cNvSpPr txBox="1"/>
          <p:nvPr/>
        </p:nvSpPr>
        <p:spPr>
          <a:xfrm>
            <a:off x="4967718" y="34970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Meiose</a:t>
            </a:r>
          </a:p>
        </p:txBody>
      </p:sp>
    </p:spTree>
    <p:extLst>
      <p:ext uri="{BB962C8B-B14F-4D97-AF65-F5344CB8AC3E}">
        <p14:creationId xmlns:p14="http://schemas.microsoft.com/office/powerpoint/2010/main" val="426978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642040-E6E4-A65D-BECB-7DFDDD1ED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0B2295D-6A02-3A2E-442C-2088B822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84" y="0"/>
            <a:ext cx="6675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64F9D8-B28B-552A-B625-38708B6B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da-DK" dirty="0"/>
              <a:t>Meiose i et tidligere forløb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B0B6795-1B1C-79A6-0448-EAE748D0F043}"/>
              </a:ext>
            </a:extLst>
          </p:cNvPr>
          <p:cNvSpPr/>
          <p:nvPr/>
        </p:nvSpPr>
        <p:spPr>
          <a:xfrm rot="5400000">
            <a:off x="10970776" y="5575466"/>
            <a:ext cx="619726" cy="1822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90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4920B-2F2E-815E-4CC5-EC302906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3E078-6D89-50B9-EC3A-553BF1AA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Kromosommutation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681377-1877-B21C-6873-6073E94A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464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Fejl i meiosen kan føre til kromosommutationer.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8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342</Words>
  <Application>Microsoft Macintosh PowerPoint</Application>
  <PresentationFormat>Widescreen</PresentationFormat>
  <Paragraphs>54</Paragraphs>
  <Slides>17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Office-tema</vt:lpstr>
      <vt:lpstr>Meiose og mutationer</vt:lpstr>
      <vt:lpstr>Dagens plan</vt:lpstr>
      <vt:lpstr>Dagens figur</vt:lpstr>
      <vt:lpstr>DNA-replikation og mitose</vt:lpstr>
      <vt:lpstr>Meiose</vt:lpstr>
      <vt:lpstr>Overkrydsning</vt:lpstr>
      <vt:lpstr>Meiose</vt:lpstr>
      <vt:lpstr>Meiose i et tidligere forløb</vt:lpstr>
      <vt:lpstr>Kromosommutation</vt:lpstr>
      <vt:lpstr>Kromosommutation</vt:lpstr>
      <vt:lpstr>Kromosommutation</vt:lpstr>
      <vt:lpstr>Eksempler på kromosomtalsmutationer</vt:lpstr>
      <vt:lpstr>Genmutationer</vt:lpstr>
      <vt:lpstr>Forskellige typer af genmutationer</vt:lpstr>
      <vt:lpstr>Arbejdsark</vt:lpstr>
      <vt:lpstr>Begrebstræning</vt:lpstr>
      <vt:lpstr>Begrebstræning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Meiose og mutationer</dc:title>
  <dc:creator>Klara Jensen</dc:creator>
  <cp:lastModifiedBy>Klara Jensen</cp:lastModifiedBy>
  <cp:revision>1</cp:revision>
  <dcterms:created xsi:type="dcterms:W3CDTF">2023-03-13T08:17:13Z</dcterms:created>
  <dcterms:modified xsi:type="dcterms:W3CDTF">2026-01-29T19:34:42Z</dcterms:modified>
</cp:coreProperties>
</file>