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7"/>
  </p:notesMasterIdLst>
  <p:sldIdLst>
    <p:sldId id="256" r:id="rId2"/>
    <p:sldId id="257" r:id="rId3"/>
    <p:sldId id="258" r:id="rId4"/>
    <p:sldId id="259" r:id="rId5"/>
    <p:sldId id="261" r:id="rId6"/>
    <p:sldId id="263" r:id="rId7"/>
    <p:sldId id="262" r:id="rId8"/>
    <p:sldId id="265" r:id="rId9"/>
    <p:sldId id="269" r:id="rId10"/>
    <p:sldId id="270" r:id="rId11"/>
    <p:sldId id="276" r:id="rId12"/>
    <p:sldId id="271" r:id="rId13"/>
    <p:sldId id="272" r:id="rId14"/>
    <p:sldId id="273"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43"/>
    <p:restoredTop sz="79059"/>
  </p:normalViewPr>
  <p:slideViewPr>
    <p:cSldViewPr snapToGrid="0" snapToObjects="1">
      <p:cViewPr>
        <p:scale>
          <a:sx n="90" d="100"/>
          <a:sy n="90" d="100"/>
        </p:scale>
        <p:origin x="2192"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0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7E47B3-A443-1B40-80B1-A2ABAFD33D65}" type="datetimeFigureOut">
              <a:rPr lang="da-DK" smtClean="0"/>
              <a:t>04.11.2021</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9AD3BA-51F8-4443-A8AC-26EF71297291}" type="slidenum">
              <a:rPr lang="da-DK" smtClean="0"/>
              <a:t>‹nr.›</a:t>
            </a:fld>
            <a:endParaRPr lang="da-DK"/>
          </a:p>
        </p:txBody>
      </p:sp>
    </p:spTree>
    <p:extLst>
      <p:ext uri="{BB962C8B-B14F-4D97-AF65-F5344CB8AC3E}">
        <p14:creationId xmlns:p14="http://schemas.microsoft.com/office/powerpoint/2010/main" val="124488562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Der var engang…</a:t>
            </a:r>
          </a:p>
        </p:txBody>
      </p:sp>
      <p:sp>
        <p:nvSpPr>
          <p:cNvPr id="4" name="Pladsholder til slidenummer 3"/>
          <p:cNvSpPr>
            <a:spLocks noGrp="1"/>
          </p:cNvSpPr>
          <p:nvPr>
            <p:ph type="sldNum" sz="quarter" idx="5"/>
          </p:nvPr>
        </p:nvSpPr>
        <p:spPr/>
        <p:txBody>
          <a:bodyPr/>
          <a:lstStyle/>
          <a:p>
            <a:fld id="{939AD3BA-51F8-4443-A8AC-26EF71297291}" type="slidenum">
              <a:rPr lang="da-DK" smtClean="0"/>
              <a:t>1</a:t>
            </a:fld>
            <a:endParaRPr lang="da-DK"/>
          </a:p>
        </p:txBody>
      </p:sp>
    </p:spTree>
    <p:extLst>
      <p:ext uri="{BB962C8B-B14F-4D97-AF65-F5344CB8AC3E}">
        <p14:creationId xmlns:p14="http://schemas.microsoft.com/office/powerpoint/2010/main" val="371397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939AD3BA-51F8-4443-A8AC-26EF71297291}" type="slidenum">
              <a:rPr lang="da-DK" smtClean="0"/>
              <a:t>15</a:t>
            </a:fld>
            <a:endParaRPr lang="da-DK"/>
          </a:p>
        </p:txBody>
      </p:sp>
    </p:spTree>
    <p:extLst>
      <p:ext uri="{BB962C8B-B14F-4D97-AF65-F5344CB8AC3E}">
        <p14:creationId xmlns:p14="http://schemas.microsoft.com/office/powerpoint/2010/main" val="871948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939AD3BA-51F8-4443-A8AC-26EF71297291}" type="slidenum">
              <a:rPr lang="da-DK" smtClean="0"/>
              <a:t>2</a:t>
            </a:fld>
            <a:endParaRPr lang="da-DK"/>
          </a:p>
        </p:txBody>
      </p:sp>
    </p:spTree>
    <p:extLst>
      <p:ext uri="{BB962C8B-B14F-4D97-AF65-F5344CB8AC3E}">
        <p14:creationId xmlns:p14="http://schemas.microsoft.com/office/powerpoint/2010/main" val="3811958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Trods at Freuds</a:t>
            </a:r>
            <a:r>
              <a:rPr lang="da-DK" baseline="0" dirty="0"/>
              <a:t> teorier er overhalet af ny viden: Citaterne har vi sikkert alle hørt i forskellige sammenhænge. Vi fralægger vi os herved ansvar </a:t>
            </a:r>
            <a:r>
              <a:rPr lang="mr-IN" baseline="0" dirty="0"/>
              <a:t>–</a:t>
            </a:r>
            <a:r>
              <a:rPr lang="da-DK" baseline="0" dirty="0"/>
              <a:t> ud fra en forståelse af, at ikke hele personligheden er tilgængelig.</a:t>
            </a:r>
            <a:endParaRPr lang="da-DK" dirty="0"/>
          </a:p>
        </p:txBody>
      </p:sp>
      <p:sp>
        <p:nvSpPr>
          <p:cNvPr id="4" name="Pladsholder til diasnummer 3"/>
          <p:cNvSpPr>
            <a:spLocks noGrp="1"/>
          </p:cNvSpPr>
          <p:nvPr>
            <p:ph type="sldNum" sz="quarter" idx="10"/>
          </p:nvPr>
        </p:nvSpPr>
        <p:spPr/>
        <p:txBody>
          <a:bodyPr/>
          <a:lstStyle/>
          <a:p>
            <a:fld id="{939AD3BA-51F8-4443-A8AC-26EF71297291}" type="slidenum">
              <a:rPr lang="da-DK" smtClean="0"/>
              <a:t>3</a:t>
            </a:fld>
            <a:endParaRPr lang="da-DK"/>
          </a:p>
        </p:txBody>
      </p:sp>
    </p:spTree>
    <p:extLst>
      <p:ext uri="{BB962C8B-B14F-4D97-AF65-F5344CB8AC3E}">
        <p14:creationId xmlns:p14="http://schemas.microsoft.com/office/powerpoint/2010/main" val="246018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Her lidt om metode for at forstå fokus..</a:t>
            </a:r>
          </a:p>
        </p:txBody>
      </p:sp>
      <p:sp>
        <p:nvSpPr>
          <p:cNvPr id="4" name="Pladsholder til diasnummer 3"/>
          <p:cNvSpPr>
            <a:spLocks noGrp="1"/>
          </p:cNvSpPr>
          <p:nvPr>
            <p:ph type="sldNum" sz="quarter" idx="10"/>
          </p:nvPr>
        </p:nvSpPr>
        <p:spPr/>
        <p:txBody>
          <a:bodyPr/>
          <a:lstStyle/>
          <a:p>
            <a:fld id="{939AD3BA-51F8-4443-A8AC-26EF71297291}" type="slidenum">
              <a:rPr lang="da-DK" smtClean="0"/>
              <a:t>4</a:t>
            </a:fld>
            <a:endParaRPr lang="da-DK"/>
          </a:p>
        </p:txBody>
      </p:sp>
    </p:spTree>
    <p:extLst>
      <p:ext uri="{BB962C8B-B14F-4D97-AF65-F5344CB8AC3E}">
        <p14:creationId xmlns:p14="http://schemas.microsoft.com/office/powerpoint/2010/main" val="531453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mn-lt"/>
                <a:ea typeface="+mn-ea"/>
                <a:cs typeface="+mn-cs"/>
              </a:rPr>
              <a:t>Ad. 3: Behandlingspraksis, kaldet psykoanalytisk terapi, er en væsentlig del af psykoanalysen, som vi dog ikke vil gøre meget ud af i nærværende forløb. Helt kort kan siges, at Freud benyttede de frie associationers metode, der har til formål at gøre det ubeviste bevidst. Gennem terapeutens tolkning herpå udvides patientens selvindsigt og dermed formindskes neurotiske træk.</a:t>
            </a:r>
            <a:r>
              <a:rPr lang="da-DK" dirty="0">
                <a:effectLst/>
              </a:rPr>
              <a:t> </a:t>
            </a:r>
            <a:endParaRPr lang="da-DK" dirty="0"/>
          </a:p>
          <a:p>
            <a:endParaRPr lang="da-DK" dirty="0"/>
          </a:p>
          <a:p>
            <a:r>
              <a:rPr lang="da-DK" dirty="0"/>
              <a:t>Derudover har</a:t>
            </a:r>
            <a:r>
              <a:rPr lang="da-DK" baseline="0" dirty="0"/>
              <a:t> I måske også mødt retningen som analysemetode indenfor litteraturfagene!?</a:t>
            </a:r>
            <a:endParaRPr lang="da-DK" dirty="0"/>
          </a:p>
        </p:txBody>
      </p:sp>
      <p:sp>
        <p:nvSpPr>
          <p:cNvPr id="4" name="Pladsholder til diasnummer 3"/>
          <p:cNvSpPr>
            <a:spLocks noGrp="1"/>
          </p:cNvSpPr>
          <p:nvPr>
            <p:ph type="sldNum" sz="quarter" idx="10"/>
          </p:nvPr>
        </p:nvSpPr>
        <p:spPr/>
        <p:txBody>
          <a:bodyPr/>
          <a:lstStyle/>
          <a:p>
            <a:fld id="{939AD3BA-51F8-4443-A8AC-26EF71297291}" type="slidenum">
              <a:rPr lang="da-DK" smtClean="0"/>
              <a:t>5</a:t>
            </a:fld>
            <a:endParaRPr lang="da-DK"/>
          </a:p>
        </p:txBody>
      </p:sp>
    </p:spTree>
    <p:extLst>
      <p:ext uri="{BB962C8B-B14F-4D97-AF65-F5344CB8AC3E}">
        <p14:creationId xmlns:p14="http://schemas.microsoft.com/office/powerpoint/2010/main" val="1978612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 A</a:t>
            </a:r>
            <a:r>
              <a:rPr lang="en-US" dirty="0"/>
              <a:t>t </a:t>
            </a:r>
            <a:r>
              <a:rPr lang="da-DK" dirty="0"/>
              <a:t>menneskets vilje er bestemt af på forhånd givne omstændigheder.</a:t>
            </a:r>
          </a:p>
          <a:p>
            <a:pPr marL="0" marR="0" lvl="0" indent="0" algn="l" defTabSz="457200" rtl="0" eaLnBrk="1" fontAlgn="auto" latinLnBrk="0" hangingPunct="1">
              <a:lnSpc>
                <a:spcPct val="100000"/>
              </a:lnSpc>
              <a:spcBef>
                <a:spcPts val="0"/>
              </a:spcBef>
              <a:spcAft>
                <a:spcPts val="0"/>
              </a:spcAft>
              <a:buClrTx/>
              <a:buSzTx/>
              <a:buFontTx/>
              <a:buNone/>
              <a:tabLst/>
              <a:defRPr/>
            </a:pPr>
            <a:r>
              <a:rPr lang="da-DK" dirty="0"/>
              <a:t>- Her brugt om følelser og forestillinger, der er utilgængelige eller ikke uden videre kan blive tilgængelige for bevidstheden.</a:t>
            </a:r>
          </a:p>
          <a:p>
            <a:pPr marL="0" marR="0" lvl="0" indent="0" algn="l" defTabSz="457200" rtl="0" eaLnBrk="1" fontAlgn="auto" latinLnBrk="0" hangingPunct="1">
              <a:lnSpc>
                <a:spcPct val="100000"/>
              </a:lnSpc>
              <a:spcBef>
                <a:spcPts val="0"/>
              </a:spcBef>
              <a:spcAft>
                <a:spcPts val="0"/>
              </a:spcAft>
              <a:buClrTx/>
              <a:buSzTx/>
              <a:buFontTx/>
              <a:buNone/>
              <a:tabLst/>
              <a:defRPr/>
            </a:pPr>
            <a:r>
              <a:rPr lang="da-DK" dirty="0"/>
              <a:t>- At</a:t>
            </a:r>
            <a:r>
              <a:rPr lang="da-DK" baseline="0" dirty="0"/>
              <a:t> </a:t>
            </a:r>
            <a:r>
              <a:rPr lang="da-DK" dirty="0"/>
              <a:t>der i menneskets personlighed eller psyke konstant skulle være er kræfter der strides – her: det´et, jeg´et og over-jeg´et.</a:t>
            </a:r>
          </a:p>
          <a:p>
            <a:pPr marL="0" marR="0" lvl="0" indent="0" algn="l" defTabSz="457200" rtl="0" eaLnBrk="1" fontAlgn="auto" latinLnBrk="0" hangingPunct="1">
              <a:lnSpc>
                <a:spcPct val="100000"/>
              </a:lnSpc>
              <a:spcBef>
                <a:spcPts val="0"/>
              </a:spcBef>
              <a:spcAft>
                <a:spcPts val="0"/>
              </a:spcAft>
              <a:buClrTx/>
              <a:buSzTx/>
              <a:buFontTx/>
              <a:buNone/>
              <a:tabLst/>
              <a:defRPr/>
            </a:pPr>
            <a:endParaRPr lang="da-DK" dirty="0"/>
          </a:p>
          <a:p>
            <a:endParaRPr lang="da-DK" dirty="0"/>
          </a:p>
        </p:txBody>
      </p:sp>
      <p:sp>
        <p:nvSpPr>
          <p:cNvPr id="4" name="Pladsholder til diasnummer 3"/>
          <p:cNvSpPr>
            <a:spLocks noGrp="1"/>
          </p:cNvSpPr>
          <p:nvPr>
            <p:ph type="sldNum" sz="quarter" idx="10"/>
          </p:nvPr>
        </p:nvSpPr>
        <p:spPr/>
        <p:txBody>
          <a:bodyPr/>
          <a:lstStyle/>
          <a:p>
            <a:fld id="{939AD3BA-51F8-4443-A8AC-26EF71297291}" type="slidenum">
              <a:rPr lang="da-DK" smtClean="0"/>
              <a:t>6</a:t>
            </a:fld>
            <a:endParaRPr lang="da-DK"/>
          </a:p>
        </p:txBody>
      </p:sp>
    </p:spTree>
    <p:extLst>
      <p:ext uri="{BB962C8B-B14F-4D97-AF65-F5344CB8AC3E}">
        <p14:creationId xmlns:p14="http://schemas.microsoft.com/office/powerpoint/2010/main" val="474505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Senere faser (ikke i fokus)</a:t>
            </a:r>
          </a:p>
          <a:p>
            <a:endParaRPr lang="da-DK" dirty="0"/>
          </a:p>
          <a:p>
            <a:r>
              <a:rPr lang="da-DK" dirty="0" err="1"/>
              <a:t>Latensfasen</a:t>
            </a:r>
            <a:r>
              <a:rPr lang="da-DK" dirty="0"/>
              <a:t> (6-12 år ca.): Latent betyder skjult, i denne fase spiller seksualiteten ingen stor rolle og derfor sker der ifølge Freud ikke det store i disse 6 år (?!) </a:t>
            </a:r>
          </a:p>
          <a:p>
            <a:endParaRPr lang="da-DK" dirty="0"/>
          </a:p>
          <a:p>
            <a:r>
              <a:rPr lang="da-DK" dirty="0"/>
              <a:t>Den genitale fase/puberteten (12 år og frem): Seksualiteten dukker op på ny men nu som en følge af kønsmodningen og optræder i sin fuldt udviklede genitale form – altså voksen seksualitet.</a:t>
            </a:r>
          </a:p>
          <a:p>
            <a:endParaRPr lang="da-DK" dirty="0"/>
          </a:p>
        </p:txBody>
      </p:sp>
      <p:sp>
        <p:nvSpPr>
          <p:cNvPr id="4" name="Pladsholder til slidenummer 3"/>
          <p:cNvSpPr>
            <a:spLocks noGrp="1"/>
          </p:cNvSpPr>
          <p:nvPr>
            <p:ph type="sldNum" sz="quarter" idx="5"/>
          </p:nvPr>
        </p:nvSpPr>
        <p:spPr/>
        <p:txBody>
          <a:bodyPr/>
          <a:lstStyle/>
          <a:p>
            <a:fld id="{939AD3BA-51F8-4443-A8AC-26EF71297291}" type="slidenum">
              <a:rPr lang="da-DK" smtClean="0"/>
              <a:t>8</a:t>
            </a:fld>
            <a:endParaRPr lang="da-DK"/>
          </a:p>
        </p:txBody>
      </p:sp>
    </p:spTree>
    <p:extLst>
      <p:ext uri="{BB962C8B-B14F-4D97-AF65-F5344CB8AC3E}">
        <p14:creationId xmlns:p14="http://schemas.microsoft.com/office/powerpoint/2010/main" val="361799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a-DK" dirty="0"/>
              <a:t>Se videopræsentation af Freuds personlighedsmode fra systime: </a:t>
            </a:r>
            <a:r>
              <a:rPr lang="da-DK" dirty="0" err="1"/>
              <a:t>https</a:t>
            </a:r>
            <a:r>
              <a:rPr lang="da-DK" dirty="0"/>
              <a:t>://</a:t>
            </a:r>
            <a:r>
              <a:rPr lang="da-DK" dirty="0" err="1"/>
              <a:t>psykologiensveje.systime.dk</a:t>
            </a:r>
            <a:r>
              <a:rPr lang="da-DK" dirty="0"/>
              <a:t>/</a:t>
            </a:r>
            <a:r>
              <a:rPr lang="da-DK" dirty="0" err="1"/>
              <a:t>index.php?id</a:t>
            </a:r>
            <a:r>
              <a:rPr lang="da-DK" dirty="0"/>
              <a:t>=4886</a:t>
            </a:r>
          </a:p>
          <a:p>
            <a:endParaRPr lang="da-DK" dirty="0"/>
          </a:p>
        </p:txBody>
      </p:sp>
      <p:sp>
        <p:nvSpPr>
          <p:cNvPr id="4" name="Pladsholder til diasnummer 3"/>
          <p:cNvSpPr>
            <a:spLocks noGrp="1"/>
          </p:cNvSpPr>
          <p:nvPr>
            <p:ph type="sldNum" sz="quarter" idx="10"/>
          </p:nvPr>
        </p:nvSpPr>
        <p:spPr/>
        <p:txBody>
          <a:bodyPr/>
          <a:lstStyle/>
          <a:p>
            <a:fld id="{939AD3BA-51F8-4443-A8AC-26EF71297291}" type="slidenum">
              <a:rPr lang="da-DK" smtClean="0"/>
              <a:t>10</a:t>
            </a:fld>
            <a:endParaRPr lang="da-DK"/>
          </a:p>
        </p:txBody>
      </p:sp>
    </p:spTree>
    <p:extLst>
      <p:ext uri="{BB962C8B-B14F-4D97-AF65-F5344CB8AC3E}">
        <p14:creationId xmlns:p14="http://schemas.microsoft.com/office/powerpoint/2010/main" val="3864996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Eksempel 1: Forskydning – Et</a:t>
            </a:r>
            <a:r>
              <a:rPr lang="da-DK" baseline="0" dirty="0"/>
              <a:t> klassisk eksempel er jer, der har haft en dårlig oplevelse med en lærer i skolen - og flipper ud på lillesøster, når I kommer hjem.</a:t>
            </a:r>
            <a:endParaRPr lang="da-DK" dirty="0"/>
          </a:p>
          <a:p>
            <a:r>
              <a:rPr lang="da-DK" dirty="0"/>
              <a:t>Eksempel 2: Rationalisering</a:t>
            </a:r>
            <a:r>
              <a:rPr lang="da-DK" baseline="0" dirty="0"/>
              <a:t> – Min kæreste har slået op, men det gør ikke noget, for jeg var alligevel heller ikke vild med ham mere.</a:t>
            </a:r>
            <a:endParaRPr lang="da-DK" dirty="0"/>
          </a:p>
          <a:p>
            <a:endParaRPr lang="da-DK" dirty="0"/>
          </a:p>
          <a:p>
            <a:r>
              <a:rPr lang="da-DK" dirty="0"/>
              <a:t>Sublimering er – sammen med humor – en såkaldt ”moden” reaktion. Se materiale om uddybning.</a:t>
            </a:r>
          </a:p>
        </p:txBody>
      </p:sp>
      <p:sp>
        <p:nvSpPr>
          <p:cNvPr id="4" name="Pladsholder til diasnummer 3"/>
          <p:cNvSpPr>
            <a:spLocks noGrp="1"/>
          </p:cNvSpPr>
          <p:nvPr>
            <p:ph type="sldNum" sz="quarter" idx="10"/>
          </p:nvPr>
        </p:nvSpPr>
        <p:spPr/>
        <p:txBody>
          <a:bodyPr/>
          <a:lstStyle/>
          <a:p>
            <a:fld id="{939AD3BA-51F8-4443-A8AC-26EF71297291}" type="slidenum">
              <a:rPr lang="da-DK" smtClean="0"/>
              <a:t>13</a:t>
            </a:fld>
            <a:endParaRPr lang="da-DK"/>
          </a:p>
        </p:txBody>
      </p:sp>
    </p:spTree>
    <p:extLst>
      <p:ext uri="{BB962C8B-B14F-4D97-AF65-F5344CB8AC3E}">
        <p14:creationId xmlns:p14="http://schemas.microsoft.com/office/powerpoint/2010/main" val="1597520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da-DK"/>
              <a:t>Klik for at redigere i masteren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A98AF03-7270-45C2-A683-C5E353EF01A5}" type="datetime4">
              <a:rPr lang="en-US" smtClean="0"/>
              <a:pPr/>
              <a:t>November 4, 2021</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B37D5FE-740C-46F5-801A-FA5477D9711F}" type="slidenum">
              <a:rPr lang="en-US" smtClean="0"/>
              <a:pPr/>
              <a:t>‹nr.›</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A2FB5AFD-D735-4504-A039-ADEBB6448D55}" type="datetime4">
              <a:rPr lang="en-US" smtClean="0"/>
              <a:pPr/>
              <a:t>November 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da-DK"/>
              <a:t>Klik for at redigere i masteren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Date Placeholder 3"/>
          <p:cNvSpPr>
            <a:spLocks noGrp="1"/>
          </p:cNvSpPr>
          <p:nvPr>
            <p:ph type="dt" sz="half" idx="10"/>
          </p:nvPr>
        </p:nvSpPr>
        <p:spPr/>
        <p:txBody>
          <a:bodyPr/>
          <a:lstStyle/>
          <a:p>
            <a:fld id="{AB5C8118-FB93-4E87-B380-0175F2FE2167}" type="datetime4">
              <a:rPr lang="en-US" smtClean="0"/>
              <a:pPr/>
              <a:t>November 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05A93482-8E69-40F7-BCAD-5662A6CADB27}" type="datetime4">
              <a:rPr lang="en-US" smtClean="0"/>
              <a:pPr/>
              <a:t>November 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da-DK"/>
              <a:t>Klik for at redigere i masteren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FBB7EAE1-CAAC-4AEF-919E-158692B1E55E}" type="datetime4">
              <a:rPr lang="en-US" smtClean="0"/>
              <a:pPr/>
              <a:t>November 4,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a:p>
        </p:txBody>
      </p:sp>
      <p:sp>
        <p:nvSpPr>
          <p:cNvPr id="5" name="Date Placeholder 4"/>
          <p:cNvSpPr>
            <a:spLocks noGrp="1"/>
          </p:cNvSpPr>
          <p:nvPr>
            <p:ph type="dt" sz="half" idx="10"/>
          </p:nvPr>
        </p:nvSpPr>
        <p:spPr/>
        <p:txBody>
          <a:bodyPr/>
          <a:lstStyle/>
          <a:p>
            <a:fld id="{9525A706-D8F2-4D1A-855A-CADC92600C26}" type="datetime4">
              <a:rPr lang="en-US" smtClean="0"/>
              <a:pPr/>
              <a:t>November 4,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7D5FE-740C-46F5-801A-FA5477D9711F}" type="slidenum">
              <a:rPr lang="en-US" smtClean="0"/>
              <a:pPr/>
              <a:t>‹nr.›</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a:t>Klik for at redigere i masteren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99B4F123-1704-49AC-9D15-C4B1462B8014}" type="datetime4">
              <a:rPr lang="en-US" smtClean="0"/>
              <a:pPr/>
              <a:t>November 4,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masteren</a:t>
            </a:r>
            <a:endParaRPr lang="en-US"/>
          </a:p>
        </p:txBody>
      </p:sp>
      <p:sp>
        <p:nvSpPr>
          <p:cNvPr id="3" name="Date Placeholder 2"/>
          <p:cNvSpPr>
            <a:spLocks noGrp="1"/>
          </p:cNvSpPr>
          <p:nvPr>
            <p:ph type="dt" sz="half" idx="10"/>
          </p:nvPr>
        </p:nvSpPr>
        <p:spPr/>
        <p:txBody>
          <a:bodyPr/>
          <a:lstStyle/>
          <a:p>
            <a:fld id="{E3127EC2-47FB-48A1-8644-C8A81DDAA119}" type="datetime4">
              <a:rPr lang="en-US" smtClean="0"/>
              <a:pPr/>
              <a:t>November 4, 2021</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EC3ED-7435-49F9-84C8-03CCA2F8DEDB}" type="datetime4">
              <a:rPr lang="en-US" smtClean="0"/>
              <a:pPr/>
              <a:t>November 4,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FC49BF1-FCD3-4395-8FF6-0047AF66228E}" type="datetime4">
              <a:rPr lang="en-US" smtClean="0"/>
              <a:pPr/>
              <a:t>November 4, 2021</a:t>
            </a:fld>
            <a:endParaRPr lang="en-US"/>
          </a:p>
        </p:txBody>
      </p:sp>
      <p:sp>
        <p:nvSpPr>
          <p:cNvPr id="7" name="Slide Number Placeholder 6"/>
          <p:cNvSpPr>
            <a:spLocks noGrp="1"/>
          </p:cNvSpPr>
          <p:nvPr>
            <p:ph type="sldNum" sz="quarter" idx="12"/>
          </p:nvPr>
        </p:nvSpPr>
        <p:spPr/>
        <p:txBody>
          <a:bodyPr/>
          <a:lstStyle/>
          <a:p>
            <a:fld id="{8B37D5FE-740C-46F5-801A-FA5477D9711F}" type="slidenum">
              <a:rPr lang="en-US" smtClean="0"/>
              <a:pPr/>
              <a:t>‹nr.›</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da-DK"/>
              <a:t>Klik for at redigere i masteren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da-DK"/>
              <a:t>Klik for at redigere i masteren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Træk billede til pladsholder, eller klik på symbol for at tilføje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CA861222-2C8B-4501-BE87-6797EC025925}" type="datetime4">
              <a:rPr lang="en-US" smtClean="0"/>
              <a:pPr/>
              <a:t>November 4, 2021</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8B37D5FE-740C-46F5-801A-FA5477D9711F}"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da-DK"/>
              <a:t>Klik for at redigere i masteren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6C01193-8287-4834-A286-6B880643E934}" type="datetime4">
              <a:rPr lang="en-US" smtClean="0"/>
              <a:pPr/>
              <a:t>November 4, 2021</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B37D5FE-740C-46F5-801A-FA5477D9711F}"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sykologiensveje.systime.dk/index.php?id=4886&amp;L=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a-DK" sz="3500" dirty="0"/>
              <a:t>Psykoanalysen</a:t>
            </a:r>
          </a:p>
        </p:txBody>
      </p:sp>
      <p:sp>
        <p:nvSpPr>
          <p:cNvPr id="3" name="Undertitel 2"/>
          <p:cNvSpPr>
            <a:spLocks noGrp="1"/>
          </p:cNvSpPr>
          <p:nvPr>
            <p:ph type="subTitle" idx="1"/>
          </p:nvPr>
        </p:nvSpPr>
        <p:spPr/>
        <p:txBody>
          <a:bodyPr>
            <a:normAutofit/>
          </a:bodyPr>
          <a:lstStyle/>
          <a:p>
            <a:r>
              <a:rPr lang="da-DK" sz="1200" dirty="0"/>
              <a:t>Pointer fra Psykologiens Vejes kap. 16</a:t>
            </a:r>
          </a:p>
        </p:txBody>
      </p:sp>
    </p:spTree>
    <p:extLst>
      <p:ext uri="{BB962C8B-B14F-4D97-AF65-F5344CB8AC3E}">
        <p14:creationId xmlns:p14="http://schemas.microsoft.com/office/powerpoint/2010/main" val="3508782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Selve modellen</a:t>
            </a:r>
          </a:p>
        </p:txBody>
      </p:sp>
      <p:sp>
        <p:nvSpPr>
          <p:cNvPr id="3" name="Pladsholder til indhold 2"/>
          <p:cNvSpPr>
            <a:spLocks noGrp="1"/>
          </p:cNvSpPr>
          <p:nvPr>
            <p:ph idx="1"/>
          </p:nvPr>
        </p:nvSpPr>
        <p:spPr/>
        <p:txBody>
          <a:bodyPr>
            <a:normAutofit/>
          </a:bodyPr>
          <a:lstStyle/>
          <a:p>
            <a:r>
              <a:rPr lang="da-DK" dirty="0"/>
              <a:t>Psyken opdeles i tre </a:t>
            </a:r>
            <a:r>
              <a:rPr lang="da-DK" i="1" dirty="0"/>
              <a:t>funktioner,</a:t>
            </a:r>
            <a:r>
              <a:rPr lang="da-DK" dirty="0"/>
              <a:t> på tværs af systemerne, organiseret i en </a:t>
            </a:r>
            <a:r>
              <a:rPr lang="da-DK"/>
              <a:t>egentlig personlighedsmodel</a:t>
            </a:r>
            <a:endParaRPr lang="da-DK" dirty="0"/>
          </a:p>
          <a:p>
            <a:pPr marL="68580" indent="0">
              <a:buNone/>
            </a:pPr>
            <a:endParaRPr lang="da-DK" dirty="0"/>
          </a:p>
          <a:p>
            <a:endParaRPr lang="da-DK" dirty="0"/>
          </a:p>
          <a:p>
            <a:endParaRPr lang="da-DK" dirty="0"/>
          </a:p>
          <a:p>
            <a:endParaRPr lang="da-DK" dirty="0"/>
          </a:p>
        </p:txBody>
      </p:sp>
      <p:pic>
        <p:nvPicPr>
          <p:cNvPr id="4" name="Billede 3" descr="csm_Kap_04_4-5_668588463e.png">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35862" y="3669751"/>
            <a:ext cx="1767007" cy="2473810"/>
          </a:xfrm>
          <a:prstGeom prst="rect">
            <a:avLst/>
          </a:prstGeom>
        </p:spPr>
      </p:pic>
    </p:spTree>
    <p:extLst>
      <p:ext uri="{BB962C8B-B14F-4D97-AF65-F5344CB8AC3E}">
        <p14:creationId xmlns:p14="http://schemas.microsoft.com/office/powerpoint/2010/main" val="3892580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Personlighedsmodellen består altså af</a:t>
            </a:r>
          </a:p>
        </p:txBody>
      </p:sp>
      <p:sp>
        <p:nvSpPr>
          <p:cNvPr id="3" name="Pladsholder til indhold 2"/>
          <p:cNvSpPr>
            <a:spLocks noGrp="1"/>
          </p:cNvSpPr>
          <p:nvPr>
            <p:ph idx="1"/>
          </p:nvPr>
        </p:nvSpPr>
        <p:spPr/>
        <p:txBody>
          <a:bodyPr>
            <a:normAutofit fontScale="92500" lnSpcReduction="20000"/>
          </a:bodyPr>
          <a:lstStyle/>
          <a:p>
            <a:r>
              <a:rPr lang="da-DK" dirty="0"/>
              <a:t>Det/id: Medfødt, indeholder drifter og senere fortrængt psykisk materiale, helt ubevidst.</a:t>
            </a:r>
          </a:p>
          <a:p>
            <a:r>
              <a:rPr lang="da-DK" dirty="0"/>
              <a:t>Jeg/ego: Den bevidste og </a:t>
            </a:r>
            <a:r>
              <a:rPr lang="da-DK" dirty="0" err="1"/>
              <a:t>førbevidste</a:t>
            </a:r>
            <a:r>
              <a:rPr lang="da-DK" dirty="0"/>
              <a:t> del af personligheden, indeholder menneskets identitet, dømmekraft og fornuft. En slags </a:t>
            </a:r>
            <a:r>
              <a:rPr lang="da-DK" dirty="0" err="1"/>
              <a:t>mediator</a:t>
            </a:r>
            <a:r>
              <a:rPr lang="da-DK" dirty="0"/>
              <a:t>.</a:t>
            </a:r>
          </a:p>
          <a:p>
            <a:r>
              <a:rPr lang="da-DK" dirty="0"/>
              <a:t>Overjeg/superego: Indeholder menneskets samvittighed og idealer, fungerer som en krævende instans, der påfører individet skyld, skam og selvbebrejdelser, når det ikke magter at leve op til det (er både bevidst, </a:t>
            </a:r>
            <a:r>
              <a:rPr lang="da-DK" dirty="0" err="1"/>
              <a:t>førbevidst</a:t>
            </a:r>
            <a:r>
              <a:rPr lang="da-DK" dirty="0"/>
              <a:t> og ubevidst).</a:t>
            </a:r>
          </a:p>
          <a:p>
            <a:endParaRPr lang="da-DK" dirty="0"/>
          </a:p>
          <a:p>
            <a:endParaRPr lang="da-DK" dirty="0"/>
          </a:p>
          <a:p>
            <a:endParaRPr lang="da-DK" dirty="0"/>
          </a:p>
        </p:txBody>
      </p:sp>
    </p:spTree>
    <p:extLst>
      <p:ext uri="{BB962C8B-B14F-4D97-AF65-F5344CB8AC3E}">
        <p14:creationId xmlns:p14="http://schemas.microsoft.com/office/powerpoint/2010/main" val="2177142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Jeg´et som censurinstans</a:t>
            </a:r>
          </a:p>
        </p:txBody>
      </p:sp>
      <p:sp>
        <p:nvSpPr>
          <p:cNvPr id="3" name="Pladsholder til indhold 2"/>
          <p:cNvSpPr>
            <a:spLocks noGrp="1"/>
          </p:cNvSpPr>
          <p:nvPr>
            <p:ph idx="1"/>
          </p:nvPr>
        </p:nvSpPr>
        <p:spPr/>
        <p:txBody>
          <a:bodyPr>
            <a:normAutofit fontScale="92500"/>
          </a:bodyPr>
          <a:lstStyle/>
          <a:p>
            <a:r>
              <a:rPr lang="da-DK" dirty="0"/>
              <a:t>Mægler mellem tre strenge herrer</a:t>
            </a:r>
          </a:p>
          <a:p>
            <a:endParaRPr lang="da-DK" dirty="0"/>
          </a:p>
          <a:p>
            <a:r>
              <a:rPr lang="da-DK" dirty="0"/>
              <a:t>Jeg´et har til opgave at skabe harmoni mellem de modsatrettede kræfter og processer i psyken. </a:t>
            </a:r>
            <a:r>
              <a:rPr lang="da-DK" b="1" dirty="0"/>
              <a:t>For at beskytte sig mod angst</a:t>
            </a:r>
            <a:r>
              <a:rPr lang="da-DK" dirty="0"/>
              <a:t>, når det presses for meget af omverdenen, over-</a:t>
            </a:r>
            <a:r>
              <a:rPr lang="da-DK" dirty="0" err="1"/>
              <a:t>jeg´ets</a:t>
            </a:r>
            <a:r>
              <a:rPr lang="da-DK" dirty="0"/>
              <a:t> normkrav og det´ets driftskrav benytter jeg´et sig (ubevidst!) af forskellige </a:t>
            </a:r>
            <a:r>
              <a:rPr lang="da-DK" u="sng" dirty="0"/>
              <a:t>forsvarsmekanismer</a:t>
            </a:r>
            <a:endParaRPr lang="da-DK" dirty="0"/>
          </a:p>
        </p:txBody>
      </p:sp>
    </p:spTree>
    <p:extLst>
      <p:ext uri="{BB962C8B-B14F-4D97-AF65-F5344CB8AC3E}">
        <p14:creationId xmlns:p14="http://schemas.microsoft.com/office/powerpoint/2010/main" val="1943579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Forsvarsmekanismer</a:t>
            </a:r>
          </a:p>
        </p:txBody>
      </p:sp>
      <p:sp>
        <p:nvSpPr>
          <p:cNvPr id="3" name="Pladsholder til indhold 2"/>
          <p:cNvSpPr>
            <a:spLocks noGrp="1"/>
          </p:cNvSpPr>
          <p:nvPr>
            <p:ph idx="1"/>
          </p:nvPr>
        </p:nvSpPr>
        <p:spPr/>
        <p:txBody>
          <a:bodyPr>
            <a:normAutofit fontScale="40000" lnSpcReduction="20000"/>
          </a:bodyPr>
          <a:lstStyle/>
          <a:p>
            <a:pPr lvl="0"/>
            <a:r>
              <a:rPr lang="da-DK" sz="3800" i="1" dirty="0"/>
              <a:t>Fortrængning</a:t>
            </a:r>
            <a:r>
              <a:rPr lang="da-DK" sz="3800" dirty="0"/>
              <a:t>: Driftsønsker eller traumatiske oplevelser ”glemmes”, mens følelser kan dukke op i bestemte situationer</a:t>
            </a:r>
          </a:p>
          <a:p>
            <a:pPr lvl="0"/>
            <a:r>
              <a:rPr lang="da-DK" sz="3800" i="1" dirty="0"/>
              <a:t>Projektion</a:t>
            </a:r>
            <a:r>
              <a:rPr lang="da-DK" sz="3800" dirty="0"/>
              <a:t>: Andre tillægges egne uønskede egenskaber/ubehagelige tanker eller følelser </a:t>
            </a:r>
          </a:p>
          <a:p>
            <a:pPr lvl="0"/>
            <a:r>
              <a:rPr lang="da-DK" sz="3800" i="1" dirty="0"/>
              <a:t>Identifikation</a:t>
            </a:r>
            <a:r>
              <a:rPr lang="da-DK" sz="3800" dirty="0"/>
              <a:t>: Man overtager træk fra andre, man ønsker indlemmet i jeg´et (Stockholm-syndromet)</a:t>
            </a:r>
          </a:p>
          <a:p>
            <a:pPr lvl="0"/>
            <a:r>
              <a:rPr lang="da-DK" sz="3800" i="1" dirty="0"/>
              <a:t>Forskydning</a:t>
            </a:r>
            <a:r>
              <a:rPr lang="da-DK" sz="3800" dirty="0"/>
              <a:t>: Den forbudte impuls knyttes til et andet område/objekt</a:t>
            </a:r>
          </a:p>
          <a:p>
            <a:pPr lvl="0"/>
            <a:r>
              <a:rPr lang="da-DK" sz="3800" i="1" dirty="0"/>
              <a:t>Fornægtelse</a:t>
            </a:r>
            <a:r>
              <a:rPr lang="da-DK" sz="3800" dirty="0"/>
              <a:t>: Man nægter at se sandheden/realiteterne i øjnene </a:t>
            </a:r>
          </a:p>
          <a:p>
            <a:pPr lvl="0"/>
            <a:r>
              <a:rPr lang="da-DK" sz="3800" i="1" dirty="0"/>
              <a:t>Rationalisering</a:t>
            </a:r>
            <a:r>
              <a:rPr lang="da-DK" sz="3800" dirty="0"/>
              <a:t>: Man konstruerer nye forklaringer, holder sig på et tilsyneladende fornuftsmæssigt plan</a:t>
            </a:r>
          </a:p>
          <a:p>
            <a:pPr lvl="0"/>
            <a:r>
              <a:rPr lang="da-DK" sz="3800" i="1" dirty="0"/>
              <a:t>Regression</a:t>
            </a:r>
            <a:r>
              <a:rPr lang="da-DK" sz="3800" dirty="0"/>
              <a:t>: Tilbagefald til tidligere udviklingstrin med umodent, barnligt adfærdsmønster</a:t>
            </a:r>
          </a:p>
          <a:p>
            <a:pPr lvl="0"/>
            <a:r>
              <a:rPr lang="da-DK" sz="3800" i="1" dirty="0"/>
              <a:t>Reaktionsdannelse</a:t>
            </a:r>
            <a:r>
              <a:rPr lang="da-DK" sz="3800" dirty="0"/>
              <a:t>: En impuls/følelse forvandles til sin modsætning</a:t>
            </a:r>
          </a:p>
          <a:p>
            <a:pPr lvl="0"/>
            <a:r>
              <a:rPr lang="da-DK" sz="3800" i="1" dirty="0"/>
              <a:t>Sublimering</a:t>
            </a:r>
            <a:r>
              <a:rPr lang="da-DK" sz="3800" dirty="0"/>
              <a:t>: Angstprovokerende følelser kanaliseres ud i socialt accepterede kontekster.</a:t>
            </a:r>
          </a:p>
          <a:p>
            <a:endParaRPr lang="da-DK" dirty="0"/>
          </a:p>
        </p:txBody>
      </p:sp>
    </p:spTree>
    <p:extLst>
      <p:ext uri="{BB962C8B-B14F-4D97-AF65-F5344CB8AC3E}">
        <p14:creationId xmlns:p14="http://schemas.microsoft.com/office/powerpoint/2010/main" val="3353921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Andre, ikke nævnt i bogen</a:t>
            </a:r>
          </a:p>
        </p:txBody>
      </p:sp>
      <p:sp>
        <p:nvSpPr>
          <p:cNvPr id="3" name="Pladsholder til indhold 2"/>
          <p:cNvSpPr>
            <a:spLocks noGrp="1"/>
          </p:cNvSpPr>
          <p:nvPr>
            <p:ph idx="1"/>
          </p:nvPr>
        </p:nvSpPr>
        <p:spPr/>
        <p:txBody>
          <a:bodyPr>
            <a:normAutofit fontScale="55000" lnSpcReduction="20000"/>
          </a:bodyPr>
          <a:lstStyle/>
          <a:p>
            <a:pPr lvl="0"/>
            <a:r>
              <a:rPr lang="da-DK" sz="2900" i="1" dirty="0"/>
              <a:t>Idealisering</a:t>
            </a:r>
            <a:r>
              <a:rPr lang="da-DK" sz="2900" dirty="0"/>
              <a:t>: Tilskriver selv/andre overdrevent positive kvaliteter</a:t>
            </a:r>
          </a:p>
          <a:p>
            <a:pPr lvl="0"/>
            <a:r>
              <a:rPr lang="da-DK" sz="2900" i="1" dirty="0"/>
              <a:t>Devaluering</a:t>
            </a:r>
            <a:r>
              <a:rPr lang="da-DK" sz="2900" dirty="0"/>
              <a:t>: Tilskriver selv/andre overdrevent negative kvaliteter</a:t>
            </a:r>
          </a:p>
          <a:p>
            <a:pPr lvl="0"/>
            <a:r>
              <a:rPr lang="da-DK" sz="2900" i="1" dirty="0"/>
              <a:t>Splitting</a:t>
            </a:r>
            <a:r>
              <a:rPr lang="da-DK" sz="2900" dirty="0"/>
              <a:t>: Skiftevis idealisering/devaluering, verden opleves sort-hvid </a:t>
            </a:r>
          </a:p>
          <a:p>
            <a:pPr lvl="0"/>
            <a:r>
              <a:rPr lang="da-DK" sz="2900" i="1" dirty="0"/>
              <a:t>Omnipoten</a:t>
            </a:r>
            <a:r>
              <a:rPr lang="da-DK" sz="2900" dirty="0"/>
              <a:t>s: Fremstiller sig selv som magtfuld og overlegen – et kunstigt selvværd</a:t>
            </a:r>
          </a:p>
          <a:p>
            <a:pPr lvl="0"/>
            <a:r>
              <a:rPr lang="da-DK" sz="2900" i="1" dirty="0"/>
              <a:t>Intellektualisering</a:t>
            </a:r>
            <a:r>
              <a:rPr lang="da-DK" sz="2900" dirty="0"/>
              <a:t>: Man skaber distance til uacceptable følelser ved kun at berøre dem på et generelt plan </a:t>
            </a:r>
          </a:p>
          <a:p>
            <a:pPr lvl="0"/>
            <a:r>
              <a:rPr lang="da-DK" sz="2900" dirty="0"/>
              <a:t>Kompensation: Opgiver ét område og søger succes andre steder i tilværelsen</a:t>
            </a:r>
          </a:p>
          <a:p>
            <a:pPr lvl="0"/>
            <a:r>
              <a:rPr lang="da-DK" sz="2900" dirty="0"/>
              <a:t>Dissociation: Viden og tanker om traume er til stede, mens følelserne er spaltet fra (ses ofte ved omsorgssvigt) </a:t>
            </a:r>
          </a:p>
          <a:p>
            <a:pPr lvl="0"/>
            <a:r>
              <a:rPr lang="da-DK" sz="2900" i="1" dirty="0"/>
              <a:t>Humor</a:t>
            </a:r>
            <a:r>
              <a:rPr lang="da-DK" sz="2900" dirty="0"/>
              <a:t>: En (social acceptabel) ventil for svære emner, så vi kan berøre disse uden angst  </a:t>
            </a:r>
          </a:p>
          <a:p>
            <a:endParaRPr lang="da-DK" dirty="0"/>
          </a:p>
        </p:txBody>
      </p:sp>
    </p:spTree>
    <p:extLst>
      <p:ext uri="{BB962C8B-B14F-4D97-AF65-F5344CB8AC3E}">
        <p14:creationId xmlns:p14="http://schemas.microsoft.com/office/powerpoint/2010/main" val="1917610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Hvad så nu?</a:t>
            </a:r>
          </a:p>
        </p:txBody>
      </p:sp>
      <p:sp>
        <p:nvSpPr>
          <p:cNvPr id="3" name="Pladsholder til indhold 2"/>
          <p:cNvSpPr>
            <a:spLocks noGrp="1"/>
          </p:cNvSpPr>
          <p:nvPr>
            <p:ph idx="1"/>
          </p:nvPr>
        </p:nvSpPr>
        <p:spPr/>
        <p:txBody>
          <a:bodyPr/>
          <a:lstStyle/>
          <a:p>
            <a:pPr marL="68580" indent="0">
              <a:buNone/>
            </a:pPr>
            <a:endParaRPr lang="da-DK" dirty="0"/>
          </a:p>
          <a:p>
            <a:pPr marL="68580" indent="0">
              <a:buNone/>
            </a:pPr>
            <a:r>
              <a:rPr lang="da-DK" dirty="0"/>
              <a:t>Vi skal dvæle lidt ved disse forsvarsmekanismer – og se, om I kan relatere til dem i hverdagsligende situationer</a:t>
            </a:r>
            <a:r>
              <a:rPr lang="da-DK" dirty="0">
                <a:sym typeface="Wingdings"/>
              </a:rPr>
              <a:t></a:t>
            </a:r>
            <a:endParaRPr lang="da-DK" dirty="0"/>
          </a:p>
        </p:txBody>
      </p:sp>
    </p:spTree>
    <p:extLst>
      <p:ext uri="{BB962C8B-B14F-4D97-AF65-F5344CB8AC3E}">
        <p14:creationId xmlns:p14="http://schemas.microsoft.com/office/powerpoint/2010/main" val="2943456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Formål med dette afsæt</a:t>
            </a:r>
          </a:p>
        </p:txBody>
      </p:sp>
      <p:sp>
        <p:nvSpPr>
          <p:cNvPr id="3" name="Pladsholder til indhold 2"/>
          <p:cNvSpPr>
            <a:spLocks noGrp="1"/>
          </p:cNvSpPr>
          <p:nvPr>
            <p:ph idx="1"/>
          </p:nvPr>
        </p:nvSpPr>
        <p:spPr/>
        <p:txBody>
          <a:bodyPr>
            <a:normAutofit lnSpcReduction="10000"/>
          </a:bodyPr>
          <a:lstStyle/>
          <a:p>
            <a:r>
              <a:rPr lang="da-DK" dirty="0"/>
              <a:t>Nutidens forståelser, af hvordan mennesket udvikler sig, er præget af psykoanalysen. </a:t>
            </a:r>
          </a:p>
          <a:p>
            <a:endParaRPr lang="da-DK" dirty="0"/>
          </a:p>
          <a:p>
            <a:r>
              <a:rPr lang="da-DK" dirty="0"/>
              <a:t>Vi skal derfor de næste par gange opnå indsigt i Freuds syn på udvikling for derved bedre at kunne forstå den moderne spædbarnsforskning, som vi vil gå mere i dybden med.</a:t>
            </a:r>
          </a:p>
        </p:txBody>
      </p:sp>
    </p:spTree>
    <p:extLst>
      <p:ext uri="{BB962C8B-B14F-4D97-AF65-F5344CB8AC3E}">
        <p14:creationId xmlns:p14="http://schemas.microsoft.com/office/powerpoint/2010/main" val="1475108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Psykoanalysen</a:t>
            </a:r>
          </a:p>
        </p:txBody>
      </p:sp>
      <p:sp>
        <p:nvSpPr>
          <p:cNvPr id="3" name="Pladsholder til indhold 2"/>
          <p:cNvSpPr>
            <a:spLocks noGrp="1"/>
          </p:cNvSpPr>
          <p:nvPr>
            <p:ph idx="1"/>
          </p:nvPr>
        </p:nvSpPr>
        <p:spPr/>
        <p:txBody>
          <a:bodyPr>
            <a:normAutofit/>
          </a:bodyPr>
          <a:lstStyle/>
          <a:p>
            <a:r>
              <a:rPr lang="da-DK" dirty="0"/>
              <a:t>Har præget forestillingen om, at de psykiske problemer, vi har, kan være forårsaget af traumatiske oplevelser i barndommen.</a:t>
            </a:r>
          </a:p>
          <a:p>
            <a:r>
              <a:rPr lang="da-DK" dirty="0"/>
              <a:t>Teorierne har betydning for, hvordan vi forstår os selv i Vesten i dag</a:t>
            </a:r>
          </a:p>
          <a:p>
            <a:endParaRPr lang="da-DK" dirty="0"/>
          </a:p>
          <a:p>
            <a:endParaRPr lang="da-DK" dirty="0"/>
          </a:p>
          <a:p>
            <a:endParaRPr lang="da-DK" dirty="0"/>
          </a:p>
          <a:p>
            <a:pPr marL="68580" indent="0">
              <a:buNone/>
            </a:pPr>
            <a:endParaRPr lang="da-DK" dirty="0"/>
          </a:p>
        </p:txBody>
      </p:sp>
      <p:sp>
        <p:nvSpPr>
          <p:cNvPr id="5" name="Oval billedforklaring 4"/>
          <p:cNvSpPr/>
          <p:nvPr/>
        </p:nvSpPr>
        <p:spPr>
          <a:xfrm>
            <a:off x="5590733" y="4327842"/>
            <a:ext cx="2839998" cy="1781756"/>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a-DK" sz="2400" dirty="0"/>
              <a:t>Det har jeg </a:t>
            </a:r>
            <a:r>
              <a:rPr lang="da-DK" sz="2400" u="sng" dirty="0"/>
              <a:t>fortrængt</a:t>
            </a:r>
          </a:p>
        </p:txBody>
      </p:sp>
      <p:sp>
        <p:nvSpPr>
          <p:cNvPr id="6" name="Oval billedforklaring 5"/>
          <p:cNvSpPr/>
          <p:nvPr/>
        </p:nvSpPr>
        <p:spPr>
          <a:xfrm>
            <a:off x="2793916" y="4670067"/>
            <a:ext cx="2387770" cy="1439531"/>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a-DK" sz="2400" i="1" dirty="0"/>
              <a:t>Det var helt </a:t>
            </a:r>
            <a:r>
              <a:rPr lang="da-DK" sz="2400" i="1" u="sng" dirty="0"/>
              <a:t>ubevidst</a:t>
            </a:r>
            <a:endParaRPr lang="da-DK" sz="2400" dirty="0"/>
          </a:p>
        </p:txBody>
      </p:sp>
    </p:spTree>
    <p:extLst>
      <p:ext uri="{BB962C8B-B14F-4D97-AF65-F5344CB8AC3E}">
        <p14:creationId xmlns:p14="http://schemas.microsoft.com/office/powerpoint/2010/main" val="258170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a-DK" sz="3600" dirty="0"/>
              <a:t>Sigmund Freud (1856-1939)</a:t>
            </a:r>
          </a:p>
        </p:txBody>
      </p:sp>
      <p:sp>
        <p:nvSpPr>
          <p:cNvPr id="3" name="Pladsholder til indhold 2"/>
          <p:cNvSpPr>
            <a:spLocks noGrp="1"/>
          </p:cNvSpPr>
          <p:nvPr>
            <p:ph idx="1"/>
          </p:nvPr>
        </p:nvSpPr>
        <p:spPr/>
        <p:txBody>
          <a:bodyPr>
            <a:normAutofit/>
          </a:bodyPr>
          <a:lstStyle/>
          <a:p>
            <a:r>
              <a:rPr lang="da-DK" dirty="0"/>
              <a:t>Psykoanalysen grundlægges af Freud i slutningen af 1800-tallet.</a:t>
            </a:r>
          </a:p>
          <a:p>
            <a:r>
              <a:rPr lang="da-DK" dirty="0"/>
              <a:t>Hvem var han? Østrigsk læge og neurolog</a:t>
            </a:r>
          </a:p>
          <a:p>
            <a:endParaRPr lang="da-DK" dirty="0"/>
          </a:p>
        </p:txBody>
      </p:sp>
      <p:pic>
        <p:nvPicPr>
          <p:cNvPr id="5" name="Billede 4" descr="sigmund-freud.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3880" y="3663361"/>
            <a:ext cx="4110059" cy="2311908"/>
          </a:xfrm>
          <a:prstGeom prst="rect">
            <a:avLst/>
          </a:prstGeom>
        </p:spPr>
      </p:pic>
    </p:spTree>
    <p:extLst>
      <p:ext uri="{BB962C8B-B14F-4D97-AF65-F5344CB8AC3E}">
        <p14:creationId xmlns:p14="http://schemas.microsoft.com/office/powerpoint/2010/main" val="3440979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3200" dirty="0"/>
              <a:t>Hvad indeholder psykoanalysen?</a:t>
            </a:r>
          </a:p>
        </p:txBody>
      </p:sp>
      <p:sp>
        <p:nvSpPr>
          <p:cNvPr id="3" name="Pladsholder til indhold 2"/>
          <p:cNvSpPr>
            <a:spLocks noGrp="1"/>
          </p:cNvSpPr>
          <p:nvPr>
            <p:ph idx="1"/>
          </p:nvPr>
        </p:nvSpPr>
        <p:spPr/>
        <p:txBody>
          <a:bodyPr/>
          <a:lstStyle/>
          <a:p>
            <a:pPr marL="525780" indent="-457200">
              <a:buFont typeface="+mj-lt"/>
              <a:buAutoNum type="arabicPeriod"/>
            </a:pPr>
            <a:r>
              <a:rPr lang="da-DK" dirty="0"/>
              <a:t>En udviklingsteori: ”Den psyko-seksuelle udvikling”</a:t>
            </a:r>
          </a:p>
          <a:p>
            <a:pPr marL="525780" indent="-457200">
              <a:buFont typeface="+mj-lt"/>
              <a:buAutoNum type="arabicPeriod"/>
            </a:pPr>
            <a:endParaRPr lang="da-DK" dirty="0"/>
          </a:p>
          <a:p>
            <a:pPr marL="525780" indent="-457200">
              <a:buFont typeface="+mj-lt"/>
              <a:buAutoNum type="arabicPeriod"/>
            </a:pPr>
            <a:r>
              <a:rPr lang="da-DK" dirty="0"/>
              <a:t>En model for den voksne personlighed: ”Personlighedsmodellen”</a:t>
            </a:r>
          </a:p>
          <a:p>
            <a:pPr marL="525780" indent="-457200">
              <a:buFont typeface="+mj-lt"/>
              <a:buAutoNum type="arabicPeriod"/>
            </a:pPr>
            <a:endParaRPr lang="da-DK" dirty="0"/>
          </a:p>
          <a:p>
            <a:pPr marL="525780" indent="-457200">
              <a:buFont typeface="+mj-lt"/>
              <a:buAutoNum type="arabicPeriod"/>
            </a:pPr>
            <a:r>
              <a:rPr lang="da-DK" dirty="0"/>
              <a:t>En behandlingspraksis</a:t>
            </a:r>
          </a:p>
        </p:txBody>
      </p:sp>
    </p:spTree>
    <p:extLst>
      <p:ext uri="{BB962C8B-B14F-4D97-AF65-F5344CB8AC3E}">
        <p14:creationId xmlns:p14="http://schemas.microsoft.com/office/powerpoint/2010/main" val="1392570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Grundlæggende antagelser</a:t>
            </a:r>
          </a:p>
        </p:txBody>
      </p:sp>
      <p:sp>
        <p:nvSpPr>
          <p:cNvPr id="3" name="Pladsholder til indhold 2"/>
          <p:cNvSpPr>
            <a:spLocks noGrp="1"/>
          </p:cNvSpPr>
          <p:nvPr>
            <p:ph idx="1"/>
          </p:nvPr>
        </p:nvSpPr>
        <p:spPr/>
        <p:txBody>
          <a:bodyPr>
            <a:normAutofit/>
          </a:bodyPr>
          <a:lstStyle/>
          <a:p>
            <a:pPr lvl="0"/>
            <a:r>
              <a:rPr lang="da-DK" dirty="0"/>
              <a:t>Psykisk determinisme</a:t>
            </a:r>
          </a:p>
          <a:p>
            <a:pPr lvl="0"/>
            <a:r>
              <a:rPr lang="da-DK" dirty="0"/>
              <a:t>Det ubevidste </a:t>
            </a:r>
          </a:p>
          <a:p>
            <a:pPr lvl="0"/>
            <a:r>
              <a:rPr lang="da-DK" dirty="0"/>
              <a:t>Psykodynamisk arbejdshypotese</a:t>
            </a:r>
          </a:p>
        </p:txBody>
      </p:sp>
    </p:spTree>
    <p:extLst>
      <p:ext uri="{BB962C8B-B14F-4D97-AF65-F5344CB8AC3E}">
        <p14:creationId xmlns:p14="http://schemas.microsoft.com/office/powerpoint/2010/main" val="3688378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3500" dirty="0"/>
              <a:t>1. Den psyko-seksuelle udvikling</a:t>
            </a:r>
          </a:p>
        </p:txBody>
      </p:sp>
      <p:sp>
        <p:nvSpPr>
          <p:cNvPr id="3" name="Pladsholder til indhold 2"/>
          <p:cNvSpPr>
            <a:spLocks noGrp="1"/>
          </p:cNvSpPr>
          <p:nvPr>
            <p:ph idx="1"/>
          </p:nvPr>
        </p:nvSpPr>
        <p:spPr/>
        <p:txBody>
          <a:bodyPr>
            <a:normAutofit fontScale="92500" lnSpcReduction="20000"/>
          </a:bodyPr>
          <a:lstStyle/>
          <a:p>
            <a:r>
              <a:rPr lang="da-DK" dirty="0"/>
              <a:t>Seksualdriften opfattes som en drivkraft, der sammen med forvaltningen af den former vores personlighed – deraf betegnelsen </a:t>
            </a:r>
            <a:r>
              <a:rPr lang="da-DK" i="1" dirty="0"/>
              <a:t>psykoseksuel</a:t>
            </a:r>
            <a:r>
              <a:rPr lang="da-DK" dirty="0"/>
              <a:t>. Forskellige kropszoner dominerer i de forskellige faser.</a:t>
            </a:r>
          </a:p>
          <a:p>
            <a:pPr marL="68580" indent="0">
              <a:buNone/>
            </a:pPr>
            <a:endParaRPr lang="da-DK" dirty="0"/>
          </a:p>
          <a:p>
            <a:r>
              <a:rPr lang="da-DK" dirty="0"/>
              <a:t>Hvis udviklingen går galt i de forskellige faser, kan personligheden </a:t>
            </a:r>
            <a:r>
              <a:rPr lang="da-DK" i="1" dirty="0"/>
              <a:t>fikseres</a:t>
            </a:r>
            <a:r>
              <a:rPr lang="da-DK" dirty="0"/>
              <a:t> til faserne, hvor sider af det voksne jeg fastholdes i en fase og tvinges til at gentage konflikter hørende til barndommen.  </a:t>
            </a:r>
          </a:p>
          <a:p>
            <a:endParaRPr lang="da-DK" dirty="0"/>
          </a:p>
          <a:p>
            <a:endParaRPr lang="da-DK" dirty="0"/>
          </a:p>
        </p:txBody>
      </p:sp>
    </p:spTree>
    <p:extLst>
      <p:ext uri="{BB962C8B-B14F-4D97-AF65-F5344CB8AC3E}">
        <p14:creationId xmlns:p14="http://schemas.microsoft.com/office/powerpoint/2010/main" val="794699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Faserne…</a:t>
            </a:r>
          </a:p>
        </p:txBody>
      </p:sp>
      <p:sp>
        <p:nvSpPr>
          <p:cNvPr id="3" name="Pladsholder til indhold 2"/>
          <p:cNvSpPr>
            <a:spLocks noGrp="1"/>
          </p:cNvSpPr>
          <p:nvPr>
            <p:ph idx="1"/>
          </p:nvPr>
        </p:nvSpPr>
        <p:spPr/>
        <p:txBody>
          <a:bodyPr>
            <a:normAutofit fontScale="92500" lnSpcReduction="20000"/>
          </a:bodyPr>
          <a:lstStyle/>
          <a:p>
            <a:r>
              <a:rPr lang="da-DK" dirty="0"/>
              <a:t>Den orale fase (0-18mdr): Lystfølelserne knyttet til munden, lystprincippet dominerer barnets adfærd - </a:t>
            </a:r>
            <a:r>
              <a:rPr lang="da-DK" dirty="0" err="1"/>
              <a:t>det´et</a:t>
            </a:r>
            <a:r>
              <a:rPr lang="da-DK" dirty="0"/>
              <a:t> er medfødt</a:t>
            </a:r>
          </a:p>
          <a:p>
            <a:r>
              <a:rPr lang="da-DK" dirty="0"/>
              <a:t>Den anale fase (18 </a:t>
            </a:r>
            <a:r>
              <a:rPr lang="da-DK" dirty="0" err="1"/>
              <a:t>mdr</a:t>
            </a:r>
            <a:r>
              <a:rPr lang="da-DK" dirty="0"/>
              <a:t> – 3 år): Trodsalderen, om behovsudsættelse </a:t>
            </a:r>
            <a:r>
              <a:rPr lang="da-DK" dirty="0" err="1"/>
              <a:t>ifm</a:t>
            </a:r>
            <a:r>
              <a:rPr lang="da-DK" dirty="0"/>
              <a:t>. pottetræning, selvstændighed gennem realitetsprincippet – </a:t>
            </a:r>
            <a:r>
              <a:rPr lang="da-DK" dirty="0" err="1"/>
              <a:t>jeg´et</a:t>
            </a:r>
            <a:r>
              <a:rPr lang="da-DK" dirty="0"/>
              <a:t> udvikles</a:t>
            </a:r>
          </a:p>
          <a:p>
            <a:r>
              <a:rPr lang="da-DK" dirty="0"/>
              <a:t>Den falliske-ødipale fase (3 – 6 år): Barnet gennemlever ødipuskomplekset, får en samvittighed, en begyndende kønsidentitet – og udvikler et over-jeg.   </a:t>
            </a:r>
          </a:p>
        </p:txBody>
      </p:sp>
    </p:spTree>
    <p:extLst>
      <p:ext uri="{BB962C8B-B14F-4D97-AF65-F5344CB8AC3E}">
        <p14:creationId xmlns:p14="http://schemas.microsoft.com/office/powerpoint/2010/main" val="1178599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2. Personlighedsmodellen</a:t>
            </a:r>
          </a:p>
        </p:txBody>
      </p:sp>
      <p:sp>
        <p:nvSpPr>
          <p:cNvPr id="3" name="Pladsholder til indhold 2"/>
          <p:cNvSpPr>
            <a:spLocks noGrp="1"/>
          </p:cNvSpPr>
          <p:nvPr>
            <p:ph idx="1"/>
          </p:nvPr>
        </p:nvSpPr>
        <p:spPr/>
        <p:txBody>
          <a:bodyPr>
            <a:normAutofit fontScale="85000" lnSpcReduction="10000"/>
          </a:bodyPr>
          <a:lstStyle/>
          <a:p>
            <a:pPr marL="68580" indent="0">
              <a:buNone/>
            </a:pPr>
            <a:r>
              <a:rPr lang="da-DK" dirty="0"/>
              <a:t>Freud skelner mellem tre </a:t>
            </a:r>
            <a:r>
              <a:rPr lang="da-DK" i="1" dirty="0"/>
              <a:t>systemer</a:t>
            </a:r>
            <a:r>
              <a:rPr lang="da-DK" dirty="0"/>
              <a:t> i personligheden:</a:t>
            </a:r>
          </a:p>
          <a:p>
            <a:pPr marL="68580" indent="0">
              <a:buNone/>
            </a:pPr>
            <a:endParaRPr lang="da-DK" dirty="0"/>
          </a:p>
          <a:p>
            <a:pPr lvl="0"/>
            <a:r>
              <a:rPr lang="da-DK" dirty="0"/>
              <a:t>Det bevidste system: Kontakt med omverden, sprog, fornuft, opmærksomhed (= arbejds- eller korttidshukommelse, bearbejdning af info)</a:t>
            </a:r>
          </a:p>
          <a:p>
            <a:pPr lvl="0"/>
            <a:r>
              <a:rPr lang="da-DK" dirty="0"/>
              <a:t>Det førbevidste system: Alt det, vi ikke er bevidste om lige nu og her, men som hurtigt kan hentes frem (= langtidshukommelsen)</a:t>
            </a:r>
          </a:p>
          <a:p>
            <a:pPr lvl="0"/>
            <a:r>
              <a:rPr lang="da-DK" dirty="0"/>
              <a:t>Det ubevidste system: Medfødte drifter, fortrængte forestillinger og oplevelser (altså materiale, vi ikke har adgang til)</a:t>
            </a:r>
          </a:p>
          <a:p>
            <a:endParaRPr lang="da-DK" dirty="0"/>
          </a:p>
        </p:txBody>
      </p:sp>
    </p:spTree>
    <p:extLst>
      <p:ext uri="{BB962C8B-B14F-4D97-AF65-F5344CB8AC3E}">
        <p14:creationId xmlns:p14="http://schemas.microsoft.com/office/powerpoint/2010/main" val="14334734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1390</TotalTime>
  <Words>1193</Words>
  <Application>Microsoft Macintosh PowerPoint</Application>
  <PresentationFormat>Skærmshow (4:3)</PresentationFormat>
  <Paragraphs>104</Paragraphs>
  <Slides>15</Slides>
  <Notes>10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15</vt:i4>
      </vt:variant>
    </vt:vector>
  </HeadingPairs>
  <TitlesOfParts>
    <vt:vector size="19" baseType="lpstr">
      <vt:lpstr>Calibri</vt:lpstr>
      <vt:lpstr>Century Gothic</vt:lpstr>
      <vt:lpstr>Wingdings 2</vt:lpstr>
      <vt:lpstr>Austin</vt:lpstr>
      <vt:lpstr>Psykoanalysen</vt:lpstr>
      <vt:lpstr>Formål med dette afsæt</vt:lpstr>
      <vt:lpstr>Psykoanalysen</vt:lpstr>
      <vt:lpstr>Sigmund Freud (1856-1939)</vt:lpstr>
      <vt:lpstr>Hvad indeholder psykoanalysen?</vt:lpstr>
      <vt:lpstr>Grundlæggende antagelser</vt:lpstr>
      <vt:lpstr>1. Den psyko-seksuelle udvikling</vt:lpstr>
      <vt:lpstr>Faserne…</vt:lpstr>
      <vt:lpstr>2. Personlighedsmodellen</vt:lpstr>
      <vt:lpstr>Selve modellen</vt:lpstr>
      <vt:lpstr>Personlighedsmodellen består altså af</vt:lpstr>
      <vt:lpstr>Jeg´et som censurinstans</vt:lpstr>
      <vt:lpstr>Forsvarsmekanismer</vt:lpstr>
      <vt:lpstr>Andre, ikke nævnt i bogen</vt:lpstr>
      <vt:lpstr>Hvad så nu?</vt:lpstr>
    </vt:vector>
  </TitlesOfParts>
  <Company>VK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Psykoanalysen</dc:title>
  <dc:creator>Line Kaack Hansen</dc:creator>
  <cp:lastModifiedBy>Line Kaack Hansen</cp:lastModifiedBy>
  <cp:revision>50</cp:revision>
  <dcterms:created xsi:type="dcterms:W3CDTF">2016-01-02T12:15:18Z</dcterms:created>
  <dcterms:modified xsi:type="dcterms:W3CDTF">2021-11-05T08:19:47Z</dcterms:modified>
</cp:coreProperties>
</file>