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2" r:id="rId2"/>
    <p:sldId id="293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 rtl="0">
      <a:defRPr lang="da-DK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1774" autoAdjust="0"/>
  </p:normalViewPr>
  <p:slideViewPr>
    <p:cSldViewPr>
      <p:cViewPr varScale="1">
        <p:scale>
          <a:sx n="93" d="100"/>
          <a:sy n="93" d="100"/>
        </p:scale>
        <p:origin x="210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7491C41-FA13-4AE2-A1EB-DBEDC1E6E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4BB7BE-6FDD-4A1B-89EF-5CEA750F7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88DCA-90CC-4DAD-9E10-894FB7C6DFC1}" type="datetime1">
              <a:rPr lang="da-DK" smtClean="0"/>
              <a:t>06-02-2026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312DAD-8F63-48FE-BA14-6EC54042D0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315EEF-F52A-4033-886F-6129CBF4AF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94ED236-93D1-4074-ADBA-531A625F6D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78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pPr rtl="0"/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E6E3E6B-701F-4093-AA5D-741960D11C1E}" type="datetime1">
              <a:rPr lang="da-DK" smtClean="0"/>
              <a:pPr/>
              <a:t>06-02-2026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pPr rtl="0"/>
            <a:fld id="{87D77045-401A-4D5E-BFE3-54C21A8A6634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da-DK" smtClean="0"/>
              <a:pPr rtl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200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da-DK" smtClean="0"/>
              <a:pPr rtl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941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B7E0-B6AA-CAFB-1524-89F7775E8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084BDA3-8909-6499-34A6-15D707D84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4115213-220B-4CCB-42B3-AB67B73DD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9BB6CA-B06D-C832-C771-505805529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7D77045-401A-4D5E-BFE3-54C21A8A6634}" type="slidenum">
              <a:rPr lang="da-DK" smtClean="0"/>
              <a:pPr rtl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79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312C91-A626-44BD-9D80-3624C0792878}"/>
              </a:ext>
            </a:extLst>
          </p:cNvPr>
          <p:cNvSpPr/>
          <p:nvPr userDrawn="1"/>
        </p:nvSpPr>
        <p:spPr>
          <a:xfrm>
            <a:off x="0" y="2372264"/>
            <a:ext cx="9144000" cy="2113472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 rtlCol="0"/>
          <a:lstStyle>
            <a:lvl1pPr>
              <a:defRPr>
                <a:latin typeface="+mn-lt"/>
                <a:cs typeface="Arial" pitchFamily="34" charset="0"/>
              </a:defRPr>
            </a:lvl1pPr>
            <a:extLst/>
          </a:lstStyle>
          <a:p>
            <a:pPr rtl="0"/>
            <a:fld id="{04CA37FA-6288-4B16-B45F-1CC98CBB09EF}" type="datetime1">
              <a:rPr lang="da-DK" noProof="0" smtClean="0"/>
              <a:t>06-02-2026</a:t>
            </a:fld>
            <a:endParaRPr lang="da-DK" noProof="0" dirty="0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29" name="Pladsholder til slidenumm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 rtlCol="0"/>
          <a:lstStyle/>
          <a:p>
            <a:pPr rtl="0"/>
            <a:fld id="{72AC53DF-4216-466D-99A7-94400E6C2A25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691896"/>
          </a:xfrm>
        </p:spPr>
        <p:txBody>
          <a:bodyPr rtlCol="0"/>
          <a:lstStyle>
            <a:lvl1pPr marR="9144" algn="ctr">
              <a:defRPr sz="3800" cap="all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extLst/>
          </a:lstStyle>
          <a:p>
            <a:pPr rtl="0"/>
            <a:r>
              <a:rPr lang="da-DK" noProof="0"/>
              <a:t>Klik for at redigere titeltypografien i masteren</a:t>
            </a:r>
          </a:p>
        </p:txBody>
      </p:sp>
      <p:sp>
        <p:nvSpPr>
          <p:cNvPr id="18" name="Pladsholder til tekst 2">
            <a:extLst>
              <a:ext uri="{FF2B5EF4-FFF2-40B4-BE49-F238E27FC236}">
                <a16:creationId xmlns:a16="http://schemas.microsoft.com/office/drawing/2014/main" id="{38821DBD-8C89-4419-93B6-FC276602F9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3638551"/>
            <a:ext cx="8229600" cy="639762"/>
          </a:xfrm>
        </p:spPr>
        <p:txBody>
          <a:bodyPr rtlCol="0" anchor="ctr"/>
          <a:lstStyle>
            <a:lvl1pPr marL="73152" indent="0" algn="ctr">
              <a:buNone/>
              <a:defRPr sz="2400" b="0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marL="0" rtl="0">
              <a:spcBef>
                <a:spcPts val="0"/>
              </a:spcBef>
            </a:pPr>
            <a:r>
              <a:rPr lang="da-DK" noProof="0"/>
              <a:t>Dit navn, din lærers navn</a:t>
            </a:r>
          </a:p>
          <a:p>
            <a:pPr marL="0" rtl="0">
              <a:spcBef>
                <a:spcPts val="0"/>
              </a:spcBef>
            </a:pPr>
            <a:r>
              <a:rPr lang="da-DK" noProof="0"/>
              <a:t>Din skole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609600"/>
          </a:xfrm>
        </p:spPr>
        <p:txBody>
          <a:bodyPr rtlCol="0"/>
          <a:lstStyle>
            <a:lvl1pPr algn="ctr">
              <a:defRPr b="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  <a:extLst/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772400" cy="4572000"/>
          </a:xfrm>
        </p:spPr>
        <p:txBody>
          <a:bodyPr rtlCol="0"/>
          <a:lstStyle>
            <a:lvl1pPr algn="ctr">
              <a:defRPr>
                <a:latin typeface="+mn-lt"/>
              </a:defRPr>
            </a:lvl1pPr>
            <a:lvl2pPr algn="ctr">
              <a:defRPr>
                <a:latin typeface="+mn-lt"/>
              </a:defRPr>
            </a:lvl2pPr>
            <a:lvl3pPr algn="ctr">
              <a:defRPr>
                <a:latin typeface="+mn-lt"/>
              </a:defRPr>
            </a:lvl3pPr>
            <a:lvl4pPr algn="ctr">
              <a:defRPr>
                <a:latin typeface="+mn-lt"/>
              </a:defRPr>
            </a:lvl4pPr>
            <a:lvl5pPr algn="ctr">
              <a:defRPr>
                <a:latin typeface="+mn-lt"/>
              </a:defRPr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0B0919-37CC-45C4-9509-847A4265070D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tion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14400" y="3352800"/>
            <a:ext cx="7772400" cy="1974059"/>
          </a:xfrm>
          <a:effectLst/>
        </p:spPr>
        <p:txBody>
          <a:bodyPr rtlCol="0"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3800" b="1" cap="all" dirty="0">
                <a:ln/>
                <a:solidFill>
                  <a:schemeClr val="tx1"/>
                </a:solidFill>
                <a:effectLst/>
              </a:defRPr>
            </a:lvl1pPr>
            <a:extLst/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14400" y="5334000"/>
            <a:ext cx="7772400" cy="1052512"/>
          </a:xfrm>
        </p:spPr>
        <p:txBody>
          <a:bodyPr rtlCol="0"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73830-060F-406E-941D-2D80C36B57B2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8D2517-69F4-4EEB-BA9B-124035414E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cap="all" baseline="0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64344" y="1371600"/>
            <a:ext cx="4038600" cy="4525963"/>
          </a:xfrm>
        </p:spPr>
        <p:txBody>
          <a:bodyPr rtlCol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55344" y="1371600"/>
            <a:ext cx="4038600" cy="4525963"/>
          </a:xfrm>
        </p:spPr>
        <p:txBody>
          <a:bodyPr rtlCol="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fld id="{6AACF5E2-B503-40FD-8137-6DA6C2FDE539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77D2D04-D600-459B-9F6A-C192EF5835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344" y="684306"/>
            <a:ext cx="8229600" cy="53489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/>
              <a:t>Klik for at redigere titeltypografier i master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809750"/>
            <a:ext cx="4040188" cy="639762"/>
          </a:xfrm>
        </p:spPr>
        <p:txBody>
          <a:bodyPr rtlCol="0"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645025" y="1809750"/>
            <a:ext cx="4041775" cy="639762"/>
          </a:xfrm>
        </p:spPr>
        <p:txBody>
          <a:bodyPr rtlCol="0"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 hasCustomPrompt="1"/>
          </p:nvPr>
        </p:nvSpPr>
        <p:spPr>
          <a:xfrm>
            <a:off x="457200" y="2459037"/>
            <a:ext cx="4040188" cy="3959352"/>
          </a:xfrm>
        </p:spPr>
        <p:txBody>
          <a:bodyPr rtlCol="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4645025" y="2459037"/>
            <a:ext cx="4041775" cy="3959352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BB96D0-1267-4DED-B0B5-38A4DEE94E16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03F32D9-F201-4186-8FF1-887330D7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84306"/>
            <a:ext cx="8229600" cy="534894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81BCB6-276C-49D3-BCF2-06A7C318A399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BB1C106-1615-4E06-A823-0509AD3E5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C19B8-CBCD-46C3-AA28-8512729AC43C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685800" y="1676400"/>
            <a:ext cx="2514600" cy="4330700"/>
          </a:xfrm>
        </p:spPr>
        <p:txBody>
          <a:bodyPr rtlCol="0"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3429000" y="1676400"/>
            <a:ext cx="5486400" cy="43307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6C45D-351C-452E-8F6B-B8B1985FFF5C}" type="datetime1">
              <a:rPr lang="da-DK" noProof="0" smtClean="0"/>
              <a:t>06-02-2026</a:t>
            </a:fld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AD93096-5B34-4342-9326-69289CEAE4C2}" type="slidenum">
              <a:rPr lang="da-DK" noProof="0" smtClean="0"/>
              <a:pPr rtl="0"/>
              <a:t>‹nr.›</a:t>
            </a:fld>
            <a:endParaRPr lang="da-DK" noProof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6AFC381-8884-4AE0-8F31-E6B5C86A8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4306"/>
            <a:ext cx="8229600" cy="534894"/>
          </a:xfrm>
        </p:spPr>
        <p:txBody>
          <a:bodyPr rtlCol="0"/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CEE1EBC-E51B-4190-8159-3AE4D1D4E97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cap="all" baseline="0" noProof="0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685800" y="684306"/>
            <a:ext cx="7772400" cy="534894"/>
          </a:xfrm>
          <a:prstGeom prst="rect">
            <a:avLst/>
          </a:prstGeom>
        </p:spPr>
        <p:txBody>
          <a:bodyPr vert="horz" rtlCol="0" anchor="t">
            <a:no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685800" y="1582777"/>
            <a:ext cx="7772400" cy="45720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da-DK" noProof="0"/>
              <a:t>Rediger teksttypografier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8629205B-07FD-4017-A850-9F645AEF6881}" type="datetime1">
              <a:rPr lang="da-DK" noProof="0" smtClean="0">
                <a:solidFill>
                  <a:schemeClr val="tx2"/>
                </a:solidFill>
              </a:rPr>
              <a:t>06-02-2026</a:t>
            </a:fld>
            <a:endParaRPr lang="da-DK" sz="1100" noProof="0" dirty="0">
              <a:solidFill>
                <a:schemeClr val="tx2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 rtl="0"/>
            <a:endParaRPr lang="da-DK" noProof="0"/>
          </a:p>
        </p:txBody>
      </p:sp>
      <p:sp>
        <p:nvSpPr>
          <p:cNvPr id="23" name="Pladsholder til slidenumm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 rtl="0"/>
            <a:fld id="{72AC53DF-4216-466D-99A7-94400E6C2A25}" type="slidenum">
              <a:rPr lang="da-DK" sz="1200" noProof="0" smtClean="0">
                <a:solidFill>
                  <a:schemeClr val="tx2"/>
                </a:solidFill>
              </a:rPr>
              <a:pPr algn="l" rtl="0"/>
              <a:t>‹nr.›</a:t>
            </a:fld>
            <a:endParaRPr lang="da-DK" sz="1200" noProof="0">
              <a:solidFill>
                <a:schemeClr val="tx2"/>
              </a:solidFill>
            </a:endParaRP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30315360-7115-4341-8A2E-EB70634BF6AE}"/>
              </a:ext>
            </a:extLst>
          </p:cNvPr>
          <p:cNvCxnSpPr/>
          <p:nvPr userDrawn="1"/>
        </p:nvCxnSpPr>
        <p:spPr>
          <a:xfrm>
            <a:off x="4076700" y="1371600"/>
            <a:ext cx="990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sz="3200" kern="1200" cap="all" spc="-150" baseline="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dirty="0">
                <a:solidFill>
                  <a:schemeClr val="tx1"/>
                </a:solidFill>
              </a:rPr>
              <a:t>DEN NÆRE ASTRONOMI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B84735A-F5BB-4C4D-93E0-8DCF8CEA9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wrap="square" tIns="0" rtlCol="0">
            <a:normAutofit/>
          </a:bodyPr>
          <a:lstStyle/>
          <a:p>
            <a:pPr marL="0" rtl="0">
              <a:spcBef>
                <a:spcPts val="0"/>
              </a:spcBef>
            </a:pPr>
            <a:r>
              <a:rPr lang="da-DK" dirty="0"/>
              <a:t>Introduktion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Hvad  BESTÅR Solsystemet af?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68580" indent="0" rtl="0">
              <a:buNone/>
            </a:pPr>
            <a:endParaRPr lang="da-DK" dirty="0"/>
          </a:p>
          <a:p>
            <a:pPr marL="68580" indent="0" rtl="0">
              <a:buNone/>
            </a:pPr>
            <a:endParaRPr lang="da-DK" dirty="0"/>
          </a:p>
        </p:txBody>
      </p:sp>
      <p:grpSp>
        <p:nvGrpSpPr>
          <p:cNvPr id="11" name="Gruppe 10" descr="solsystemgrafik med overlejring&#10;">
            <a:extLst>
              <a:ext uri="{FF2B5EF4-FFF2-40B4-BE49-F238E27FC236}">
                <a16:creationId xmlns:a16="http://schemas.microsoft.com/office/drawing/2014/main" id="{894D2375-8553-46D3-82D0-EB702E2002FE}"/>
              </a:ext>
            </a:extLst>
          </p:cNvPr>
          <p:cNvGrpSpPr/>
          <p:nvPr/>
        </p:nvGrpSpPr>
        <p:grpSpPr>
          <a:xfrm>
            <a:off x="492034" y="1484784"/>
            <a:ext cx="8159931" cy="2560320"/>
            <a:chOff x="488769" y="2286000"/>
            <a:chExt cx="8159931" cy="2560320"/>
          </a:xfrm>
        </p:grpSpPr>
        <p:pic>
          <p:nvPicPr>
            <p:cNvPr id="12" name="Billede 11" descr="solsystemgrafik">
              <a:extLst>
                <a:ext uri="{FF2B5EF4-FFF2-40B4-BE49-F238E27FC236}">
                  <a16:creationId xmlns:a16="http://schemas.microsoft.com/office/drawing/2014/main" id="{8A3C53E6-3A77-4C28-B640-12E2BFED01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15000" contras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5793"/>
            <a:stretch/>
          </p:blipFill>
          <p:spPr>
            <a:xfrm>
              <a:off x="495300" y="2286000"/>
              <a:ext cx="8153400" cy="2560320"/>
            </a:xfrm>
            <a:prstGeom prst="rect">
              <a:avLst/>
            </a:prstGeom>
            <a:effectLst/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605F81C1-6218-41D7-BC50-895A4A65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8769" y="2286000"/>
              <a:ext cx="8159931" cy="2560320"/>
            </a:xfrm>
            <a:prstGeom prst="rect">
              <a:avLst/>
            </a:prstGeom>
            <a:solidFill>
              <a:schemeClr val="bg2"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C170547F-E6AF-D347-1933-6F1EEC8F466F}"/>
              </a:ext>
            </a:extLst>
          </p:cNvPr>
          <p:cNvSpPr txBox="1"/>
          <p:nvPr/>
        </p:nvSpPr>
        <p:spPr>
          <a:xfrm>
            <a:off x="1403648" y="4221088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En stjerne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Planeter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Merkur, Venus, Jorden, Mars, Jupiter, Saturn, Uranus, Neptun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Måner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Jorden har én måne: MÅNEN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Asteroider og kometer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B03EF-ECA8-7975-CDFF-C15C98654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5DB63-805A-7823-98AD-4DC1B205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Hvem bevæger sig om hvem?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72EDD2-FB8B-3265-F57E-DC024AB82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68580" indent="0" rtl="0">
              <a:buNone/>
            </a:pPr>
            <a:endParaRPr lang="da-DK" dirty="0"/>
          </a:p>
          <a:p>
            <a:pPr marL="68580" indent="0" rtl="0">
              <a:buNone/>
            </a:pP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A6D25AF-5315-FA37-34DA-24DCCF83791F}"/>
              </a:ext>
            </a:extLst>
          </p:cNvPr>
          <p:cNvSpPr txBox="1"/>
          <p:nvPr/>
        </p:nvSpPr>
        <p:spPr>
          <a:xfrm>
            <a:off x="827584" y="49621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Planeterne bevæger sig i ellipsebaner om Solen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Månerne bevæger sig i ellipsebaner om deres planeter</a:t>
            </a:r>
          </a:p>
        </p:txBody>
      </p:sp>
      <p:pic>
        <p:nvPicPr>
          <p:cNvPr id="1030" name="Picture 6" descr="Solar System—Orbits | SpaceNext50 | Encyclopedia Britannica">
            <a:extLst>
              <a:ext uri="{FF2B5EF4-FFF2-40B4-BE49-F238E27FC236}">
                <a16:creationId xmlns:a16="http://schemas.microsoft.com/office/drawing/2014/main" id="{205CCEC2-E826-0158-543A-5C705817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8488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lp Name 20 Newly Discovered Moons of Saturn! | Carnegie Science">
            <a:extLst>
              <a:ext uri="{FF2B5EF4-FFF2-40B4-BE49-F238E27FC236}">
                <a16:creationId xmlns:a16="http://schemas.microsoft.com/office/drawing/2014/main" id="{D400BA03-2547-1761-73B4-2943F1FC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74" y="1844824"/>
            <a:ext cx="40991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6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4D982-6F83-D4F6-AFBB-7792420A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FORMØRKELSER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B706EE-E890-6356-F166-4472E57C1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058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109BF-1D44-A808-DACF-0FAD3DA0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MÅNEFORMØRKELSE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FC7C985-2DE9-D6D8-DCEC-56CD30A04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677" y="1600200"/>
            <a:ext cx="62926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4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06BD2-E02B-9412-F72A-7838DC4FC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1">
            <a:extLst>
              <a:ext uri="{FF2B5EF4-FFF2-40B4-BE49-F238E27FC236}">
                <a16:creationId xmlns:a16="http://schemas.microsoft.com/office/drawing/2014/main" id="{F51DC205-F008-2703-6E4A-0BDBCD6A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514600" cy="4330700"/>
          </a:xfrm>
        </p:spPr>
        <p:txBody>
          <a:bodyPr/>
          <a:lstStyle/>
          <a:p>
            <a:r>
              <a:rPr lang="da-DK" noProof="0" dirty="0"/>
              <a:t>Månen bliver rødlig, fordi noget (mest det røde) af lyset fra solen afbøjes i jordens atmosfære og rammer månen selvom den er i skyggen.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1E114AB-EC38-1EA0-1D53-F90D60DFD1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7706" b="1"/>
          <a:stretch>
            <a:fillRect/>
          </a:stretch>
        </p:blipFill>
        <p:spPr bwMode="auto">
          <a:xfrm>
            <a:off x="3429000" y="1676400"/>
            <a:ext cx="5486400" cy="4330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CC5073-49E8-C0B6-CD74-3260484F0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4306"/>
            <a:ext cx="8229600" cy="53489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MÅNEFORMØRKELSE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21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A2E75-2142-153F-CCA0-B1D24D060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9636F-E88F-A1DF-E4F5-56231CC4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SOLFORMØRKELSE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B4AFAF2-F83B-4DDA-6FD7-921C653C58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93" y="1600200"/>
            <a:ext cx="64098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8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C3E9-6FD4-7484-5783-56E7133D1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1">
            <a:extLst>
              <a:ext uri="{FF2B5EF4-FFF2-40B4-BE49-F238E27FC236}">
                <a16:creationId xmlns:a16="http://schemas.microsoft.com/office/drawing/2014/main" id="{284CD67E-3614-4FD3-E438-0BC58AFEB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514600" cy="4330700"/>
          </a:xfrm>
        </p:spPr>
        <p:txBody>
          <a:bodyPr>
            <a:normAutofit/>
          </a:bodyPr>
          <a:lstStyle/>
          <a:p>
            <a:r>
              <a:rPr lang="da-DK" noProof="0" dirty="0"/>
              <a:t>En total solformørkelse.</a:t>
            </a:r>
          </a:p>
          <a:p>
            <a:r>
              <a:rPr lang="da-DK" dirty="0"/>
              <a:t>Hvis man er i den del af skyggen, der hedder </a:t>
            </a:r>
            <a:r>
              <a:rPr lang="da-DK" dirty="0" err="1"/>
              <a:t>penumbraen</a:t>
            </a:r>
            <a:r>
              <a:rPr lang="da-DK" dirty="0"/>
              <a:t>, bliver formørkelsen kun delvis.</a:t>
            </a:r>
            <a:endParaRPr lang="da-DK" noProof="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C20D45-D53A-91CB-55D7-CAC5C0243A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3" b="3"/>
          <a:stretch>
            <a:fillRect/>
          </a:stretch>
        </p:blipFill>
        <p:spPr bwMode="auto">
          <a:xfrm>
            <a:off x="3429000" y="1676400"/>
            <a:ext cx="5486400" cy="4330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0B3500-DFB3-0B7F-1A1C-8E7485AE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4306"/>
            <a:ext cx="8229600" cy="53489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SOLFORMØRKELSE</a:t>
            </a:r>
          </a:p>
        </p:txBody>
      </p:sp>
    </p:spTree>
    <p:extLst>
      <p:ext uri="{BB962C8B-B14F-4D97-AF65-F5344CB8AC3E}">
        <p14:creationId xmlns:p14="http://schemas.microsoft.com/office/powerpoint/2010/main" val="1394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B8ACE-FE34-C5A8-4F25-2F7B5786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1">
            <a:extLst>
              <a:ext uri="{FF2B5EF4-FFF2-40B4-BE49-F238E27FC236}">
                <a16:creationId xmlns:a16="http://schemas.microsoft.com/office/drawing/2014/main" id="{4EDCA242-7D9D-0B82-0E13-F9831A19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514600" cy="4330700"/>
          </a:xfrm>
        </p:spPr>
        <p:txBody>
          <a:bodyPr>
            <a:normAutofit/>
          </a:bodyPr>
          <a:lstStyle/>
          <a:p>
            <a:r>
              <a:rPr lang="da-DK" noProof="0" dirty="0"/>
              <a:t>Figuren viser at månens bane om jorden hælder i forhold til jordens bane om solen.</a:t>
            </a:r>
          </a:p>
          <a:p>
            <a:endParaRPr lang="da-DK" dirty="0"/>
          </a:p>
          <a:p>
            <a:r>
              <a:rPr lang="da-DK" noProof="0" dirty="0"/>
              <a:t>Det betyder, at der kun sker formørkelser ca. </a:t>
            </a:r>
            <a:r>
              <a:rPr lang="da-DK" noProof="0"/>
              <a:t>hvert halve år.</a:t>
            </a:r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E8ED1-2FD6-8410-604C-ECE82F9A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4306"/>
            <a:ext cx="8229600" cy="53489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Månens baneplan om jorden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F3DCB8D-C0FA-9E33-E0F0-B17769E3AA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43016"/>
            <a:ext cx="5486400" cy="259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ktion til PowerPoint2007">
  <a:themeElements>
    <a:clrScheme name="Custom 57">
      <a:dk1>
        <a:srgbClr val="262140"/>
      </a:dk1>
      <a:lt1>
        <a:srgbClr val="FFFFFF"/>
      </a:lt1>
      <a:dk2>
        <a:srgbClr val="3A3363"/>
      </a:dk2>
      <a:lt2>
        <a:srgbClr val="FFFFFF"/>
      </a:lt2>
      <a:accent1>
        <a:srgbClr val="F3D569"/>
      </a:accent1>
      <a:accent2>
        <a:srgbClr val="7DC6F3"/>
      </a:accent2>
      <a:accent3>
        <a:srgbClr val="F3D569"/>
      </a:accent3>
      <a:accent4>
        <a:srgbClr val="2F4B83"/>
      </a:accent4>
      <a:accent5>
        <a:srgbClr val="13C4D7"/>
      </a:accent5>
      <a:accent6>
        <a:srgbClr val="07AD85"/>
      </a:accent6>
      <a:hlink>
        <a:srgbClr val="ECBE18"/>
      </a:hlink>
      <a:folHlink>
        <a:srgbClr val="ECBE18"/>
      </a:folHlink>
    </a:clrScheme>
    <a:fontScheme name="Custom 33">
      <a:majorFont>
        <a:latin typeface="Microsoft Sans Serif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154743_TF10290551_Win32" id="{0F427C9C-FA3F-4165-9B8F-4662DB7F1330}" vid="{3B3BE8AE-C9E3-4D4F-9E59-1C0BD82D8C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Solsystem til skoleprojekt</Template>
  <TotalTime>237</TotalTime>
  <Words>151</Words>
  <Application>Microsoft Office PowerPoint</Application>
  <PresentationFormat>Skærmshow (4:3)</PresentationFormat>
  <Paragraphs>28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Microsoft Sans Serif</vt:lpstr>
      <vt:lpstr>Wingdings</vt:lpstr>
      <vt:lpstr>Wingdings 2</vt:lpstr>
      <vt:lpstr>Wingdings 3</vt:lpstr>
      <vt:lpstr>Introduktion til PowerPoint2007</vt:lpstr>
      <vt:lpstr>DEN NÆRE ASTRONOMI</vt:lpstr>
      <vt:lpstr>Hvad  BESTÅR Solsystemet af?</vt:lpstr>
      <vt:lpstr>Hvem bevæger sig om hvem?</vt:lpstr>
      <vt:lpstr>FORMØRKELSER</vt:lpstr>
      <vt:lpstr>MÅNEFORMØRKELSE</vt:lpstr>
      <vt:lpstr>MÅNEFORMØRKELSE</vt:lpstr>
      <vt:lpstr>SOLFORMØRKELSE</vt:lpstr>
      <vt:lpstr>SOLFORMØRKELSE</vt:lpstr>
      <vt:lpstr>Månens baneplan om jorden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Arnborg Videsen</dc:creator>
  <cp:lastModifiedBy>Peter Arnborg Videsen</cp:lastModifiedBy>
  <cp:revision>2</cp:revision>
  <dcterms:created xsi:type="dcterms:W3CDTF">2026-01-18T06:30:08Z</dcterms:created>
  <dcterms:modified xsi:type="dcterms:W3CDTF">2026-02-06T08:52:32Z</dcterms:modified>
</cp:coreProperties>
</file>