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874" r:id="rId1"/>
  </p:sldMasterIdLst>
  <p:notesMasterIdLst>
    <p:notesMasterId r:id="rId11"/>
  </p:notesMasterIdLst>
  <p:handoutMasterIdLst>
    <p:handoutMasterId r:id="rId12"/>
  </p:handoutMasterIdLst>
  <p:sldIdLst>
    <p:sldId id="281" r:id="rId2"/>
    <p:sldId id="278" r:id="rId3"/>
    <p:sldId id="260" r:id="rId4"/>
    <p:sldId id="263" r:id="rId5"/>
    <p:sldId id="282" r:id="rId6"/>
    <p:sldId id="265" r:id="rId7"/>
    <p:sldId id="277" r:id="rId8"/>
    <p:sldId id="272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0947"/>
  </p:normalViewPr>
  <p:slideViewPr>
    <p:cSldViewPr>
      <p:cViewPr varScale="1">
        <p:scale>
          <a:sx n="115" d="100"/>
          <a:sy n="115" d="100"/>
        </p:scale>
        <p:origin x="4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6B795D8-35B4-67FB-57A6-2A924D333F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F5D3900-60F1-992C-84EF-05F1A41173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9D0D94FB-50F0-4D1C-6C37-5EC849F75A9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EDAC9C16-0A7F-32C2-C6C5-E2B085CC373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39080E-D55C-8940-9986-FBA05F8EFFE2}" type="slidenum">
              <a:rPr lang="da-DK" altLang="da-DK"/>
              <a:pPr/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C19FF14-4ADC-FD1D-43A2-9E2922D8EF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51AF59B-2405-4D2E-25AC-8435F52F4CA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9B699D2-BC58-9E8E-272C-1732285A8F36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447AB81B-F3B3-8C53-4E46-E6641DFD13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AAEAD1FB-FAA8-E01A-A35E-54A0A7AAE6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7C90E2B4-2AA7-327E-E6DE-A66977C8B0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F8E39A-7344-3847-B450-74A37DBD792E}" type="slidenum">
              <a:rPr lang="da-DK" altLang="da-DK"/>
              <a:pPr/>
              <a:t>‹nr.›</a:t>
            </a:fld>
            <a:endParaRPr lang="da-DK" alt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4077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61466298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30727462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el, tekst og clipart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multimedieklip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endParaRPr lang="da-DK" noProof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DEA7BE03-D827-C4F6-60C5-C065D46C51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52DA260-511D-8A1C-9020-99D4A1B977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B888AD1B-BE02-6417-015C-963453D3FA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490CC-AFF9-1E49-A720-71D1031D6546}" type="slidenum">
              <a:rPr lang="da-DK" altLang="da-DK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25113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27504485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B71E-B9CC-5349-A53D-8CE0ECE73641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6790314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414176521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4158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B6B7-F46B-2C45-9EB6-CBD0F330D948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56312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2760922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23500408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CA644-BBAA-8740-B5C3-DAE12D4D7EEC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00653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F6F660F-4890-514A-BF3F-3D9E032A733F}" type="slidenum">
              <a:rPr lang="da-DK" altLang="da-DK" smtClean="0"/>
              <a:pPr/>
              <a:t>‹nr.›</a:t>
            </a:fld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13871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0DE6D701-94C8-CA82-F2CB-AA3F41C54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/>
              <a:t>Spejling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459A08B7-E0C3-1A5B-66F4-B0CDB0B7A19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3922713" cy="3733800"/>
          </a:xfrm>
        </p:spPr>
        <p:txBody>
          <a:bodyPr/>
          <a:lstStyle/>
          <a:p>
            <a:pPr eaLnBrk="1" hangingPunct="1"/>
            <a:r>
              <a:rPr lang="da-DK" altLang="da-DK" sz="2400" dirty="0"/>
              <a:t>Indfaldsvinkel = spejlingsvinkel.</a:t>
            </a:r>
          </a:p>
        </p:txBody>
      </p:sp>
      <p:pic>
        <p:nvPicPr>
          <p:cNvPr id="3077" name="Picture 7" descr="http://www.jcphysics.com/toolboximages/wavemot/reflection.gif">
            <a:extLst>
              <a:ext uri="{FF2B5EF4-FFF2-40B4-BE49-F238E27FC236}">
                <a16:creationId xmlns:a16="http://schemas.microsoft.com/office/drawing/2014/main" id="{E47DFE73-EF29-BBE2-6562-2D56139B3984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0" y="3448050"/>
            <a:ext cx="2095500" cy="1562100"/>
          </a:xfrm>
          <a:noFill/>
        </p:spPr>
      </p:pic>
      <p:sp>
        <p:nvSpPr>
          <p:cNvPr id="7" name="Pladsholder til diasnummer 6">
            <a:extLst>
              <a:ext uri="{FF2B5EF4-FFF2-40B4-BE49-F238E27FC236}">
                <a16:creationId xmlns:a16="http://schemas.microsoft.com/office/drawing/2014/main" id="{4447C6E9-906F-06C1-50F4-D8B2DE56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48824A3-5775-F745-AE1E-5C8599F7C04C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1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>
            <a:extLst>
              <a:ext uri="{FF2B5EF4-FFF2-40B4-BE49-F238E27FC236}">
                <a16:creationId xmlns:a16="http://schemas.microsoft.com/office/drawing/2014/main" id="{A1F7B069-6AD6-C247-6C4B-22C27966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Lysets brydning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57A71B9-D0AB-934A-E38A-ED9B81DB85D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type="body" sz="half" idx="1"/>
          </p:nvPr>
        </p:nvSpPr>
        <p:spPr>
          <a:xfrm>
            <a:off x="914400" y="2362200"/>
            <a:ext cx="7041976" cy="3733800"/>
          </a:xfrm>
          <a:blipFill rotWithShape="1">
            <a:blip r:embed="rId2"/>
            <a:stretch>
              <a:fillRect l="-519" t="-1144"/>
            </a:stretch>
          </a:blipFill>
        </p:spPr>
        <p:txBody>
          <a:bodyPr/>
          <a:lstStyle/>
          <a:p>
            <a:pPr>
              <a:defRPr/>
            </a:pPr>
            <a:r>
              <a:rPr lang="da-DK">
                <a:noFill/>
              </a:rPr>
              <a:t> </a:t>
            </a:r>
          </a:p>
        </p:txBody>
      </p:sp>
      <p:sp>
        <p:nvSpPr>
          <p:cNvPr id="5" name="Pladsholder til diasnummer 4">
            <a:extLst>
              <a:ext uri="{FF2B5EF4-FFF2-40B4-BE49-F238E27FC236}">
                <a16:creationId xmlns:a16="http://schemas.microsoft.com/office/drawing/2014/main" id="{673E675B-1F6D-0737-3E8D-BAF2255B2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C12AE14-6FC5-D84D-9C83-70D7FED62B26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Lysets Brydning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3922713" cy="3733800"/>
          </a:xfrm>
        </p:spPr>
        <p:txBody>
          <a:bodyPr/>
          <a:lstStyle/>
          <a:p>
            <a:r>
              <a:rPr lang="da-DK" altLang="da-DK" dirty="0"/>
              <a:t>Opstår når bølger ændrer hastighed ved overgang mellem to stoffer.</a:t>
            </a:r>
          </a:p>
          <a:p>
            <a:r>
              <a:rPr lang="da-DK" altLang="da-DK" dirty="0"/>
              <a:t>Bølgelængden ændres</a:t>
            </a:r>
          </a:p>
          <a:p>
            <a:r>
              <a:rPr lang="da-DK" altLang="da-DK" dirty="0"/>
              <a:t>Frekvensen er konstant</a:t>
            </a:r>
          </a:p>
          <a:p>
            <a:endParaRPr lang="da-DK" altLang="da-DK" dirty="0"/>
          </a:p>
          <a:p>
            <a:endParaRPr lang="da-DK" altLang="da-DK" dirty="0"/>
          </a:p>
          <a:p>
            <a:endParaRPr lang="da-DK" altLang="da-DK" dirty="0"/>
          </a:p>
        </p:txBody>
      </p:sp>
      <p:pic>
        <p:nvPicPr>
          <p:cNvPr id="12292" name="Picture 9" descr="http://www.spacesciencegroup.nsula.edu/sotw/newlessons/graphics/refraction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2852738"/>
            <a:ext cx="3079750" cy="3306762"/>
          </a:xfrm>
          <a:noFill/>
        </p:spPr>
      </p:pic>
      <p:sp>
        <p:nvSpPr>
          <p:cNvPr id="12293" name="Pladsholder til diasnumm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C42AD17-328F-46D3-A176-5975FB96DC5B}" type="slidenum">
              <a:rPr lang="da-DK" altLang="da-DK" sz="1000" smtClean="0">
                <a:solidFill>
                  <a:schemeClr val="tx2"/>
                </a:solidFill>
              </a:rPr>
              <a:pPr eaLnBrk="1" hangingPunct="1"/>
              <a:t>3</a:t>
            </a:fld>
            <a:endParaRPr lang="da-DK" altLang="da-DK" sz="1000">
              <a:solidFill>
                <a:schemeClr val="tx2"/>
              </a:solidFill>
            </a:endParaRP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3436938" y="25130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a-DK" altLang="da-DK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3436938" y="2513013"/>
            <a:ext cx="9144000" cy="0"/>
          </a:xfrm>
          <a:prstGeom prst="rect">
            <a:avLst/>
          </a:prstGeom>
          <a:solidFill>
            <a:srgbClr val="F5DE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353585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Genstande under vand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3922713" cy="3733800"/>
          </a:xfrm>
        </p:spPr>
        <p:txBody>
          <a:bodyPr/>
          <a:lstStyle/>
          <a:p>
            <a:r>
              <a:rPr lang="da-DK" altLang="da-DK"/>
              <a:t>Ser ud til at være tættere på end de i virkeligheden er.</a:t>
            </a:r>
          </a:p>
        </p:txBody>
      </p:sp>
      <p:pic>
        <p:nvPicPr>
          <p:cNvPr id="16388" name="Picture 12" descr="http://sol.sci.uop.edu/~jfalward/refraction/apparentdepth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3716338"/>
            <a:ext cx="4208462" cy="2551112"/>
          </a:xfrm>
          <a:noFill/>
        </p:spPr>
      </p:pic>
      <p:sp>
        <p:nvSpPr>
          <p:cNvPr id="16389" name="Pladsholder til diasnumm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8CC99FB-77C1-48F4-9A0D-DB2102E60A5D}" type="slidenum">
              <a:rPr lang="da-DK" altLang="da-DK" sz="1000" smtClean="0">
                <a:solidFill>
                  <a:schemeClr val="tx2"/>
                </a:solidFill>
              </a:rPr>
              <a:pPr eaLnBrk="1" hangingPunct="1"/>
              <a:t>4</a:t>
            </a:fld>
            <a:endParaRPr lang="da-DK" altLang="da-DK" sz="1000">
              <a:solidFill>
                <a:schemeClr val="tx2"/>
              </a:solidFill>
            </a:endParaRP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1335088" y="17541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da-DK" altLang="da-DK"/>
          </a:p>
        </p:txBody>
      </p:sp>
    </p:spTree>
    <p:extLst>
      <p:ext uri="{BB962C8B-B14F-4D97-AF65-F5344CB8AC3E}">
        <p14:creationId xmlns:p14="http://schemas.microsoft.com/office/powerpoint/2010/main" val="67761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>
            <a:extLst>
              <a:ext uri="{FF2B5EF4-FFF2-40B4-BE49-F238E27FC236}">
                <a16:creationId xmlns:a16="http://schemas.microsoft.com/office/drawing/2014/main" id="{12489CB0-BE58-B1CC-16C2-04AAF71B1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Lysets brydning</a:t>
            </a:r>
          </a:p>
        </p:txBody>
      </p:sp>
      <p:sp>
        <p:nvSpPr>
          <p:cNvPr id="6147" name="Pladsholder til tekst 2">
            <a:extLst>
              <a:ext uri="{FF2B5EF4-FFF2-40B4-BE49-F238E27FC236}">
                <a16:creationId xmlns:a16="http://schemas.microsoft.com/office/drawing/2014/main" id="{9964C6A7-8265-4238-A083-CBEFBDACF4F6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a-DK" altLang="da-DK" sz="2400"/>
              <a:t>Normalt opfattes sollyset som hvidt.</a:t>
            </a:r>
          </a:p>
          <a:p>
            <a:endParaRPr lang="da-DK" altLang="da-DK" sz="2400"/>
          </a:p>
          <a:p>
            <a:r>
              <a:rPr lang="da-DK" altLang="da-DK" sz="2400"/>
              <a:t>Men det indeholder et spektrum af farver</a:t>
            </a:r>
          </a:p>
        </p:txBody>
      </p:sp>
      <p:pic>
        <p:nvPicPr>
          <p:cNvPr id="6148" name="Pladsholder til multimedieklip 5">
            <a:extLst>
              <a:ext uri="{FF2B5EF4-FFF2-40B4-BE49-F238E27FC236}">
                <a16:creationId xmlns:a16="http://schemas.microsoft.com/office/drawing/2014/main" id="{AE65FB00-FDC4-623F-890B-8AE2360A685C}"/>
              </a:ext>
            </a:extLst>
          </p:cNvPr>
          <p:cNvPicPr>
            <a:picLocks noGrp="1" noChangeAspect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3141663"/>
            <a:ext cx="4265613" cy="2147887"/>
          </a:xfrm>
        </p:spPr>
      </p:pic>
      <p:sp>
        <p:nvSpPr>
          <p:cNvPr id="5" name="Pladsholder til diasnummer 4">
            <a:extLst>
              <a:ext uri="{FF2B5EF4-FFF2-40B4-BE49-F238E27FC236}">
                <a16:creationId xmlns:a16="http://schemas.microsoft.com/office/drawing/2014/main" id="{0066A983-B13A-43F2-E81E-1647B2239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5205E1E-4B0F-D344-B383-A1735AAB733D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03B445F1-ED2D-A76B-ABB6-11F3B7A17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/>
              <a:t>Brydningens afhængighed af farve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8A4A899-FD35-04FE-F418-581DED06E00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3922713" cy="3733800"/>
          </a:xfrm>
        </p:spPr>
        <p:txBody>
          <a:bodyPr/>
          <a:lstStyle/>
          <a:p>
            <a:pPr eaLnBrk="1" hangingPunct="1"/>
            <a:r>
              <a:rPr lang="da-DK" altLang="da-DK" sz="2400"/>
              <a:t>Lyshastigheden i glas lidt bølgelængde-afhængig.</a:t>
            </a:r>
          </a:p>
          <a:p>
            <a:pPr eaLnBrk="1" hangingPunct="1"/>
            <a:r>
              <a:rPr lang="da-DK" altLang="da-DK" sz="2400"/>
              <a:t>Dvs. forskellige farver brydes forskelligt.</a:t>
            </a:r>
          </a:p>
          <a:p>
            <a:pPr eaLnBrk="1" hangingPunct="1"/>
            <a:endParaRPr lang="da-DK" altLang="da-DK" sz="2400"/>
          </a:p>
        </p:txBody>
      </p:sp>
      <p:pic>
        <p:nvPicPr>
          <p:cNvPr id="2" name="Picture 2" descr="Fysik-Blog: Fysik og farver">
            <a:extLst>
              <a:ext uri="{FF2B5EF4-FFF2-40B4-BE49-F238E27FC236}">
                <a16:creationId xmlns:a16="http://schemas.microsoft.com/office/drawing/2014/main" id="{5D6D1FAD-3A28-87F4-E6FB-24F0FE866CFE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573016"/>
            <a:ext cx="4137620" cy="2068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ladsholder til diasnummer 6">
            <a:extLst>
              <a:ext uri="{FF2B5EF4-FFF2-40B4-BE49-F238E27FC236}">
                <a16:creationId xmlns:a16="http://schemas.microsoft.com/office/drawing/2014/main" id="{F9997BC5-6F63-47C5-83FB-EEEEB311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A17E112-4739-C846-A17E-72A1D0AA2A4B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081DCA20-988C-6ABE-CAA1-9B7A84A8A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/>
              <a:t>Absolut brydningsforhold vand</a:t>
            </a:r>
          </a:p>
        </p:txBody>
      </p:sp>
      <p:sp>
        <p:nvSpPr>
          <p:cNvPr id="12291" name="Pladsholder til tekst 2">
            <a:extLst>
              <a:ext uri="{FF2B5EF4-FFF2-40B4-BE49-F238E27FC236}">
                <a16:creationId xmlns:a16="http://schemas.microsoft.com/office/drawing/2014/main" id="{B9C475D9-3BE7-CE7C-E01D-DF0C227259C0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da-DK" altLang="da-DK"/>
          </a:p>
        </p:txBody>
      </p:sp>
      <p:graphicFrame>
        <p:nvGraphicFramePr>
          <p:cNvPr id="6" name="Pladsholder til multimedieklip 5">
            <a:extLst>
              <a:ext uri="{FF2B5EF4-FFF2-40B4-BE49-F238E27FC236}">
                <a16:creationId xmlns:a16="http://schemas.microsoft.com/office/drawing/2014/main" id="{0AAC83FD-5A8C-D405-7F4C-2E7F85728355}"/>
              </a:ext>
            </a:extLst>
          </p:cNvPr>
          <p:cNvGraphicFramePr>
            <a:graphicFrameLocks noGrp="1"/>
          </p:cNvGraphicFramePr>
          <p:nvPr>
            <p:ph type="clipArt" sz="half" idx="2"/>
          </p:nvPr>
        </p:nvGraphicFramePr>
        <p:xfrm>
          <a:off x="900113" y="2349500"/>
          <a:ext cx="7848600" cy="3887789"/>
        </p:xfrm>
        <a:graphic>
          <a:graphicData uri="http://schemas.openxmlformats.org/drawingml/2006/table">
            <a:tbl>
              <a:tblPr/>
              <a:tblGrid>
                <a:gridCol w="347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84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Bølgelængde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latin typeface="Calibri"/>
                          <a:ea typeface="Calibri"/>
                          <a:cs typeface="Times New Roman"/>
                        </a:rPr>
                        <a:t>Brydningsforhold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>
                          <a:latin typeface="Calibri"/>
                          <a:ea typeface="Calibri"/>
                          <a:cs typeface="Times New Roman"/>
                        </a:rPr>
                        <a:t>absolut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405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1,343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434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1,340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435 nm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1,340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480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1,337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486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1,337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546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1,334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588 nm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1,333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644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1,331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656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1,331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768</a:t>
                      </a:r>
                      <a:r>
                        <a:rPr lang="da-DK" sz="1400" b="1" baseline="0" dirty="0">
                          <a:latin typeface="Calibri"/>
                          <a:ea typeface="Calibri"/>
                          <a:cs typeface="Times New Roman"/>
                        </a:rPr>
                        <a:t> nm</a:t>
                      </a:r>
                      <a:endParaRPr lang="da-DK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latin typeface="Calibri"/>
                          <a:ea typeface="Calibri"/>
                          <a:cs typeface="Times New Roman"/>
                        </a:rPr>
                        <a:t>1,329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Pladsholder til diasnummer 4">
            <a:extLst>
              <a:ext uri="{FF2B5EF4-FFF2-40B4-BE49-F238E27FC236}">
                <a16:creationId xmlns:a16="http://schemas.microsoft.com/office/drawing/2014/main" id="{75CE6C0F-0ACA-A10B-ADAC-F8FF8084C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2138F03-BC3C-9E44-8752-7FCB172A75F6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8D79D1B0-50CC-E46A-FBAA-3B113862A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/>
              <a:t>Regndråbe</a:t>
            </a:r>
          </a:p>
        </p:txBody>
      </p:sp>
      <p:sp>
        <p:nvSpPr>
          <p:cNvPr id="7" name="Pladsholder til diasnummer 4">
            <a:extLst>
              <a:ext uri="{FF2B5EF4-FFF2-40B4-BE49-F238E27FC236}">
                <a16:creationId xmlns:a16="http://schemas.microsoft.com/office/drawing/2014/main" id="{93D5F2CA-4F93-C43B-1119-C9703190E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EBC611D-DE38-EA45-B137-90785D69FB50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B71BF2E-DDE4-F633-9413-D3A04FF33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013" y="17541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a-DK" altLang="da-DK"/>
          </a:p>
        </p:txBody>
      </p:sp>
      <p:pic>
        <p:nvPicPr>
          <p:cNvPr id="8197" name="Picture 5" descr="http://sol.sci.uop.edu/~jfalward/refraction/raindropangledetail.jpg">
            <a:extLst>
              <a:ext uri="{FF2B5EF4-FFF2-40B4-BE49-F238E27FC236}">
                <a16:creationId xmlns:a16="http://schemas.microsoft.com/office/drawing/2014/main" id="{46EC7928-F80A-A5B0-08CE-72286C370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38400"/>
            <a:ext cx="378618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78251D49-235E-6B0B-F7E4-9C9470A50D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altLang="da-DK" dirty="0"/>
              <a:t>Regnbuen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8FFC6EE-F23F-6DCD-087A-C8DE5671AF1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3922713" cy="3733800"/>
          </a:xfrm>
        </p:spPr>
        <p:txBody>
          <a:bodyPr/>
          <a:lstStyle/>
          <a:p>
            <a:pPr eaLnBrk="1" hangingPunct="1"/>
            <a:r>
              <a:rPr lang="da-DK" altLang="da-DK" sz="2400"/>
              <a:t>De forskellige farver brydes og reflekteres i vanddråber.</a:t>
            </a:r>
          </a:p>
          <a:p>
            <a:pPr eaLnBrk="1" hangingPunct="1"/>
            <a:endParaRPr lang="da-DK" altLang="da-DK" sz="2400"/>
          </a:p>
          <a:p>
            <a:pPr eaLnBrk="1" hangingPunct="1"/>
            <a:r>
              <a:rPr lang="da-DK" altLang="da-DK" sz="2400"/>
              <a:t>Forskellige farver ses fra vanddråber i forskellige vinkler.</a:t>
            </a:r>
          </a:p>
        </p:txBody>
      </p:sp>
      <p:pic>
        <p:nvPicPr>
          <p:cNvPr id="9222" name="Picture 12" descr="http://sol.sci.uop.edu/~jfalward/refraction/rainbowgirltwodrops.jpg">
            <a:extLst>
              <a:ext uri="{FF2B5EF4-FFF2-40B4-BE49-F238E27FC236}">
                <a16:creationId xmlns:a16="http://schemas.microsoft.com/office/drawing/2014/main" id="{3F63DCBA-D0AE-209D-96E2-CF89B5448FAD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700" y="3346450"/>
            <a:ext cx="2705100" cy="1765300"/>
          </a:xfrm>
          <a:noFill/>
        </p:spPr>
      </p:pic>
      <p:sp>
        <p:nvSpPr>
          <p:cNvPr id="8" name="Pladsholder til diasnummer 6">
            <a:extLst>
              <a:ext uri="{FF2B5EF4-FFF2-40B4-BE49-F238E27FC236}">
                <a16:creationId xmlns:a16="http://schemas.microsoft.com/office/drawing/2014/main" id="{CEFB1356-73BD-DEA3-C172-0C820B1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58D16C9-9ED3-4347-8CA3-C047CD8A22F7}" type="slidenum">
              <a:rPr lang="da-DK" altLang="da-DK" sz="2600">
                <a:solidFill>
                  <a:schemeClr val="bg1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da-DK" altLang="da-DK" sz="26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FEDDA088-F021-56CD-105D-169D4A3E8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638" y="17541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a-DK" altLang="da-D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468</TotalTime>
  <Words>139</Words>
  <Application>Microsoft Macintosh PowerPoint</Application>
  <PresentationFormat>Skærmshow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Wingdings</vt:lpstr>
      <vt:lpstr>Calibri</vt:lpstr>
      <vt:lpstr>Pakke</vt:lpstr>
      <vt:lpstr>Spejling</vt:lpstr>
      <vt:lpstr>Lysets brydning</vt:lpstr>
      <vt:lpstr>Lysets Brydning</vt:lpstr>
      <vt:lpstr>Genstande under vand</vt:lpstr>
      <vt:lpstr>Lysets brydning</vt:lpstr>
      <vt:lpstr>Brydningens afhængighed af farve</vt:lpstr>
      <vt:lpstr>Absolut brydningsforhold vand</vt:lpstr>
      <vt:lpstr>Regndråbe</vt:lpstr>
      <vt:lpstr>Regnbuen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Spejling.</dc:title>
  <dc:creator>Peter</dc:creator>
  <cp:lastModifiedBy>Malene Lønvig</cp:lastModifiedBy>
  <cp:revision>24</cp:revision>
  <dcterms:created xsi:type="dcterms:W3CDTF">2002-09-06T18:42:40Z</dcterms:created>
  <dcterms:modified xsi:type="dcterms:W3CDTF">2026-03-02T10:14:47Z</dcterms:modified>
</cp:coreProperties>
</file>