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2" r:id="rId5"/>
    <p:sldId id="263" r:id="rId6"/>
    <p:sldId id="266" r:id="rId7"/>
    <p:sldId id="270" r:id="rId8"/>
    <p:sldId id="272" r:id="rId9"/>
    <p:sldId id="271" r:id="rId10"/>
    <p:sldId id="268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FFAB34-D5A3-4B44-8C9B-21D0C030B598}" v="1" dt="2026-03-08T11:15:07.9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96"/>
    <p:restoredTop sz="94613"/>
  </p:normalViewPr>
  <p:slideViewPr>
    <p:cSldViewPr snapToGrid="0">
      <p:cViewPr varScale="1">
        <p:scale>
          <a:sx n="88" d="100"/>
          <a:sy n="88" d="100"/>
        </p:scale>
        <p:origin x="208" y="8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ECF5B220-A270-5353-9202-B5452D27BE5F}"/>
    <pc:docChg chg="custSel addSld delSld modSld sldOrd">
      <pc:chgData name="Klara Jensen" userId="5e70cf2d-534e-4b57-be02-6afb43ed7e61" providerId="ADAL" clId="{ECF5B220-A270-5353-9202-B5452D27BE5F}" dt="2026-03-08T11:15:40.061" v="656" actId="1076"/>
      <pc:docMkLst>
        <pc:docMk/>
      </pc:docMkLst>
      <pc:sldChg chg="modSp mod">
        <pc:chgData name="Klara Jensen" userId="5e70cf2d-534e-4b57-be02-6afb43ed7e61" providerId="ADAL" clId="{ECF5B220-A270-5353-9202-B5452D27BE5F}" dt="2026-02-16T09:58:45.401" v="11" actId="20577"/>
        <pc:sldMkLst>
          <pc:docMk/>
          <pc:sldMk cId="1434832292" sldId="257"/>
        </pc:sldMkLst>
        <pc:spChg chg="mod">
          <ac:chgData name="Klara Jensen" userId="5e70cf2d-534e-4b57-be02-6afb43ed7e61" providerId="ADAL" clId="{ECF5B220-A270-5353-9202-B5452D27BE5F}" dt="2026-02-16T09:58:45.401" v="11" actId="20577"/>
          <ac:spMkLst>
            <pc:docMk/>
            <pc:sldMk cId="1434832292" sldId="257"/>
            <ac:spMk id="3" creationId="{37C39679-6D9C-4A91-99ED-A9555CAA93BE}"/>
          </ac:spMkLst>
        </pc:spChg>
      </pc:sldChg>
      <pc:sldChg chg="addSp modSp del mod">
        <pc:chgData name="Klara Jensen" userId="5e70cf2d-534e-4b57-be02-6afb43ed7e61" providerId="ADAL" clId="{ECF5B220-A270-5353-9202-B5452D27BE5F}" dt="2026-03-08T11:09:04.708" v="646" actId="2696"/>
        <pc:sldMkLst>
          <pc:docMk/>
          <pc:sldMk cId="178674332" sldId="258"/>
        </pc:sldMkLst>
      </pc:sldChg>
      <pc:sldChg chg="del ord">
        <pc:chgData name="Klara Jensen" userId="5e70cf2d-534e-4b57-be02-6afb43ed7e61" providerId="ADAL" clId="{ECF5B220-A270-5353-9202-B5452D27BE5F}" dt="2026-03-08T11:10:30.416" v="649" actId="2696"/>
        <pc:sldMkLst>
          <pc:docMk/>
          <pc:sldMk cId="716438869" sldId="267"/>
        </pc:sldMkLst>
      </pc:sldChg>
      <pc:sldChg chg="addSp delSp modSp mod">
        <pc:chgData name="Klara Jensen" userId="5e70cf2d-534e-4b57-be02-6afb43ed7e61" providerId="ADAL" clId="{ECF5B220-A270-5353-9202-B5452D27BE5F}" dt="2026-03-08T11:15:40.061" v="656" actId="1076"/>
        <pc:sldMkLst>
          <pc:docMk/>
          <pc:sldMk cId="895029790" sldId="268"/>
        </pc:sldMkLst>
        <pc:spChg chg="mod">
          <ac:chgData name="Klara Jensen" userId="5e70cf2d-534e-4b57-be02-6afb43ed7e61" providerId="ADAL" clId="{ECF5B220-A270-5353-9202-B5452D27BE5F}" dt="2026-03-08T11:15:40.061" v="656" actId="1076"/>
          <ac:spMkLst>
            <pc:docMk/>
            <pc:sldMk cId="895029790" sldId="268"/>
            <ac:spMk id="7" creationId="{76A68690-0D0B-7376-BA40-0289FF4F4824}"/>
          </ac:spMkLst>
        </pc:spChg>
        <pc:picChg chg="add del mod">
          <ac:chgData name="Klara Jensen" userId="5e70cf2d-534e-4b57-be02-6afb43ed7e61" providerId="ADAL" clId="{ECF5B220-A270-5353-9202-B5452D27BE5F}" dt="2026-03-08T11:15:06.995" v="650" actId="478"/>
          <ac:picMkLst>
            <pc:docMk/>
            <pc:sldMk cId="895029790" sldId="268"/>
            <ac:picMk id="4" creationId="{8C4FAE4B-8B92-8AEF-B827-48AD8CDAF4C1}"/>
          </ac:picMkLst>
        </pc:picChg>
        <pc:picChg chg="add mod">
          <ac:chgData name="Klara Jensen" userId="5e70cf2d-534e-4b57-be02-6afb43ed7e61" providerId="ADAL" clId="{ECF5B220-A270-5353-9202-B5452D27BE5F}" dt="2026-03-08T11:15:29.461" v="655" actId="14100"/>
          <ac:picMkLst>
            <pc:docMk/>
            <pc:sldMk cId="895029790" sldId="268"/>
            <ac:picMk id="5" creationId="{85DD9179-E9F2-D4B8-8F04-342DB967A8DF}"/>
          </ac:picMkLst>
        </pc:picChg>
      </pc:sldChg>
      <pc:sldChg chg="ord">
        <pc:chgData name="Klara Jensen" userId="5e70cf2d-534e-4b57-be02-6afb43ed7e61" providerId="ADAL" clId="{ECF5B220-A270-5353-9202-B5452D27BE5F}" dt="2026-02-16T09:58:13.661" v="7" actId="20578"/>
        <pc:sldMkLst>
          <pc:docMk/>
          <pc:sldMk cId="2824408525" sldId="271"/>
        </pc:sldMkLst>
      </pc:sldChg>
      <pc:sldChg chg="modSp mod">
        <pc:chgData name="Klara Jensen" userId="5e70cf2d-534e-4b57-be02-6afb43ed7e61" providerId="ADAL" clId="{ECF5B220-A270-5353-9202-B5452D27BE5F}" dt="2026-02-16T15:47:09.264" v="645" actId="20577"/>
        <pc:sldMkLst>
          <pc:docMk/>
          <pc:sldMk cId="1309687782" sldId="272"/>
        </pc:sldMkLst>
        <pc:spChg chg="mod">
          <ac:chgData name="Klara Jensen" userId="5e70cf2d-534e-4b57-be02-6afb43ed7e61" providerId="ADAL" clId="{ECF5B220-A270-5353-9202-B5452D27BE5F}" dt="2026-02-16T15:47:09.264" v="645" actId="20577"/>
          <ac:spMkLst>
            <pc:docMk/>
            <pc:sldMk cId="1309687782" sldId="272"/>
            <ac:spMk id="3" creationId="{46610B2D-477F-A815-2B24-69EAED69D848}"/>
          </ac:spMkLst>
        </pc:spChg>
      </pc:sldChg>
      <pc:sldChg chg="addSp delSp modSp add del mod ord">
        <pc:chgData name="Klara Jensen" userId="5e70cf2d-534e-4b57-be02-6afb43ed7e61" providerId="ADAL" clId="{ECF5B220-A270-5353-9202-B5452D27BE5F}" dt="2026-03-08T11:09:05.512" v="647" actId="2696"/>
        <pc:sldMkLst>
          <pc:docMk/>
          <pc:sldMk cId="2464464325" sldId="276"/>
        </pc:sldMkLst>
      </pc:sldChg>
      <pc:sldChg chg="addSp delSp modSp add del mod">
        <pc:chgData name="Klara Jensen" userId="5e70cf2d-534e-4b57-be02-6afb43ed7e61" providerId="ADAL" clId="{ECF5B220-A270-5353-9202-B5452D27BE5F}" dt="2026-03-08T11:09:06.351" v="648" actId="2696"/>
        <pc:sldMkLst>
          <pc:docMk/>
          <pc:sldMk cId="784986209" sldId="27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B685A-B379-0B4A-A5E7-1AFE45842174}" type="datetimeFigureOut">
              <a:rPr lang="da-DK" smtClean="0"/>
              <a:t>08.03.2026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825EE4-674F-1443-9262-ED8F50415ED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68762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Demonstrationsforsøg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825EE4-674F-1443-9262-ED8F50415ED9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492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81045F-66AA-268F-2F94-5B61485DE6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859927B-C21D-CBD5-53C0-FE21C43136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A000153-6EEE-7AFC-E75D-8001F5AF2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0DD2-7A4D-CA4F-93C6-F30CEA7A38D0}" type="datetimeFigureOut">
              <a:rPr lang="da-DK" smtClean="0"/>
              <a:t>08.03.2026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2567F63-9128-5C41-2C1A-59CDDC986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D9770ED-68A2-1E81-BA4C-B4B40839A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850D-0BB1-2240-9A9A-4B252EE75B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38173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283290-63D7-26BD-DD77-DBA47E892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776803A-A1C6-0B43-C5C0-7A4F8E6A40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7E808C1-ACD6-3236-3A60-C60FDC307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0DD2-7A4D-CA4F-93C6-F30CEA7A38D0}" type="datetimeFigureOut">
              <a:rPr lang="da-DK" smtClean="0"/>
              <a:t>08.03.2026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9C6AC9E-F58D-4F60-1D50-D717158A9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C87D351-FE99-9562-DC50-76785ED9F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850D-0BB1-2240-9A9A-4B252EE75B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4277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22E5DFA-4EF3-7C96-E93D-3B591FF8F8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2EDAE12-D0F5-CAD8-0803-452D7513F8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EE397F8-5005-675E-604F-E813253A8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0DD2-7A4D-CA4F-93C6-F30CEA7A38D0}" type="datetimeFigureOut">
              <a:rPr lang="da-DK" smtClean="0"/>
              <a:t>08.03.2026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67CBB4D-4EB5-99DC-056B-708523539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597CEBE-7FFE-90E5-3CC8-2F5CE263F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850D-0BB1-2240-9A9A-4B252EE75B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596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56F0AB-A493-544F-9D3C-CD8EBDB10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194F083-D6C2-ED03-8F82-84EFD4622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06984DD-79BE-F8C8-5755-DC258A5A3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0DD2-7A4D-CA4F-93C6-F30CEA7A38D0}" type="datetimeFigureOut">
              <a:rPr lang="da-DK" smtClean="0"/>
              <a:t>08.03.2026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CC0162F-3206-93D7-D700-BE906D9A1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D022A18-977C-E27D-EDA2-6868F97C1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850D-0BB1-2240-9A9A-4B252EE75B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2892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CBCE8D-24E5-2556-05C7-CCEAEEF15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64506F5-7240-7323-C4F8-E81167F64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76066C1-4232-E287-8567-34624D6D6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0DD2-7A4D-CA4F-93C6-F30CEA7A38D0}" type="datetimeFigureOut">
              <a:rPr lang="da-DK" smtClean="0"/>
              <a:t>08.03.2026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620214F-1F83-6B93-E16C-58BEF6D17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9DC88E0-21E9-2010-ADE2-B2AD94083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850D-0BB1-2240-9A9A-4B252EE75B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9136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33B730-A346-E797-A0C6-D5AC34A92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CA7624C-EA97-C0A2-6D26-08DC47E416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7D5CD76-1CEE-BF89-883A-688121DE3A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870C303-9B20-9813-7946-A8A424CA7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0DD2-7A4D-CA4F-93C6-F30CEA7A38D0}" type="datetimeFigureOut">
              <a:rPr lang="da-DK" smtClean="0"/>
              <a:t>08.03.2026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4B6CFD0-3908-420E-1B52-28146FBA7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DF5A849-7923-3879-67F1-AB8A81C09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850D-0BB1-2240-9A9A-4B252EE75B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39269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9AF6BB-C3CA-3B91-2B16-AD33EDF57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C807B90-C031-EEA8-2258-3FA0E65C7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FD5DE73-0C40-444B-C707-E1F63C35B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0AACE2D-2BCE-A103-BE87-D7CFACF5D9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130C48A-772B-A8F1-7373-114B73EA5A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6B0725E-A163-E661-F9FE-6CD180613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0DD2-7A4D-CA4F-93C6-F30CEA7A38D0}" type="datetimeFigureOut">
              <a:rPr lang="da-DK" smtClean="0"/>
              <a:t>08.03.2026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7DD38D2-C6A5-4417-2598-75CE3970E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55B218A-7F19-B470-BA4A-4FC1CEC78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850D-0BB1-2240-9A9A-4B252EE75B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51769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59B46E-C408-2CB4-0EF5-A9B08FD4F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1B196D1-677C-CEB9-A35D-01CF3FBDF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0DD2-7A4D-CA4F-93C6-F30CEA7A38D0}" type="datetimeFigureOut">
              <a:rPr lang="da-DK" smtClean="0"/>
              <a:t>08.03.2026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8069B71-6105-77FE-25F7-AE5531435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9F781F3-D770-4AEB-4229-E15BD1277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850D-0BB1-2240-9A9A-4B252EE75B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0982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D4E5EA1-95AB-FB46-4457-5F56ECB0B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0DD2-7A4D-CA4F-93C6-F30CEA7A38D0}" type="datetimeFigureOut">
              <a:rPr lang="da-DK" smtClean="0"/>
              <a:t>08.03.2026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07F282F-96D5-5F88-006E-D15731228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DF0F39A-EDE2-DBED-1EAB-6025C4D3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850D-0BB1-2240-9A9A-4B252EE75B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007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24A281-1567-130B-A2F3-ECB14B866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7E17BF3-3891-88AE-1B59-DCFEC343C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BF6FBAA-5E84-C0EC-053B-BFE0D99123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028CAE5-F59B-8296-9259-E84E33E7F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0DD2-7A4D-CA4F-93C6-F30CEA7A38D0}" type="datetimeFigureOut">
              <a:rPr lang="da-DK" smtClean="0"/>
              <a:t>08.03.2026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3F00EB4-D738-0ABC-AF24-A6DC9D6F5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359E7B3-C02A-C53A-3972-17B3F368C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850D-0BB1-2240-9A9A-4B252EE75B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6370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D01481-7F75-7B3C-A389-504846762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A46B8D6-BB2A-AEF4-AFB4-F471F5D1A5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D058462-5407-CD6F-8CB2-CF067F8462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652DC3E-E9CA-3A77-F39E-105758286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E0DD2-7A4D-CA4F-93C6-F30CEA7A38D0}" type="datetimeFigureOut">
              <a:rPr lang="da-DK" smtClean="0"/>
              <a:t>08.03.2026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C2192FD-4D40-96DC-9A00-A63B42AEA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A38C8C0-7B22-B271-F9A6-6649E9332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850D-0BB1-2240-9A9A-4B252EE75B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3557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F2F7E24-30F2-022F-7D23-62BCD01C7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389416-A590-2A63-D2E1-1951B9E7D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F226BEA-CABF-B634-564E-09968DA87E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FE0DD2-7A4D-CA4F-93C6-F30CEA7A38D0}" type="datetimeFigureOut">
              <a:rPr lang="da-DK" smtClean="0"/>
              <a:t>08.03.2026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8A4746F-B945-1AE5-3DF6-75E535B522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F8BB9E8-1D11-C65D-9768-52A2642B11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25850D-0BB1-2240-9A9A-4B252EE75B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588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0.png"/><Relationship Id="rId4" Type="http://schemas.openxmlformats.org/officeDocument/2006/relationships/image" Target="../media/image5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3E3BC5-C632-0AA8-D012-B04AE26DA5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Fotosyntese og respiration (Lab)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E3E1128-0466-5D0D-068F-2E96BC1F44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90533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B8E66F-9DD5-3A47-0315-BCF6C64C7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Grupper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270B8CA-6AAA-2574-D5F6-3E7F0A6D3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C7114CB9-B0F1-D63C-4678-BBFE834ADDEF}"/>
              </a:ext>
            </a:extLst>
          </p:cNvPr>
          <p:cNvSpPr txBox="1"/>
          <p:nvPr/>
        </p:nvSpPr>
        <p:spPr>
          <a:xfrm>
            <a:off x="2486025" y="1414463"/>
            <a:ext cx="2600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Glas 1-4 (lys):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76A68690-0D0B-7376-BA40-0289FF4F4824}"/>
              </a:ext>
            </a:extLst>
          </p:cNvPr>
          <p:cNvSpPr txBox="1"/>
          <p:nvPr/>
        </p:nvSpPr>
        <p:spPr>
          <a:xfrm>
            <a:off x="7105650" y="1369763"/>
            <a:ext cx="2600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Glas 5-8 (mørke):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85DD9179-E9F2-D4B8-8F04-342DB967A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6025" y="1780986"/>
            <a:ext cx="6817632" cy="501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029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2E9A35-4ED1-995F-1FD6-6D819F943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7C39679-6D9C-4A91-99ED-A9555CAA9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Intro til øvelse </a:t>
            </a:r>
          </a:p>
          <a:p>
            <a:r>
              <a:rPr lang="da-DK" dirty="0"/>
              <a:t>Lab</a:t>
            </a:r>
          </a:p>
        </p:txBody>
      </p:sp>
    </p:spTree>
    <p:extLst>
      <p:ext uri="{BB962C8B-B14F-4D97-AF65-F5344CB8AC3E}">
        <p14:creationId xmlns:p14="http://schemas.microsoft.com/office/powerpoint/2010/main" val="1434832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CE0FAC-4E7B-F769-5B0D-B62BBD4A0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Laboratorieforsøg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B51DE86-2145-FEBF-98C7-D373EA3F7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4098" name="Picture 2" descr="Kæmpe vandpest, C, Elodea densa, 12 cm potte">
            <a:extLst>
              <a:ext uri="{FF2B5EF4-FFF2-40B4-BE49-F238E27FC236}">
                <a16:creationId xmlns:a16="http://schemas.microsoft.com/office/drawing/2014/main" id="{D3F934FF-27D9-4BD5-E645-8A730B0B9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9233" y="1690688"/>
            <a:ext cx="3194567" cy="4157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Pladsholder til indhold 4">
                <a:extLst>
                  <a:ext uri="{FF2B5EF4-FFF2-40B4-BE49-F238E27FC236}">
                    <a16:creationId xmlns:a16="http://schemas.microsoft.com/office/drawing/2014/main" id="{52A5C13C-823E-8960-9E04-9B402993C74A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838200" y="1825625"/>
              <a:ext cx="6766727" cy="219456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6766727">
                      <a:extLst>
                        <a:ext uri="{9D8B030D-6E8A-4147-A177-3AD203B41FA5}">
                          <a16:colId xmlns:a16="http://schemas.microsoft.com/office/drawing/2014/main" val="3294514696"/>
                        </a:ext>
                      </a:extLst>
                    </a:gridCol>
                  </a:tblGrid>
                  <a:tr h="1113632">
                    <a:tc>
                      <a:txBody>
                        <a:bodyPr/>
                        <a:lstStyle/>
                        <a:p>
                          <a:pPr fontAlgn="base"/>
                          <a:r>
                            <a:rPr lang="da-DK" sz="1200" dirty="0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da-DK" sz="1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 fontAlgn="base"/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Respiration: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12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6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+6 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→6 </m:t>
                              </m:r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+6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 </m:t>
                                  </m:r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𝑂</m:t>
                              </m:r>
                            </m:oMath>
                          </a14:m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(dannelse af </a:t>
                          </a:r>
                          <a14:m>
                            <m:oMath xmlns:m="http://schemas.openxmlformats.org/officeDocument/2006/math"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da-DK" sz="2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fontAlgn="base"/>
                          <a:r>
                            <a:rPr lang="da-DK" sz="2400" dirty="0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da-DK" sz="2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 fontAlgn="base"/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Fotosyntese: </a:t>
                          </a:r>
                          <a14:m>
                            <m:oMath xmlns:m="http://schemas.openxmlformats.org/officeDocument/2006/math"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6 </m:t>
                              </m:r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+6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 </m:t>
                                  </m:r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𝑂</m:t>
                              </m:r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12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6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+6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 </m:t>
                                  </m:r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(forbrug af </a:t>
                          </a:r>
                          <a14:m>
                            <m:oMath xmlns:m="http://schemas.openxmlformats.org/officeDocument/2006/math"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da-DK" sz="2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 fontAlgn="base"/>
                          <a:r>
                            <a:rPr lang="da-DK" sz="1200" dirty="0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da-DK" sz="1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2EFD9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1597880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Pladsholder til indhold 4">
                <a:extLst>
                  <a:ext uri="{FF2B5EF4-FFF2-40B4-BE49-F238E27FC236}">
                    <a16:creationId xmlns:a16="http://schemas.microsoft.com/office/drawing/2014/main" id="{52A5C13C-823E-8960-9E04-9B402993C74A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838200" y="1825625"/>
              <a:ext cx="6766727" cy="219456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6766727">
                      <a:extLst>
                        <a:ext uri="{9D8B030D-6E8A-4147-A177-3AD203B41FA5}">
                          <a16:colId xmlns:a16="http://schemas.microsoft.com/office/drawing/2014/main" val="3294514696"/>
                        </a:ext>
                      </a:extLst>
                    </a:gridCol>
                  </a:tblGrid>
                  <a:tr h="2194560"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88" r="-188" b="-5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1597880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20482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CE0FAC-4E7B-F769-5B0D-B62BBD4A0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Laboratorieforsøg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4B51DE86-2145-FEBF-98C7-D373EA3F781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7800" y="3789947"/>
                <a:ext cx="6929905" cy="2387016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da-DK" dirty="0"/>
              </a:p>
              <a:p>
                <a:pPr marL="0" indent="0">
                  <a:buNone/>
                </a:pPr>
                <a:r>
                  <a:rPr lang="da-DK" dirty="0"/>
                  <a:t>Når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a-DK" b="0" i="0" smtClean="0">
                        <a:latin typeface="Cambria Math" panose="02040503050406030204" pitchFamily="18" charset="0"/>
                      </a:rPr>
                      <m:t>C</m:t>
                    </m:r>
                    <m:sSub>
                      <m:sSubPr>
                        <m:ctrlPr>
                          <a:rPr lang="da-DK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da-DK" b="0" i="0" smtClean="0">
                            <a:latin typeface="Cambria Math" panose="02040503050406030204" pitchFamily="18" charset="0"/>
                          </a:rPr>
                          <m:t>O</m:t>
                        </m:r>
                      </m:e>
                      <m:sub>
                        <m:r>
                          <a:rPr lang="da-DK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da-DK" dirty="0"/>
                  <a:t> opløses i vand vil følgende ligevægt indstille sig:</a:t>
                </a:r>
              </a:p>
              <a:p>
                <a:pPr marL="0" indent="0">
                  <a:buNone/>
                </a:pPr>
                <a:endParaRPr lang="da-DK" dirty="0"/>
              </a:p>
            </p:txBody>
          </p:sp>
        </mc:Choice>
        <mc:Fallback xmlns="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4B51DE86-2145-FEBF-98C7-D373EA3F78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7800" y="3789947"/>
                <a:ext cx="6929905" cy="2387016"/>
              </a:xfrm>
              <a:blipFill>
                <a:blip r:embed="rId2"/>
                <a:stretch>
                  <a:fillRect l="-1828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 descr="Kæmpe vandpest, C, Elodea densa, 12 cm potte">
            <a:extLst>
              <a:ext uri="{FF2B5EF4-FFF2-40B4-BE49-F238E27FC236}">
                <a16:creationId xmlns:a16="http://schemas.microsoft.com/office/drawing/2014/main" id="{D3F934FF-27D9-4BD5-E645-8A730B0B9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790" y="209601"/>
            <a:ext cx="3639102" cy="473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Pladsholder til indhold 4">
                <a:extLst>
                  <a:ext uri="{FF2B5EF4-FFF2-40B4-BE49-F238E27FC236}">
                    <a16:creationId xmlns:a16="http://schemas.microsoft.com/office/drawing/2014/main" id="{D7DB281C-0768-2B1E-27B5-5419A518F4D1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577800" y="1595387"/>
              <a:ext cx="6766727" cy="219456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6766727">
                      <a:extLst>
                        <a:ext uri="{9D8B030D-6E8A-4147-A177-3AD203B41FA5}">
                          <a16:colId xmlns:a16="http://schemas.microsoft.com/office/drawing/2014/main" val="3294514696"/>
                        </a:ext>
                      </a:extLst>
                    </a:gridCol>
                  </a:tblGrid>
                  <a:tr h="1113632">
                    <a:tc>
                      <a:txBody>
                        <a:bodyPr/>
                        <a:lstStyle/>
                        <a:p>
                          <a:pPr fontAlgn="base"/>
                          <a:r>
                            <a:rPr lang="da-DK" sz="1200" dirty="0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da-DK" sz="1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 fontAlgn="base"/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Respiration: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12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6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+6 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→6 </m:t>
                              </m:r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+6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 </m:t>
                                  </m:r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𝑂</m:t>
                              </m:r>
                            </m:oMath>
                          </a14:m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(dannelse af </a:t>
                          </a:r>
                          <a14:m>
                            <m:oMath xmlns:m="http://schemas.openxmlformats.org/officeDocument/2006/math"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da-DK" sz="2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fontAlgn="base"/>
                          <a:r>
                            <a:rPr lang="da-DK" sz="2400" dirty="0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da-DK" sz="2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 fontAlgn="base"/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Fotosyntese: </a:t>
                          </a:r>
                          <a14:m>
                            <m:oMath xmlns:m="http://schemas.openxmlformats.org/officeDocument/2006/math"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6 </m:t>
                              </m:r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+6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 </m:t>
                                  </m:r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𝑂</m:t>
                              </m:r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12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6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+6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 </m:t>
                                  </m:r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(forbrug af </a:t>
                          </a:r>
                          <a14:m>
                            <m:oMath xmlns:m="http://schemas.openxmlformats.org/officeDocument/2006/math"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da-DK" sz="2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 fontAlgn="base"/>
                          <a:r>
                            <a:rPr lang="da-DK" sz="1200" dirty="0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da-DK" sz="1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2EFD9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1597880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Pladsholder til indhold 4">
                <a:extLst>
                  <a:ext uri="{FF2B5EF4-FFF2-40B4-BE49-F238E27FC236}">
                    <a16:creationId xmlns:a16="http://schemas.microsoft.com/office/drawing/2014/main" id="{D7DB281C-0768-2B1E-27B5-5419A518F4D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063714406"/>
                  </p:ext>
                </p:extLst>
              </p:nvPr>
            </p:nvGraphicFramePr>
            <p:xfrm>
              <a:off x="577800" y="1595387"/>
              <a:ext cx="6766727" cy="219456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6766727">
                      <a:extLst>
                        <a:ext uri="{9D8B030D-6E8A-4147-A177-3AD203B41FA5}">
                          <a16:colId xmlns:a16="http://schemas.microsoft.com/office/drawing/2014/main" val="3294514696"/>
                        </a:ext>
                      </a:extLst>
                    </a:gridCol>
                  </a:tblGrid>
                  <a:tr h="2194560"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87" t="-575" r="-187" b="-5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1597880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el 3">
                <a:extLst>
                  <a:ext uri="{FF2B5EF4-FFF2-40B4-BE49-F238E27FC236}">
                    <a16:creationId xmlns:a16="http://schemas.microsoft.com/office/drawing/2014/main" id="{CCFE3908-DD40-9354-8F0F-2ECF92BBADF1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77800" y="5482424"/>
              <a:ext cx="8430995" cy="73152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8430995">
                      <a:extLst>
                        <a:ext uri="{9D8B030D-6E8A-4147-A177-3AD203B41FA5}">
                          <a16:colId xmlns:a16="http://schemas.microsoft.com/office/drawing/2014/main" val="2190609238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fontAlgn="base"/>
                          <a:r>
                            <a:rPr lang="da-DK" sz="1200" dirty="0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da-DK" sz="2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fontAlgn="base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𝐶</m:t>
                                </m:r>
                                <m:sSub>
                                  <m:sSub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𝑎𝑞</m:t>
                                    </m:r>
                                  </m:e>
                                </m:d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𝐻</m:t>
                                    </m:r>
                                  </m:e>
                                  <m:sub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𝑂</m:t>
                                </m:r>
                                <m:d>
                                  <m:d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𝑙</m:t>
                                    </m:r>
                                  </m:e>
                                </m:d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⇄</m:t>
                                </m:r>
                                <m:sSub>
                                  <m:sSub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𝐻</m:t>
                                    </m:r>
                                  </m:e>
                                  <m:sub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𝐶</m:t>
                                </m:r>
                                <m:sSub>
                                  <m:sSub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𝑎𝑞</m:t>
                                    </m:r>
                                  </m:e>
                                </m:d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⇄</m:t>
                                </m:r>
                                <m:sSup>
                                  <m:sSup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𝐻</m:t>
                                    </m:r>
                                  </m:e>
                                  <m:sup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𝑎𝑞</m:t>
                                    </m:r>
                                  </m:e>
                                </m:d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𝐻𝐶</m:t>
                                </m:r>
                                <m:sSubSup>
                                  <m:sSubSup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−</m:t>
                                    </m:r>
                                  </m:sup>
                                </m:sSubSup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𝑎𝑞</m:t>
                                </m:r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da-DK" sz="2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fontAlgn="base"/>
                          <a:r>
                            <a:rPr lang="da-DK" sz="1200" dirty="0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da-DK" sz="1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2EFD9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157678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el 3">
                <a:extLst>
                  <a:ext uri="{FF2B5EF4-FFF2-40B4-BE49-F238E27FC236}">
                    <a16:creationId xmlns:a16="http://schemas.microsoft.com/office/drawing/2014/main" id="{CCFE3908-DD40-9354-8F0F-2ECF92BBADF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55759732"/>
                  </p:ext>
                </p:extLst>
              </p:nvPr>
            </p:nvGraphicFramePr>
            <p:xfrm>
              <a:off x="577800" y="5482424"/>
              <a:ext cx="8430995" cy="73152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8430995">
                      <a:extLst>
                        <a:ext uri="{9D8B030D-6E8A-4147-A177-3AD203B41FA5}">
                          <a16:colId xmlns:a16="http://schemas.microsoft.com/office/drawing/2014/main" val="2190609238"/>
                        </a:ext>
                      </a:extLst>
                    </a:gridCol>
                  </a:tblGrid>
                  <a:tr h="731520"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50" r="-150" b="-169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157678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08065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CA46E7-3484-30FF-1E43-F43971876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Laboratorieforsøg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EF02AAA-D2A3-CA93-8A43-D37DA2C75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Vi anvender BTB (</a:t>
            </a:r>
            <a:r>
              <a:rPr lang="da-DK" dirty="0" err="1"/>
              <a:t>bromthymolblåt</a:t>
            </a:r>
            <a:r>
              <a:rPr lang="da-DK" dirty="0"/>
              <a:t>) som syre-base-indikator.</a:t>
            </a:r>
          </a:p>
          <a:p>
            <a:r>
              <a:rPr lang="da-DK" dirty="0"/>
              <a:t>Gul (sur) og blå (basisk)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71A1936D-862D-5A9B-A028-6624B9B83F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9533" y="3700463"/>
            <a:ext cx="8772933" cy="185350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53918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CE0FAC-4E7B-F769-5B0D-B62BBD4A0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Laboratorieforsøg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4B51DE86-2145-FEBF-98C7-D373EA3F781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7800" y="3149842"/>
                <a:ext cx="9300126" cy="293570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a-DK" dirty="0"/>
                  <a:t>Når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a-DK" b="0" i="0" smtClean="0">
                        <a:latin typeface="Cambria Math" panose="02040503050406030204" pitchFamily="18" charset="0"/>
                      </a:rPr>
                      <m:t>C</m:t>
                    </m:r>
                    <m:sSub>
                      <m:sSubPr>
                        <m:ctrlPr>
                          <a:rPr lang="da-DK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da-DK" b="0" i="0" smtClean="0">
                            <a:latin typeface="Cambria Math" panose="02040503050406030204" pitchFamily="18" charset="0"/>
                          </a:rPr>
                          <m:t>O</m:t>
                        </m:r>
                      </m:e>
                      <m:sub>
                        <m:r>
                          <a:rPr lang="da-DK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da-DK" dirty="0"/>
                  <a:t> opløses i vand vil følgende ligevægt indstille sig:</a:t>
                </a:r>
              </a:p>
              <a:p>
                <a:pPr marL="0" indent="0">
                  <a:buNone/>
                </a:pPr>
                <a:endParaRPr lang="da-DK" dirty="0"/>
              </a:p>
              <a:p>
                <a:pPr marL="0" indent="0">
                  <a:buNone/>
                </a:pPr>
                <a:endParaRPr lang="da-DK" dirty="0"/>
              </a:p>
              <a:p>
                <a:pPr marL="0" indent="0">
                  <a:buNone/>
                </a:pPr>
                <a:r>
                  <a:rPr lang="da-DK" dirty="0"/>
                  <a:t>BTB som pH-indikator:</a:t>
                </a:r>
              </a:p>
              <a:p>
                <a:pPr marL="0" indent="0">
                  <a:buNone/>
                </a:pPr>
                <a:endParaRPr lang="da-DK" dirty="0"/>
              </a:p>
              <a:p>
                <a:pPr marL="0" indent="0">
                  <a:buNone/>
                </a:pPr>
                <a:endParaRPr lang="da-DK" dirty="0"/>
              </a:p>
            </p:txBody>
          </p:sp>
        </mc:Choice>
        <mc:Fallback xmlns="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4B51DE86-2145-FEBF-98C7-D373EA3F78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7800" y="3149842"/>
                <a:ext cx="9300126" cy="2935706"/>
              </a:xfrm>
              <a:blipFill>
                <a:blip r:embed="rId2"/>
                <a:stretch>
                  <a:fillRect l="-1364" t="-3448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Pladsholder til indhold 4">
                <a:extLst>
                  <a:ext uri="{FF2B5EF4-FFF2-40B4-BE49-F238E27FC236}">
                    <a16:creationId xmlns:a16="http://schemas.microsoft.com/office/drawing/2014/main" id="{D7DB281C-0768-2B1E-27B5-5419A518F4D1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1325621" y="1398324"/>
              <a:ext cx="9540758" cy="146304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9540758">
                      <a:extLst>
                        <a:ext uri="{9D8B030D-6E8A-4147-A177-3AD203B41FA5}">
                          <a16:colId xmlns:a16="http://schemas.microsoft.com/office/drawing/2014/main" val="3294514696"/>
                        </a:ext>
                      </a:extLst>
                    </a:gridCol>
                  </a:tblGrid>
                  <a:tr h="1113632">
                    <a:tc>
                      <a:txBody>
                        <a:bodyPr/>
                        <a:lstStyle/>
                        <a:p>
                          <a:pPr fontAlgn="base"/>
                          <a:r>
                            <a:rPr lang="da-DK" sz="1200" dirty="0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da-DK" sz="1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 fontAlgn="base"/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Respiration: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12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6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+6 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→6 </m:t>
                              </m:r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+6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 </m:t>
                                  </m:r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𝑂</m:t>
                              </m:r>
                            </m:oMath>
                          </a14:m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(dannelse af </a:t>
                          </a:r>
                          <a14:m>
                            <m:oMath xmlns:m="http://schemas.openxmlformats.org/officeDocument/2006/math"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da-DK" sz="2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fontAlgn="base"/>
                          <a:r>
                            <a:rPr lang="da-DK" sz="2400" dirty="0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da-DK" sz="2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 fontAlgn="base"/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Fotosyntese: </a:t>
                          </a:r>
                          <a14:m>
                            <m:oMath xmlns:m="http://schemas.openxmlformats.org/officeDocument/2006/math"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6 </m:t>
                              </m:r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+6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 </m:t>
                                  </m:r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𝑂</m:t>
                              </m:r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12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6</m:t>
                                  </m:r>
                                </m:sub>
                              </m:sSub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+6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 </m:t>
                                  </m:r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(forbrug af </a:t>
                          </a:r>
                          <a14:m>
                            <m:oMath xmlns:m="http://schemas.openxmlformats.org/officeDocument/2006/math">
                              <m:r>
                                <a:rPr lang="da-DK" sz="24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da-DK" sz="24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da-DK" sz="2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 fontAlgn="base"/>
                          <a:r>
                            <a:rPr lang="da-DK" sz="1200" dirty="0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da-DK" sz="1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2EFD9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1597880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Pladsholder til indhold 4">
                <a:extLst>
                  <a:ext uri="{FF2B5EF4-FFF2-40B4-BE49-F238E27FC236}">
                    <a16:creationId xmlns:a16="http://schemas.microsoft.com/office/drawing/2014/main" id="{D7DB281C-0768-2B1E-27B5-5419A518F4D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497406229"/>
                  </p:ext>
                </p:extLst>
              </p:nvPr>
            </p:nvGraphicFramePr>
            <p:xfrm>
              <a:off x="1325621" y="1398324"/>
              <a:ext cx="9540758" cy="146304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9540758">
                      <a:extLst>
                        <a:ext uri="{9D8B030D-6E8A-4147-A177-3AD203B41FA5}">
                          <a16:colId xmlns:a16="http://schemas.microsoft.com/office/drawing/2014/main" val="3294514696"/>
                        </a:ext>
                      </a:extLst>
                    </a:gridCol>
                  </a:tblGrid>
                  <a:tr h="1463040"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3" t="-862" r="-133" b="-8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1597880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el 3">
                <a:extLst>
                  <a:ext uri="{FF2B5EF4-FFF2-40B4-BE49-F238E27FC236}">
                    <a16:creationId xmlns:a16="http://schemas.microsoft.com/office/drawing/2014/main" id="{CCFE3908-DD40-9354-8F0F-2ECF92BBADF1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50348" y="3710826"/>
              <a:ext cx="8091303" cy="73152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8091303">
                      <a:extLst>
                        <a:ext uri="{9D8B030D-6E8A-4147-A177-3AD203B41FA5}">
                          <a16:colId xmlns:a16="http://schemas.microsoft.com/office/drawing/2014/main" val="2190609238"/>
                        </a:ext>
                      </a:extLst>
                    </a:gridCol>
                  </a:tblGrid>
                  <a:tr h="521284">
                    <a:tc>
                      <a:txBody>
                        <a:bodyPr/>
                        <a:lstStyle/>
                        <a:p>
                          <a:pPr fontAlgn="base"/>
                          <a:r>
                            <a:rPr lang="da-DK" sz="1200" dirty="0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da-DK" sz="2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fontAlgn="base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𝐶</m:t>
                                </m:r>
                                <m:sSub>
                                  <m:sSub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𝑎𝑞</m:t>
                                    </m:r>
                                  </m:e>
                                </m:d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𝐻</m:t>
                                    </m:r>
                                  </m:e>
                                  <m:sub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𝑂</m:t>
                                </m:r>
                                <m:d>
                                  <m:d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𝑙</m:t>
                                    </m:r>
                                  </m:e>
                                </m:d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⇄</m:t>
                                </m:r>
                                <m:sSub>
                                  <m:sSub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𝐻</m:t>
                                    </m:r>
                                  </m:e>
                                  <m:sub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𝐶</m:t>
                                </m:r>
                                <m:sSub>
                                  <m:sSub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𝑎𝑞</m:t>
                                    </m:r>
                                  </m:e>
                                </m:d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⇄</m:t>
                                </m:r>
                                <m:sSup>
                                  <m:sSup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𝐻</m:t>
                                    </m:r>
                                  </m:e>
                                  <m:sup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𝑎𝑞</m:t>
                                    </m:r>
                                  </m:e>
                                </m:d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𝐻𝐶</m:t>
                                </m:r>
                                <m:sSubSup>
                                  <m:sSubSupPr>
                                    <m:ctrlPr>
                                      <a:rPr lang="da-DK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da-DK" sz="24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−</m:t>
                                    </m:r>
                                  </m:sup>
                                </m:sSubSup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𝑎𝑞</m:t>
                                </m:r>
                                <m:r>
                                  <a:rPr lang="da-DK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da-DK" sz="2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fontAlgn="base"/>
                          <a:r>
                            <a:rPr lang="da-DK" sz="1200" dirty="0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da-DK" sz="1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2EFD9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157678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el 3">
                <a:extLst>
                  <a:ext uri="{FF2B5EF4-FFF2-40B4-BE49-F238E27FC236}">
                    <a16:creationId xmlns:a16="http://schemas.microsoft.com/office/drawing/2014/main" id="{CCFE3908-DD40-9354-8F0F-2ECF92BBADF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82182306"/>
                  </p:ext>
                </p:extLst>
              </p:nvPr>
            </p:nvGraphicFramePr>
            <p:xfrm>
              <a:off x="2050348" y="3710826"/>
              <a:ext cx="8091303" cy="73152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8091303">
                      <a:extLst>
                        <a:ext uri="{9D8B030D-6E8A-4147-A177-3AD203B41FA5}">
                          <a16:colId xmlns:a16="http://schemas.microsoft.com/office/drawing/2014/main" val="2190609238"/>
                        </a:ext>
                      </a:extLst>
                    </a:gridCol>
                  </a:tblGrid>
                  <a:tr h="731520"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57" t="-1724" r="-157" b="-17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1576782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6" name="Billede 5">
            <a:extLst>
              <a:ext uri="{FF2B5EF4-FFF2-40B4-BE49-F238E27FC236}">
                <a16:creationId xmlns:a16="http://schemas.microsoft.com/office/drawing/2014/main" id="{76DFA9A9-21CB-2176-C9D6-449BD7BB01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8161" y="5189839"/>
            <a:ext cx="7895676" cy="166816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97374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2E6968-90F2-C0B4-5C84-861DF2AD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Laboratorieforsøg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7FECC32D-C080-BB58-02E8-C728FC4DD1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a-DK" dirty="0"/>
                  <a:t>Hvis der dannes </a:t>
                </a:r>
                <a14:m>
                  <m:oMath xmlns:m="http://schemas.openxmlformats.org/officeDocument/2006/math">
                    <m:r>
                      <a:rPr lang="da-DK" b="0" i="1" smtClean="0">
                        <a:latin typeface="Cambria Math" panose="02040503050406030204" pitchFamily="18" charset="0"/>
                      </a:rPr>
                      <m:t>𝐶</m:t>
                    </m:r>
                    <m:sSub>
                      <m:sSubPr>
                        <m:ctrlPr>
                          <a:rPr lang="da-DK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da-DK" dirty="0"/>
                  <a:t>, vil opløsningen få en lavere pH-værdi og dermed blive mere gullig.</a:t>
                </a:r>
              </a:p>
              <a:p>
                <a:r>
                  <a:rPr lang="da-DK" dirty="0"/>
                  <a:t>Hvis der forbruges </a:t>
                </a:r>
                <a14:m>
                  <m:oMath xmlns:m="http://schemas.openxmlformats.org/officeDocument/2006/math">
                    <m:r>
                      <a:rPr lang="da-DK" b="0" i="1" smtClean="0">
                        <a:latin typeface="Cambria Math" panose="02040503050406030204" pitchFamily="18" charset="0"/>
                      </a:rPr>
                      <m:t>𝐶</m:t>
                    </m:r>
                    <m:sSub>
                      <m:sSubPr>
                        <m:ctrlPr>
                          <a:rPr lang="da-DK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da-DK" dirty="0"/>
                  <a:t>, vil opløsningen få en højere pH-værdi, og dermed blive mere blålig.</a:t>
                </a:r>
              </a:p>
              <a:p>
                <a:pPr marL="0" indent="0">
                  <a:buNone/>
                </a:pPr>
                <a:endParaRPr lang="da-DK" dirty="0"/>
              </a:p>
            </p:txBody>
          </p:sp>
        </mc:Choice>
        <mc:Fallback xmlns="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7FECC32D-C080-BB58-02E8-C728FC4DD1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1626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A4CB4-8954-0F00-1F66-6E9D438A1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Demonstration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6610B2D-477F-A815-2B24-69EAED69D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Et par dråber BTB tilsættes til en kolbe med postevand. Hvad bliver farven?</a:t>
            </a:r>
          </a:p>
          <a:p>
            <a:r>
              <a:rPr lang="da-DK" dirty="0"/>
              <a:t>Der tilsættes efterfølgende danskvand til kolben. Hvad bliver farven?</a:t>
            </a:r>
          </a:p>
        </p:txBody>
      </p:sp>
    </p:spTree>
    <p:extLst>
      <p:ext uri="{BB962C8B-B14F-4D97-AF65-F5344CB8AC3E}">
        <p14:creationId xmlns:p14="http://schemas.microsoft.com/office/powerpoint/2010/main" val="1309687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5C9216-A4E0-4834-A83D-A988D5966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Øvelsesvejledning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1CF887-9B27-8453-4CB6-88F64559A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4408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327</Words>
  <Application>Microsoft Macintosh PowerPoint</Application>
  <PresentationFormat>Widescreen</PresentationFormat>
  <Paragraphs>49</Paragraphs>
  <Slides>10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Cambria Math</vt:lpstr>
      <vt:lpstr>Times New Roman</vt:lpstr>
      <vt:lpstr>Office-tema</vt:lpstr>
      <vt:lpstr>Fotosyntese og respiration (Lab)</vt:lpstr>
      <vt:lpstr>Plan</vt:lpstr>
      <vt:lpstr>Laboratorieforsøg</vt:lpstr>
      <vt:lpstr>Laboratorieforsøg</vt:lpstr>
      <vt:lpstr>Laboratorieforsøg</vt:lpstr>
      <vt:lpstr>Laboratorieforsøg</vt:lpstr>
      <vt:lpstr>Laboratorieforsøg</vt:lpstr>
      <vt:lpstr>Demonstration</vt:lpstr>
      <vt:lpstr>Øvelsesvejledning</vt:lpstr>
      <vt:lpstr>Grupper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Fotosyntese og respiration (Lab)</dc:title>
  <dc:creator>Klara Jensen</dc:creator>
  <cp:lastModifiedBy>Klara Jensen</cp:lastModifiedBy>
  <cp:revision>1</cp:revision>
  <dcterms:created xsi:type="dcterms:W3CDTF">2024-03-05T07:27:14Z</dcterms:created>
  <dcterms:modified xsi:type="dcterms:W3CDTF">2026-03-08T11:15:48Z</dcterms:modified>
</cp:coreProperties>
</file>