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0" r:id="rId5"/>
    <p:sldId id="263" r:id="rId6"/>
    <p:sldId id="262" r:id="rId7"/>
    <p:sldId id="261"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436"/>
    <p:restoredTop sz="71960"/>
  </p:normalViewPr>
  <p:slideViewPr>
    <p:cSldViewPr snapToGrid="0" snapToObjects="1">
      <p:cViewPr varScale="1">
        <p:scale>
          <a:sx n="53" d="100"/>
          <a:sy n="53" d="100"/>
        </p:scale>
        <p:origin x="168"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10A2C-0F91-ED44-A60C-A597DDE76EC8}" type="datetimeFigureOut">
              <a:rPr lang="da-DK" smtClean="0"/>
              <a:t>19.12.2023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94B05-23FE-F94C-891E-0C74B1D918B4}" type="slidenum">
              <a:rPr lang="da-DK" smtClean="0"/>
              <a:t>‹nr.›</a:t>
            </a:fld>
            <a:endParaRPr lang="da-DK"/>
          </a:p>
        </p:txBody>
      </p:sp>
    </p:spTree>
    <p:extLst>
      <p:ext uri="{BB962C8B-B14F-4D97-AF65-F5344CB8AC3E}">
        <p14:creationId xmlns:p14="http://schemas.microsoft.com/office/powerpoint/2010/main" val="251928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E94B05-23FE-F94C-891E-0C74B1D918B4}" type="slidenum">
              <a:rPr lang="da-DK" smtClean="0"/>
              <a:t>1</a:t>
            </a:fld>
            <a:endParaRPr lang="da-DK"/>
          </a:p>
        </p:txBody>
      </p:sp>
    </p:spTree>
    <p:extLst>
      <p:ext uri="{BB962C8B-B14F-4D97-AF65-F5344CB8AC3E}">
        <p14:creationId xmlns:p14="http://schemas.microsoft.com/office/powerpoint/2010/main" val="183654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nærliggende at tænke, at de negative erfaringer, børn udsættes for i de tidlige år, danner grobund for problemer på sigt.</a:t>
            </a:r>
          </a:p>
          <a:p>
            <a:endParaRPr lang="da-DK" dirty="0"/>
          </a:p>
          <a:p>
            <a:r>
              <a:rPr lang="da-DK" dirty="0"/>
              <a:t>Men fra begyndelsen af 1960´erne begyndte empiriske undersøgelser at pege på, at virkningerne af negative erfaringer tidligt i livet ikke altid er så ødelæggende og uoprettelige, som man skulle tro.</a:t>
            </a:r>
          </a:p>
        </p:txBody>
      </p:sp>
      <p:sp>
        <p:nvSpPr>
          <p:cNvPr id="4" name="Pladsholder til slidenummer 3"/>
          <p:cNvSpPr>
            <a:spLocks noGrp="1"/>
          </p:cNvSpPr>
          <p:nvPr>
            <p:ph type="sldNum" sz="quarter" idx="5"/>
          </p:nvPr>
        </p:nvSpPr>
        <p:spPr/>
        <p:txBody>
          <a:bodyPr/>
          <a:lstStyle/>
          <a:p>
            <a:fld id="{92E94B05-23FE-F94C-891E-0C74B1D918B4}" type="slidenum">
              <a:rPr lang="da-DK" smtClean="0"/>
              <a:t>2</a:t>
            </a:fld>
            <a:endParaRPr lang="da-DK"/>
          </a:p>
        </p:txBody>
      </p:sp>
    </p:spTree>
    <p:extLst>
      <p:ext uri="{BB962C8B-B14F-4D97-AF65-F5344CB8AC3E}">
        <p14:creationId xmlns:p14="http://schemas.microsoft.com/office/powerpoint/2010/main" val="202964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de fem punkter, der har betydning for, om den uheldige udvikling fører til problemer på sigt.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Resiliens</a:t>
            </a:r>
            <a:r>
              <a:rPr lang="da-DK" dirty="0"/>
              <a:t> defineres her, af Rutter, som ”processer, der bevirker, at udviklingen når et tilfredsstillende resultat, til trods for at barnet har erfaringer med situationer, der indebærer en relativt høj risiko for at udvikle problemer eller for afvigelser”. </a:t>
            </a:r>
          </a:p>
          <a:p>
            <a:endParaRPr lang="da-DK" dirty="0"/>
          </a:p>
        </p:txBody>
      </p:sp>
      <p:sp>
        <p:nvSpPr>
          <p:cNvPr id="4" name="Pladsholder til slidenummer 3"/>
          <p:cNvSpPr>
            <a:spLocks noGrp="1"/>
          </p:cNvSpPr>
          <p:nvPr>
            <p:ph type="sldNum" sz="quarter" idx="5"/>
          </p:nvPr>
        </p:nvSpPr>
        <p:spPr/>
        <p:txBody>
          <a:bodyPr/>
          <a:lstStyle/>
          <a:p>
            <a:fld id="{92E94B05-23FE-F94C-891E-0C74B1D918B4}" type="slidenum">
              <a:rPr lang="da-DK" smtClean="0"/>
              <a:t>3</a:t>
            </a:fld>
            <a:endParaRPr lang="da-DK"/>
          </a:p>
        </p:txBody>
      </p:sp>
    </p:spTree>
    <p:extLst>
      <p:ext uri="{BB962C8B-B14F-4D97-AF65-F5344CB8AC3E}">
        <p14:creationId xmlns:p14="http://schemas.microsoft.com/office/powerpoint/2010/main" val="15687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ser et kort klip fra ”Mors dreng på egne ben” (</a:t>
            </a:r>
            <a:r>
              <a:rPr lang="da-DK" sz="1800" dirty="0">
                <a:effectLst/>
                <a:latin typeface="Cambria" panose="02040503050406030204" pitchFamily="18" charset="0"/>
                <a:ea typeface="MS Mincho" panose="02020609040205080304" pitchFamily="49" charset="-128"/>
                <a:cs typeface="Times New Roman" panose="02020603050405020304" pitchFamily="18" charset="0"/>
              </a:rPr>
              <a:t>1.01-5.25) og følger op på; hvorfor gik det så galt?</a:t>
            </a:r>
            <a:endParaRPr lang="da-DK" dirty="0"/>
          </a:p>
        </p:txBody>
      </p:sp>
      <p:sp>
        <p:nvSpPr>
          <p:cNvPr id="4" name="Pladsholder til slidenummer 3"/>
          <p:cNvSpPr>
            <a:spLocks noGrp="1"/>
          </p:cNvSpPr>
          <p:nvPr>
            <p:ph type="sldNum" sz="quarter" idx="5"/>
          </p:nvPr>
        </p:nvSpPr>
        <p:spPr/>
        <p:txBody>
          <a:bodyPr/>
          <a:lstStyle/>
          <a:p>
            <a:fld id="{92E94B05-23FE-F94C-891E-0C74B1D918B4}" type="slidenum">
              <a:rPr lang="da-DK" smtClean="0"/>
              <a:t>6</a:t>
            </a:fld>
            <a:endParaRPr lang="da-DK"/>
          </a:p>
        </p:txBody>
      </p:sp>
    </p:spTree>
    <p:extLst>
      <p:ext uri="{BB962C8B-B14F-4D97-AF65-F5344CB8AC3E}">
        <p14:creationId xmlns:p14="http://schemas.microsoft.com/office/powerpoint/2010/main" val="3760830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effectLst/>
                <a:latin typeface="Cambria" panose="02040503050406030204" pitchFamily="18" charset="0"/>
                <a:ea typeface="MS Mincho" panose="02020609040205080304" pitchFamily="49" charset="-128"/>
                <a:cs typeface="Helvetica" pitchFamily="2" charset="0"/>
              </a:rPr>
              <a:t>Normalt arbejder vi kun med virkelige mennesker (også netop understreget i SRP, hvor vi ikke analyserer på fiktive værker). </a:t>
            </a:r>
            <a:endParaRPr lang="da-DK"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1800" dirty="0">
                <a:effectLst/>
                <a:latin typeface="Cambria" panose="02040503050406030204" pitchFamily="18" charset="0"/>
                <a:ea typeface="MS Mincho" panose="02020609040205080304" pitchFamily="49" charset="-128"/>
                <a:cs typeface="Helvetica" pitchFamily="2" charset="0"/>
              </a:rPr>
              <a:t> </a:t>
            </a:r>
            <a:endParaRPr lang="da-DK"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da-DK" sz="1800" dirty="0">
                <a:effectLst/>
                <a:latin typeface="Cambria" panose="02040503050406030204" pitchFamily="18" charset="0"/>
                <a:ea typeface="MS Mincho" panose="02020609040205080304" pitchFamily="49" charset="-128"/>
                <a:cs typeface="Helvetica" pitchFamily="2" charset="0"/>
              </a:rPr>
              <a:t>I dag gør vi en undtagelse. Jeg vil gerne have jer til at tænke over, hvordan resultaterne fra </a:t>
            </a:r>
            <a:r>
              <a:rPr lang="da-DK" sz="1800" dirty="0" err="1">
                <a:effectLst/>
                <a:latin typeface="Cambria" panose="02040503050406030204" pitchFamily="18" charset="0"/>
                <a:ea typeface="MS Mincho" panose="02020609040205080304" pitchFamily="49" charset="-128"/>
                <a:cs typeface="Helvetica" pitchFamily="2" charset="0"/>
              </a:rPr>
              <a:t>Kauaii</a:t>
            </a:r>
            <a:r>
              <a:rPr lang="da-DK" sz="1800" dirty="0">
                <a:effectLst/>
                <a:latin typeface="Cambria" panose="02040503050406030204" pitchFamily="18" charset="0"/>
                <a:ea typeface="MS Mincho" panose="02020609040205080304" pitchFamily="49" charset="-128"/>
                <a:cs typeface="Helvetica" pitchFamily="2" charset="0"/>
              </a:rPr>
              <a:t>-undersøgelsen kan komme til udtryk. Vi gør det i relation til viden fra forrige gang om omsorgssvigt og reaktioner herpå (</a:t>
            </a:r>
            <a:r>
              <a:rPr lang="da-DK" sz="1800" dirty="0" err="1">
                <a:effectLst/>
                <a:latin typeface="Cambria" panose="02040503050406030204" pitchFamily="18" charset="0"/>
                <a:ea typeface="MS Mincho" panose="02020609040205080304" pitchFamily="49" charset="-128"/>
                <a:cs typeface="Helvetica" pitchFamily="2" charset="0"/>
              </a:rPr>
              <a:t>Killén</a:t>
            </a:r>
            <a:r>
              <a:rPr lang="da-DK" sz="1800" dirty="0">
                <a:effectLst/>
                <a:latin typeface="Cambria" panose="02040503050406030204" pitchFamily="18" charset="0"/>
                <a:ea typeface="MS Mincho" panose="02020609040205080304" pitchFamily="49" charset="-128"/>
                <a:cs typeface="Helvetica" pitchFamily="2" charset="0"/>
              </a:rPr>
              <a:t>).</a:t>
            </a:r>
            <a:endParaRPr lang="da-DK"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92E94B05-23FE-F94C-891E-0C74B1D918B4}" type="slidenum">
              <a:rPr lang="da-DK" smtClean="0"/>
              <a:t>7</a:t>
            </a:fld>
            <a:endParaRPr lang="da-DK"/>
          </a:p>
        </p:txBody>
      </p:sp>
    </p:spTree>
    <p:extLst>
      <p:ext uri="{BB962C8B-B14F-4D97-AF65-F5344CB8AC3E}">
        <p14:creationId xmlns:p14="http://schemas.microsoft.com/office/powerpoint/2010/main" val="32886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F89A1-8E30-C845-AC41-D1E45D28AD0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9F7228C-5429-4446-B1E1-879273DE2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AD2967F-4AAB-FE42-8827-E598553EB920}"/>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5" name="Pladsholder til sidefod 4">
            <a:extLst>
              <a:ext uri="{FF2B5EF4-FFF2-40B4-BE49-F238E27FC236}">
                <a16:creationId xmlns:a16="http://schemas.microsoft.com/office/drawing/2014/main" id="{C3522978-D583-D244-B466-919C1EDC1FF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E9E1386-5019-1C4D-B337-C4C9917A7570}"/>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177116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D4DC0-C4EA-6648-97B4-A40964355FF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E2A0D95-0FDB-FF4A-A7F9-34B51C89EE2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13D16D2-1882-2B47-9B7A-CD1A1F010B9F}"/>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5" name="Pladsholder til sidefod 4">
            <a:extLst>
              <a:ext uri="{FF2B5EF4-FFF2-40B4-BE49-F238E27FC236}">
                <a16:creationId xmlns:a16="http://schemas.microsoft.com/office/drawing/2014/main" id="{BA184A9E-D65C-3847-A768-C4A2F9F9BB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875AAA-785A-7646-A642-448C85D78FF0}"/>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305956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B95BB11-1F70-504C-845F-98E573C2244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A078FC0-7179-9143-BD73-5879401BC2A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55D7BD-7E57-6E43-BA5D-A95C3EFACF97}"/>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5" name="Pladsholder til sidefod 4">
            <a:extLst>
              <a:ext uri="{FF2B5EF4-FFF2-40B4-BE49-F238E27FC236}">
                <a16:creationId xmlns:a16="http://schemas.microsoft.com/office/drawing/2014/main" id="{43949915-0246-B34B-AE0B-4C32896217D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B4B723B-0740-1443-B7D4-0DB3A442DA26}"/>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410644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C9EF5-932F-204D-8949-3F82DA4862E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0D82B6A-1D6F-C044-AC94-34E099EB340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409810F-774E-B343-BE5A-E890997DDCED}"/>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5" name="Pladsholder til sidefod 4">
            <a:extLst>
              <a:ext uri="{FF2B5EF4-FFF2-40B4-BE49-F238E27FC236}">
                <a16:creationId xmlns:a16="http://schemas.microsoft.com/office/drawing/2014/main" id="{FC625B30-48AF-1349-9C2A-F391015680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8966E38-AD41-664E-A303-0864EB1E6FDD}"/>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5614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F8B68-A351-E445-9860-84E1B2E125E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36F0F82-27B6-504C-A4AD-42FB57AE8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3F7873D-3A7B-8449-8D8F-DFE87875BDEF}"/>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5" name="Pladsholder til sidefod 4">
            <a:extLst>
              <a:ext uri="{FF2B5EF4-FFF2-40B4-BE49-F238E27FC236}">
                <a16:creationId xmlns:a16="http://schemas.microsoft.com/office/drawing/2014/main" id="{7636910F-C9D3-E947-B775-B5A4843C898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E46BBDB-62D8-E24B-A410-ECF08D29B046}"/>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24633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E36EC-BF09-4D46-B6F9-B2FD3164006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29C862F-97B3-984E-83C3-E129B9FFD6E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0392850-4928-C84C-ADE9-E0986832C5E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454CE5A-82C6-5548-A4CC-E3D230F7944D}"/>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6" name="Pladsholder til sidefod 5">
            <a:extLst>
              <a:ext uri="{FF2B5EF4-FFF2-40B4-BE49-F238E27FC236}">
                <a16:creationId xmlns:a16="http://schemas.microsoft.com/office/drawing/2014/main" id="{10F9BF03-FC4E-6A45-B795-B106FDEB15D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367F1F7-7D67-A445-9880-7C1467AAA684}"/>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121714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08917-FCE5-2144-9BD7-615CF0ABF09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270AA61-DBAF-AC45-BF90-2344F5B309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1511AA8-3FD0-E840-955F-691F44E60C9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C12892C-156B-7343-B861-0A2BC9CE7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1F563DA-8671-3B46-831A-AF3987CA709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11443B2-5BB4-D144-AC5A-262442D5F1D6}"/>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8" name="Pladsholder til sidefod 7">
            <a:extLst>
              <a:ext uri="{FF2B5EF4-FFF2-40B4-BE49-F238E27FC236}">
                <a16:creationId xmlns:a16="http://schemas.microsoft.com/office/drawing/2014/main" id="{EEEB6F63-14A4-784A-B76F-F37F2A3299F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F3B5B2E-3359-2746-96E4-6654A2B0F06E}"/>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368310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0F1F9-26F2-084E-A8F4-22AAA482D28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6091634-CD8C-8C47-8A15-BA1BE96ED893}"/>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4" name="Pladsholder til sidefod 3">
            <a:extLst>
              <a:ext uri="{FF2B5EF4-FFF2-40B4-BE49-F238E27FC236}">
                <a16:creationId xmlns:a16="http://schemas.microsoft.com/office/drawing/2014/main" id="{06CE948C-E013-5A46-976B-DD146423505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BF4845D-659A-0A4B-8026-F1DA68161C16}"/>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229904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350039F-EE36-734C-81F0-189B37D52920}"/>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3" name="Pladsholder til sidefod 2">
            <a:extLst>
              <a:ext uri="{FF2B5EF4-FFF2-40B4-BE49-F238E27FC236}">
                <a16:creationId xmlns:a16="http://schemas.microsoft.com/office/drawing/2014/main" id="{D8D76C34-8D2D-B448-B9F2-7C7894C4140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0938162-58A3-D24A-BFB2-C8EFB08A6FAB}"/>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7431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D27D3-0B45-0148-8FC8-4845E3560E8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8DBF58-06E8-5144-B0D7-451A2524D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F70DCB7-984B-9D48-A1BF-C56A4DB2B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4E8B189-DF44-6D48-A369-EF0186D3B3F5}"/>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6" name="Pladsholder til sidefod 5">
            <a:extLst>
              <a:ext uri="{FF2B5EF4-FFF2-40B4-BE49-F238E27FC236}">
                <a16:creationId xmlns:a16="http://schemas.microsoft.com/office/drawing/2014/main" id="{AD8207A1-501C-1F41-AEB9-68E8B943404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CECFC11-C00C-2D44-8F21-E5F1FC347B9C}"/>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187705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CE081-7013-4342-A014-5B441CF2784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3F1D5A5-6AC8-8A4D-8ACF-E68ADE1B5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6A11746-BCAD-D747-B5EB-847D77C0D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7C7B353-62E5-B045-8878-D1B12BB6639F}"/>
              </a:ext>
            </a:extLst>
          </p:cNvPr>
          <p:cNvSpPr>
            <a:spLocks noGrp="1"/>
          </p:cNvSpPr>
          <p:nvPr>
            <p:ph type="dt" sz="half" idx="10"/>
          </p:nvPr>
        </p:nvSpPr>
        <p:spPr/>
        <p:txBody>
          <a:bodyPr/>
          <a:lstStyle/>
          <a:p>
            <a:fld id="{794E0BCF-B20A-F54C-8AAB-968EA9E8F212}" type="datetimeFigureOut">
              <a:rPr lang="da-DK" smtClean="0"/>
              <a:t>19.12.2023</a:t>
            </a:fld>
            <a:endParaRPr lang="da-DK"/>
          </a:p>
        </p:txBody>
      </p:sp>
      <p:sp>
        <p:nvSpPr>
          <p:cNvPr id="6" name="Pladsholder til sidefod 5">
            <a:extLst>
              <a:ext uri="{FF2B5EF4-FFF2-40B4-BE49-F238E27FC236}">
                <a16:creationId xmlns:a16="http://schemas.microsoft.com/office/drawing/2014/main" id="{84024BF9-1AD0-324A-AC57-12E33A97EE1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9649C1D-F517-5843-8D5C-2B876EA3EC3E}"/>
              </a:ext>
            </a:extLst>
          </p:cNvPr>
          <p:cNvSpPr>
            <a:spLocks noGrp="1"/>
          </p:cNvSpPr>
          <p:nvPr>
            <p:ph type="sldNum" sz="quarter" idx="12"/>
          </p:nvPr>
        </p:nvSpPr>
        <p:spPr/>
        <p:txBody>
          <a:bodyPr/>
          <a:lstStyle/>
          <a:p>
            <a:fld id="{4DCD36BE-D3E5-B542-83DE-9C1F63FD2989}" type="slidenum">
              <a:rPr lang="da-DK" smtClean="0"/>
              <a:t>‹nr.›</a:t>
            </a:fld>
            <a:endParaRPr lang="da-DK"/>
          </a:p>
        </p:txBody>
      </p:sp>
    </p:spTree>
    <p:extLst>
      <p:ext uri="{BB962C8B-B14F-4D97-AF65-F5344CB8AC3E}">
        <p14:creationId xmlns:p14="http://schemas.microsoft.com/office/powerpoint/2010/main" val="346004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0C4F73C-185C-1D4F-9C79-7C60CB152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4C4A47C-082D-6D45-AD06-B9F588D9B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6F2BCE0-055A-904D-B121-6A7EC6E97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E0BCF-B20A-F54C-8AAB-968EA9E8F212}" type="datetimeFigureOut">
              <a:rPr lang="da-DK" smtClean="0"/>
              <a:t>19.12.2023</a:t>
            </a:fld>
            <a:endParaRPr lang="da-DK"/>
          </a:p>
        </p:txBody>
      </p:sp>
      <p:sp>
        <p:nvSpPr>
          <p:cNvPr id="5" name="Pladsholder til sidefod 4">
            <a:extLst>
              <a:ext uri="{FF2B5EF4-FFF2-40B4-BE49-F238E27FC236}">
                <a16:creationId xmlns:a16="http://schemas.microsoft.com/office/drawing/2014/main" id="{5E021980-0A35-1149-88D8-8A8D06AE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A85755C-AF87-2F40-8E78-434C06627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D36BE-D3E5-B542-83DE-9C1F63FD2989}" type="slidenum">
              <a:rPr lang="da-DK" smtClean="0"/>
              <a:t>‹nr.›</a:t>
            </a:fld>
            <a:endParaRPr lang="da-DK"/>
          </a:p>
        </p:txBody>
      </p:sp>
    </p:spTree>
    <p:extLst>
      <p:ext uri="{BB962C8B-B14F-4D97-AF65-F5344CB8AC3E}">
        <p14:creationId xmlns:p14="http://schemas.microsoft.com/office/powerpoint/2010/main" val="363841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A29B67E-6BDB-AF4A-B6A0-33CED15024EB}"/>
              </a:ext>
            </a:extLst>
          </p:cNvPr>
          <p:cNvSpPr>
            <a:spLocks noGrp="1"/>
          </p:cNvSpPr>
          <p:nvPr>
            <p:ph type="ctrTitle"/>
          </p:nvPr>
        </p:nvSpPr>
        <p:spPr>
          <a:xfrm>
            <a:off x="2726432" y="1741337"/>
            <a:ext cx="6739136" cy="2387918"/>
          </a:xfrm>
        </p:spPr>
        <p:txBody>
          <a:bodyPr anchor="b">
            <a:normAutofit/>
          </a:bodyPr>
          <a:lstStyle/>
          <a:p>
            <a:r>
              <a:rPr lang="da-DK" sz="6600">
                <a:solidFill>
                  <a:srgbClr val="FFFFFF"/>
                </a:solidFill>
              </a:rPr>
              <a:t>Risiko og resiliens</a:t>
            </a:r>
          </a:p>
        </p:txBody>
      </p:sp>
      <p:sp>
        <p:nvSpPr>
          <p:cNvPr id="3" name="Undertitel 2">
            <a:extLst>
              <a:ext uri="{FF2B5EF4-FFF2-40B4-BE49-F238E27FC236}">
                <a16:creationId xmlns:a16="http://schemas.microsoft.com/office/drawing/2014/main" id="{0B5CEE24-D49F-AA43-AD7B-36A83538ADAF}"/>
              </a:ext>
            </a:extLst>
          </p:cNvPr>
          <p:cNvSpPr>
            <a:spLocks noGrp="1"/>
          </p:cNvSpPr>
          <p:nvPr>
            <p:ph type="subTitle" idx="1"/>
          </p:nvPr>
        </p:nvSpPr>
        <p:spPr>
          <a:xfrm>
            <a:off x="2729559" y="4200522"/>
            <a:ext cx="6740685" cy="682079"/>
          </a:xfrm>
        </p:spPr>
        <p:txBody>
          <a:bodyPr>
            <a:normAutofit fontScale="70000" lnSpcReduction="20000"/>
          </a:bodyPr>
          <a:lstStyle/>
          <a:p>
            <a:r>
              <a:rPr lang="da-DK" dirty="0">
                <a:solidFill>
                  <a:srgbClr val="FFFFFF"/>
                </a:solidFill>
              </a:rPr>
              <a:t>Udvalgte pointer om risiko og resiliens (Psykologiens veje s. 130-132) </a:t>
            </a:r>
          </a:p>
          <a:p>
            <a:r>
              <a:rPr lang="da-DK" dirty="0">
                <a:solidFill>
                  <a:srgbClr val="FFFFFF"/>
                </a:solidFill>
              </a:rPr>
              <a:t>+ oplæg til arbejdet med </a:t>
            </a:r>
            <a:r>
              <a:rPr lang="da-DK" dirty="0" err="1">
                <a:solidFill>
                  <a:srgbClr val="FFFFFF"/>
                </a:solidFill>
              </a:rPr>
              <a:t>Kauai</a:t>
            </a:r>
            <a:r>
              <a:rPr lang="da-DK" dirty="0">
                <a:solidFill>
                  <a:srgbClr val="FFFFFF"/>
                </a:solidFill>
              </a:rPr>
              <a:t>-undersøgelsen (s. 132-134 = lektie)</a:t>
            </a:r>
          </a:p>
        </p:txBody>
      </p:sp>
    </p:spTree>
    <p:extLst>
      <p:ext uri="{BB962C8B-B14F-4D97-AF65-F5344CB8AC3E}">
        <p14:creationId xmlns:p14="http://schemas.microsoft.com/office/powerpoint/2010/main" val="296792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97A69B6-86DF-B947-894B-7879147F0BA3}"/>
              </a:ext>
            </a:extLst>
          </p:cNvPr>
          <p:cNvSpPr>
            <a:spLocks noGrp="1"/>
          </p:cNvSpPr>
          <p:nvPr>
            <p:ph type="title"/>
          </p:nvPr>
        </p:nvSpPr>
        <p:spPr>
          <a:xfrm>
            <a:off x="640079" y="2053641"/>
            <a:ext cx="3669161" cy="2760098"/>
          </a:xfrm>
        </p:spPr>
        <p:txBody>
          <a:bodyPr>
            <a:normAutofit/>
          </a:bodyPr>
          <a:lstStyle/>
          <a:p>
            <a:r>
              <a:rPr lang="da-DK" sz="2400" dirty="0">
                <a:solidFill>
                  <a:srgbClr val="FFFFFF"/>
                </a:solidFill>
              </a:rPr>
              <a:t>Problemstilling: </a:t>
            </a:r>
            <a:br>
              <a:rPr lang="da-DK" sz="2400" dirty="0">
                <a:solidFill>
                  <a:srgbClr val="FFFFFF"/>
                </a:solidFill>
              </a:rPr>
            </a:br>
            <a:br>
              <a:rPr lang="da-DK" sz="2400" dirty="0">
                <a:solidFill>
                  <a:srgbClr val="FFFFFF"/>
                </a:solidFill>
              </a:rPr>
            </a:br>
            <a:r>
              <a:rPr lang="da-DK" sz="2200" b="1" i="1" dirty="0">
                <a:solidFill>
                  <a:srgbClr val="FFFFFF"/>
                </a:solidFill>
              </a:rPr>
              <a:t>Hvilke faktorer har indvirkning på, om virkningen af tidlige negative erfaringer viser sig at være uoprettelige senere i livet?</a:t>
            </a:r>
            <a:br>
              <a:rPr lang="da-DK" sz="2400" dirty="0">
                <a:solidFill>
                  <a:srgbClr val="FFFFFF"/>
                </a:solidFill>
              </a:rPr>
            </a:br>
            <a:endParaRPr lang="da-DK" sz="2400" dirty="0">
              <a:solidFill>
                <a:srgbClr val="FFFFFF"/>
              </a:solidFill>
            </a:endParaRPr>
          </a:p>
        </p:txBody>
      </p:sp>
      <p:sp>
        <p:nvSpPr>
          <p:cNvPr id="3" name="Pladsholder til indhold 2">
            <a:extLst>
              <a:ext uri="{FF2B5EF4-FFF2-40B4-BE49-F238E27FC236}">
                <a16:creationId xmlns:a16="http://schemas.microsoft.com/office/drawing/2014/main" id="{83157FEE-49C8-F549-A648-C99E6E7623BE}"/>
              </a:ext>
            </a:extLst>
          </p:cNvPr>
          <p:cNvSpPr>
            <a:spLocks noGrp="1"/>
          </p:cNvSpPr>
          <p:nvPr>
            <p:ph idx="1"/>
          </p:nvPr>
        </p:nvSpPr>
        <p:spPr>
          <a:xfrm>
            <a:off x="6090574" y="801866"/>
            <a:ext cx="5306084" cy="5230634"/>
          </a:xfrm>
        </p:spPr>
        <p:txBody>
          <a:bodyPr anchor="ctr">
            <a:normAutofit/>
          </a:bodyPr>
          <a:lstStyle/>
          <a:p>
            <a:pPr marL="0" indent="0">
              <a:buNone/>
            </a:pPr>
            <a:r>
              <a:rPr lang="da-DK" dirty="0"/>
              <a:t>I forløbet har vi arbejdet med, hvordan </a:t>
            </a:r>
            <a:r>
              <a:rPr lang="da-DK" i="1" dirty="0"/>
              <a:t>negative erfaringer </a:t>
            </a:r>
            <a:r>
              <a:rPr lang="da-DK" dirty="0"/>
              <a:t>i de tidlige år fører til en </a:t>
            </a:r>
            <a:r>
              <a:rPr lang="da-DK" i="1" dirty="0"/>
              <a:t>forøget risiko </a:t>
            </a:r>
            <a:r>
              <a:rPr lang="da-DK" dirty="0"/>
              <a:t>for problemer senere hen. Her ser vi imidlertid se på, hvordan der  ikke er tale om nogen automatisk årsagssammenhæng!</a:t>
            </a:r>
          </a:p>
        </p:txBody>
      </p:sp>
    </p:spTree>
    <p:extLst>
      <p:ext uri="{BB962C8B-B14F-4D97-AF65-F5344CB8AC3E}">
        <p14:creationId xmlns:p14="http://schemas.microsoft.com/office/powerpoint/2010/main" val="9841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93E47-C543-134D-B035-7CDA049D1D0E}"/>
              </a:ext>
            </a:extLst>
          </p:cNvPr>
          <p:cNvSpPr>
            <a:spLocks noGrp="1"/>
          </p:cNvSpPr>
          <p:nvPr>
            <p:ph type="title"/>
          </p:nvPr>
        </p:nvSpPr>
        <p:spPr/>
        <p:txBody>
          <a:bodyPr/>
          <a:lstStyle/>
          <a:p>
            <a:r>
              <a:rPr lang="da-DK" dirty="0"/>
              <a:t>Undersøgelser viser at</a:t>
            </a:r>
          </a:p>
        </p:txBody>
      </p:sp>
      <p:sp>
        <p:nvSpPr>
          <p:cNvPr id="3" name="Pladsholder til indhold 2">
            <a:extLst>
              <a:ext uri="{FF2B5EF4-FFF2-40B4-BE49-F238E27FC236}">
                <a16:creationId xmlns:a16="http://schemas.microsoft.com/office/drawing/2014/main" id="{29463EEA-C297-9F4A-98F3-FD86DFA9AC59}"/>
              </a:ext>
            </a:extLst>
          </p:cNvPr>
          <p:cNvSpPr>
            <a:spLocks noGrp="1"/>
          </p:cNvSpPr>
          <p:nvPr>
            <p:ph idx="1"/>
          </p:nvPr>
        </p:nvSpPr>
        <p:spPr/>
        <p:txBody>
          <a:bodyPr>
            <a:normAutofit fontScale="85000" lnSpcReduction="20000"/>
          </a:bodyPr>
          <a:lstStyle/>
          <a:p>
            <a:pPr lvl="0"/>
            <a:r>
              <a:rPr lang="da-DK" b="1" i="1" dirty="0"/>
              <a:t>Skift til bedre omsorgsmiljø</a:t>
            </a:r>
            <a:r>
              <a:rPr lang="da-DK" i="1" dirty="0"/>
              <a:t> </a:t>
            </a:r>
            <a:r>
              <a:rPr lang="da-DK" dirty="0"/>
              <a:t>kan vende uheldig udvikling, jo tidligere desto bedre (jf. adoptionsstudier med rumænske børnehjemsbørn).</a:t>
            </a:r>
          </a:p>
          <a:p>
            <a:pPr lvl="0"/>
            <a:r>
              <a:rPr lang="da-DK" b="1" i="1" dirty="0"/>
              <a:t>Problemet er kædevirkningerne</a:t>
            </a:r>
            <a:r>
              <a:rPr lang="da-DK" b="1" dirty="0"/>
              <a:t> </a:t>
            </a:r>
            <a:r>
              <a:rPr lang="da-DK" dirty="0"/>
              <a:t>af de tilsammen mange uheldige omstændigheder i barnets liv, så brydes sneboldeffekten (succesoplevelser i skolen, støtte fra andre eksempelvis) kan udviklingen vendes.</a:t>
            </a:r>
          </a:p>
          <a:p>
            <a:pPr lvl="0"/>
            <a:r>
              <a:rPr lang="da-DK" b="1" i="1" dirty="0"/>
              <a:t>Gentagne negative erfaringer</a:t>
            </a:r>
            <a:r>
              <a:rPr lang="da-DK" dirty="0"/>
              <a:t> skaber problemer. Det vil sige at noget tyder på, at det handler om varigheden af forsømmelser og ikke størrelsen.</a:t>
            </a:r>
          </a:p>
          <a:p>
            <a:pPr lvl="0"/>
            <a:r>
              <a:rPr lang="da-DK" dirty="0"/>
              <a:t>Der er store </a:t>
            </a:r>
            <a:r>
              <a:rPr lang="da-DK" b="1" i="1" dirty="0"/>
              <a:t>individuelle forskelle</a:t>
            </a:r>
            <a:r>
              <a:rPr lang="da-DK" dirty="0"/>
              <a:t> på, hvordan kommer igennem et belastende opvækstmiljø. Altså er genetikken også medbestemmende for, hvor modstandsdygtige børn er overfor stress og forskellige risikofaktorer.</a:t>
            </a:r>
          </a:p>
          <a:p>
            <a:pPr lvl="0"/>
            <a:r>
              <a:rPr lang="da-DK" b="1" i="1" dirty="0" err="1"/>
              <a:t>Resiliens</a:t>
            </a:r>
            <a:r>
              <a:rPr lang="da-DK" dirty="0"/>
              <a:t> (modstandsdygtighed) er afhængig af dels individets særlige ressourcer og dels af det omgivende miljø (kompetente voksne, pædagoger, lærere, søskende, etc.)</a:t>
            </a:r>
          </a:p>
          <a:p>
            <a:endParaRPr lang="da-DK" dirty="0"/>
          </a:p>
        </p:txBody>
      </p:sp>
    </p:spTree>
    <p:extLst>
      <p:ext uri="{BB962C8B-B14F-4D97-AF65-F5344CB8AC3E}">
        <p14:creationId xmlns:p14="http://schemas.microsoft.com/office/powerpoint/2010/main" val="306355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75CA0E-2639-55B9-1331-B3F55CCC1477}"/>
              </a:ext>
            </a:extLst>
          </p:cNvPr>
          <p:cNvSpPr>
            <a:spLocks noGrp="1"/>
          </p:cNvSpPr>
          <p:nvPr>
            <p:ph type="title"/>
          </p:nvPr>
        </p:nvSpPr>
        <p:spPr>
          <a:xfrm>
            <a:off x="640080" y="325369"/>
            <a:ext cx="4368602" cy="1956841"/>
          </a:xfrm>
        </p:spPr>
        <p:txBody>
          <a:bodyPr anchor="b">
            <a:normAutofit/>
          </a:bodyPr>
          <a:lstStyle/>
          <a:p>
            <a:r>
              <a:rPr lang="da-DK" sz="3800"/>
              <a:t>Hvad handler Kauai-undersøgelsen om?</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B68C45E-FECC-929E-D70E-066D9243E7F9}"/>
              </a:ext>
            </a:extLst>
          </p:cNvPr>
          <p:cNvSpPr>
            <a:spLocks noGrp="1"/>
          </p:cNvSpPr>
          <p:nvPr>
            <p:ph idx="1"/>
          </p:nvPr>
        </p:nvSpPr>
        <p:spPr>
          <a:xfrm>
            <a:off x="640080" y="2872899"/>
            <a:ext cx="4243589" cy="3320668"/>
          </a:xfrm>
        </p:spPr>
        <p:txBody>
          <a:bodyPr>
            <a:normAutofit/>
          </a:bodyPr>
          <a:lstStyle/>
          <a:p>
            <a:endParaRPr lang="da-DK" sz="2200" dirty="0"/>
          </a:p>
          <a:p>
            <a:r>
              <a:rPr lang="da-DK" sz="2200" dirty="0"/>
              <a:t>Gennemgå undersøgelsen på tegning. Start med formål og udfyld med uret rundt.</a:t>
            </a:r>
          </a:p>
        </p:txBody>
      </p:sp>
      <p:pic>
        <p:nvPicPr>
          <p:cNvPr id="5" name="Picture 4" descr="Pære på gul baggrund med skitseret lysstråle og ledning">
            <a:extLst>
              <a:ext uri="{FF2B5EF4-FFF2-40B4-BE49-F238E27FC236}">
                <a16:creationId xmlns:a16="http://schemas.microsoft.com/office/drawing/2014/main" id="{E7F76CC0-CAE5-1915-8BCD-7172620678AF}"/>
              </a:ext>
            </a:extLst>
          </p:cNvPr>
          <p:cNvPicPr>
            <a:picLocks noChangeAspect="1"/>
          </p:cNvPicPr>
          <p:nvPr/>
        </p:nvPicPr>
        <p:blipFill rotWithShape="1">
          <a:blip r:embed="rId2"/>
          <a:srcRect l="3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0695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B2009-2699-0340-0701-29263490091C}"/>
              </a:ext>
            </a:extLst>
          </p:cNvPr>
          <p:cNvSpPr>
            <a:spLocks noGrp="1"/>
          </p:cNvSpPr>
          <p:nvPr>
            <p:ph type="title"/>
          </p:nvPr>
        </p:nvSpPr>
        <p:spPr>
          <a:xfrm>
            <a:off x="862263" y="365125"/>
            <a:ext cx="10515600" cy="1728370"/>
          </a:xfrm>
        </p:spPr>
        <p:txBody>
          <a:bodyPr>
            <a:normAutofit fontScale="90000"/>
          </a:bodyPr>
          <a:lstStyle/>
          <a:p>
            <a:r>
              <a:rPr lang="da-DK" dirty="0"/>
              <a:t>Werner og Smith konkluderer en række risiko- og resiliensfaktorer hos individet/i miljøet (ill. 8.8 s. 134). Det fremhæves at:</a:t>
            </a:r>
          </a:p>
        </p:txBody>
      </p:sp>
      <p:sp>
        <p:nvSpPr>
          <p:cNvPr id="3" name="Pladsholder til indhold 2">
            <a:extLst>
              <a:ext uri="{FF2B5EF4-FFF2-40B4-BE49-F238E27FC236}">
                <a16:creationId xmlns:a16="http://schemas.microsoft.com/office/drawing/2014/main" id="{EDFD4938-1D42-A111-FD25-2B1D31D964D2}"/>
              </a:ext>
            </a:extLst>
          </p:cNvPr>
          <p:cNvSpPr>
            <a:spLocks noGrp="1"/>
          </p:cNvSpPr>
          <p:nvPr>
            <p:ph idx="1"/>
          </p:nvPr>
        </p:nvSpPr>
        <p:spPr/>
        <p:txBody>
          <a:bodyPr>
            <a:normAutofit lnSpcReduction="10000"/>
          </a:bodyPr>
          <a:lstStyle/>
          <a:p>
            <a:endParaRPr lang="da-DK" dirty="0"/>
          </a:p>
          <a:p>
            <a:r>
              <a:rPr lang="da-DK" sz="2800" kern="1200" dirty="0">
                <a:solidFill>
                  <a:schemeClr val="tx1"/>
                </a:solidFill>
                <a:effectLst/>
                <a:latin typeface="+mn-lt"/>
                <a:ea typeface="+mn-ea"/>
                <a:cs typeface="+mn-cs"/>
              </a:rPr>
              <a:t>Såkaldt ”lette” børn klarer sig bedre end ”besværlige” børn            (dvs. børnenes medfødte </a:t>
            </a:r>
            <a:r>
              <a:rPr lang="da-DK" sz="2800" b="1" kern="1200" dirty="0">
                <a:solidFill>
                  <a:schemeClr val="tx1"/>
                </a:solidFill>
                <a:effectLst/>
                <a:latin typeface="+mn-lt"/>
                <a:ea typeface="+mn-ea"/>
                <a:cs typeface="+mn-cs"/>
              </a:rPr>
              <a:t>TEMPERAMENT</a:t>
            </a:r>
            <a:r>
              <a:rPr lang="da-DK" sz="2800" kern="1200" dirty="0">
                <a:solidFill>
                  <a:schemeClr val="tx1"/>
                </a:solidFill>
                <a:effectLst/>
                <a:latin typeface="+mn-lt"/>
                <a:ea typeface="+mn-ea"/>
                <a:cs typeface="+mn-cs"/>
              </a:rPr>
              <a:t> har betydning).</a:t>
            </a:r>
          </a:p>
          <a:p>
            <a:r>
              <a:rPr lang="da-DK" sz="2800" kern="1200" dirty="0">
                <a:solidFill>
                  <a:schemeClr val="tx1"/>
                </a:solidFill>
                <a:effectLst/>
                <a:latin typeface="+mn-lt"/>
                <a:ea typeface="+mn-ea"/>
                <a:cs typeface="+mn-cs"/>
              </a:rPr>
              <a:t>Gode </a:t>
            </a:r>
            <a:r>
              <a:rPr lang="da-DK" sz="2800" b="1" kern="1200" dirty="0">
                <a:solidFill>
                  <a:schemeClr val="tx1"/>
                </a:solidFill>
                <a:effectLst/>
                <a:latin typeface="+mn-lt"/>
                <a:ea typeface="+mn-ea"/>
                <a:cs typeface="+mn-cs"/>
              </a:rPr>
              <a:t>RELATIONER TIL ANDRE END FORÆLDRENE </a:t>
            </a:r>
            <a:r>
              <a:rPr lang="da-DK" sz="2800" kern="1200" dirty="0">
                <a:solidFill>
                  <a:schemeClr val="tx1"/>
                </a:solidFill>
                <a:effectLst/>
                <a:latin typeface="+mn-lt"/>
                <a:ea typeface="+mn-ea"/>
                <a:cs typeface="+mn-cs"/>
              </a:rPr>
              <a:t>har betydning           (f.eks. fra bedsteforældre, søskende, skole + adgang til hjælp fra andre grupper i ungdomstiden).</a:t>
            </a:r>
          </a:p>
          <a:p>
            <a:r>
              <a:rPr lang="da-DK" sz="2800" b="1" kern="1200" dirty="0">
                <a:solidFill>
                  <a:schemeClr val="tx1"/>
                </a:solidFill>
                <a:effectLst/>
                <a:latin typeface="+mn-lt"/>
                <a:ea typeface="+mn-ea"/>
                <a:cs typeface="+mn-cs"/>
              </a:rPr>
              <a:t>KØN</a:t>
            </a:r>
            <a:r>
              <a:rPr lang="da-DK" sz="2800" kern="1200" dirty="0">
                <a:solidFill>
                  <a:schemeClr val="tx1"/>
                </a:solidFill>
                <a:effectLst/>
                <a:latin typeface="+mn-lt"/>
                <a:ea typeface="+mn-ea"/>
                <a:cs typeface="+mn-cs"/>
              </a:rPr>
              <a:t> har betydning (pigerne klarer generelt belastende faktorer bedre end drenge trods forskelle undervejs ) – OBS: ikke nævnt i oversigten.</a:t>
            </a:r>
          </a:p>
          <a:p>
            <a:pPr marL="0" indent="0">
              <a:buNone/>
            </a:pPr>
            <a:r>
              <a:rPr lang="da-DK" dirty="0"/>
              <a:t>… o</a:t>
            </a:r>
            <a:r>
              <a:rPr lang="da-DK" sz="2800" kern="1200" dirty="0">
                <a:solidFill>
                  <a:schemeClr val="tx1"/>
                </a:solidFill>
                <a:effectLst/>
                <a:latin typeface="+mn-lt"/>
                <a:ea typeface="+mn-ea"/>
                <a:cs typeface="+mn-cs"/>
              </a:rPr>
              <a:t>g fra andre undersøgelser ved vi, at </a:t>
            </a:r>
            <a:r>
              <a:rPr lang="da-DK" sz="2800" b="1" kern="1200" dirty="0">
                <a:solidFill>
                  <a:schemeClr val="tx1"/>
                </a:solidFill>
                <a:effectLst/>
                <a:latin typeface="+mn-lt"/>
                <a:ea typeface="+mn-ea"/>
                <a:cs typeface="+mn-cs"/>
              </a:rPr>
              <a:t>intelligens, kognitive evner </a:t>
            </a:r>
            <a:r>
              <a:rPr lang="da-DK" sz="2800" kern="1200" dirty="0">
                <a:solidFill>
                  <a:schemeClr val="tx1"/>
                </a:solidFill>
                <a:effectLst/>
                <a:latin typeface="+mn-lt"/>
                <a:ea typeface="+mn-ea"/>
                <a:cs typeface="+mn-cs"/>
              </a:rPr>
              <a:t>og </a:t>
            </a:r>
            <a:r>
              <a:rPr lang="da-DK" sz="2800" b="1" kern="1200" dirty="0">
                <a:solidFill>
                  <a:schemeClr val="tx1"/>
                </a:solidFill>
                <a:effectLst/>
                <a:latin typeface="+mn-lt"/>
                <a:ea typeface="+mn-ea"/>
                <a:cs typeface="+mn-cs"/>
              </a:rPr>
              <a:t>særlige talenter </a:t>
            </a:r>
            <a:r>
              <a:rPr lang="da-DK" sz="2800" kern="1200" dirty="0">
                <a:solidFill>
                  <a:schemeClr val="tx1"/>
                </a:solidFill>
                <a:effectLst/>
                <a:latin typeface="+mn-lt"/>
                <a:ea typeface="+mn-ea"/>
                <a:cs typeface="+mn-cs"/>
              </a:rPr>
              <a:t>også er vigtige resiliensfaktorer.</a:t>
            </a:r>
          </a:p>
          <a:p>
            <a:pPr marL="0" indent="0">
              <a:buNone/>
            </a:pPr>
            <a:endParaRPr lang="da-DK" sz="2800" kern="1200" dirty="0">
              <a:solidFill>
                <a:schemeClr val="tx1"/>
              </a:solidFill>
              <a:effectLst/>
              <a:latin typeface="+mn-lt"/>
              <a:ea typeface="+mn-ea"/>
              <a:cs typeface="+mn-cs"/>
            </a:endParaRPr>
          </a:p>
          <a:p>
            <a:endParaRPr lang="da-DK" sz="2800" kern="1200" dirty="0">
              <a:solidFill>
                <a:schemeClr val="tx1"/>
              </a:solidFill>
              <a:effectLst/>
              <a:latin typeface="+mn-lt"/>
              <a:ea typeface="+mn-ea"/>
              <a:cs typeface="+mn-cs"/>
            </a:endParaRPr>
          </a:p>
          <a:p>
            <a:endParaRPr lang="da-DK" dirty="0"/>
          </a:p>
        </p:txBody>
      </p:sp>
    </p:spTree>
    <p:extLst>
      <p:ext uri="{BB962C8B-B14F-4D97-AF65-F5344CB8AC3E}">
        <p14:creationId xmlns:p14="http://schemas.microsoft.com/office/powerpoint/2010/main" val="311715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65EB3-0571-B071-5921-F68FE291FCE7}"/>
              </a:ext>
            </a:extLst>
          </p:cNvPr>
          <p:cNvSpPr>
            <a:spLocks noGrp="1"/>
          </p:cNvSpPr>
          <p:nvPr>
            <p:ph type="title"/>
          </p:nvPr>
        </p:nvSpPr>
        <p:spPr/>
        <p:txBody>
          <a:bodyPr/>
          <a:lstStyle/>
          <a:p>
            <a:r>
              <a:rPr lang="da-DK" dirty="0"/>
              <a:t>Hvorfor går det så skidt for mors lille dreng?</a:t>
            </a:r>
          </a:p>
        </p:txBody>
      </p:sp>
      <p:pic>
        <p:nvPicPr>
          <p:cNvPr id="5" name="Pladsholder til indhold 4" descr="Et billede, der indeholder Ansigt, person, briller, dreng&#10;&#10;Automatisk genereret beskrivelse">
            <a:extLst>
              <a:ext uri="{FF2B5EF4-FFF2-40B4-BE49-F238E27FC236}">
                <a16:creationId xmlns:a16="http://schemas.microsoft.com/office/drawing/2014/main" id="{79EE465D-68ED-0AA6-E87D-2CE2B5D0DFF7}"/>
              </a:ext>
            </a:extLst>
          </p:cNvPr>
          <p:cNvPicPr>
            <a:picLocks noGrp="1" noChangeAspect="1"/>
          </p:cNvPicPr>
          <p:nvPr>
            <p:ph idx="1"/>
          </p:nvPr>
        </p:nvPicPr>
        <p:blipFill>
          <a:blip r:embed="rId3"/>
          <a:stretch>
            <a:fillRect/>
          </a:stretch>
        </p:blipFill>
        <p:spPr>
          <a:xfrm>
            <a:off x="2095031" y="1690688"/>
            <a:ext cx="7587870" cy="4351338"/>
          </a:xfrm>
        </p:spPr>
      </p:pic>
    </p:spTree>
    <p:extLst>
      <p:ext uri="{BB962C8B-B14F-4D97-AF65-F5344CB8AC3E}">
        <p14:creationId xmlns:p14="http://schemas.microsoft.com/office/powerpoint/2010/main" val="73719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7E7F98-C774-797B-2261-124837BEE644}"/>
              </a:ext>
            </a:extLst>
          </p:cNvPr>
          <p:cNvSpPr>
            <a:spLocks noGrp="1"/>
          </p:cNvSpPr>
          <p:nvPr>
            <p:ph type="title"/>
          </p:nvPr>
        </p:nvSpPr>
        <p:spPr>
          <a:xfrm>
            <a:off x="465221" y="2148468"/>
            <a:ext cx="4876800" cy="1350608"/>
          </a:xfrm>
        </p:spPr>
        <p:txBody>
          <a:bodyPr>
            <a:normAutofit/>
          </a:bodyPr>
          <a:lstStyle/>
          <a:p>
            <a:r>
              <a:rPr lang="da-DK" dirty="0">
                <a:solidFill>
                  <a:srgbClr val="FFFFFF"/>
                </a:solidFill>
              </a:rPr>
              <a:t>Husker I?</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1AA76B05-B1E9-2E7D-3547-96D901A0E1BD}"/>
              </a:ext>
            </a:extLst>
          </p:cNvPr>
          <p:cNvSpPr>
            <a:spLocks noGrp="1"/>
          </p:cNvSpPr>
          <p:nvPr>
            <p:ph sz="half" idx="1"/>
          </p:nvPr>
        </p:nvSpPr>
        <p:spPr>
          <a:xfrm>
            <a:off x="4215161" y="356187"/>
            <a:ext cx="2878409" cy="1792281"/>
          </a:xfrm>
        </p:spPr>
        <p:txBody>
          <a:bodyPr anchor="ctr">
            <a:normAutofit fontScale="92500" lnSpcReduction="20000"/>
          </a:bodyPr>
          <a:lstStyle/>
          <a:p>
            <a:pPr marL="0" indent="0">
              <a:buNone/>
            </a:pPr>
            <a:endParaRPr lang="da-DK" sz="1700" dirty="0"/>
          </a:p>
          <a:p>
            <a:pPr marL="0" indent="0">
              <a:buNone/>
            </a:pPr>
            <a:r>
              <a:rPr lang="da-DK" sz="1700" b="1" dirty="0"/>
              <a:t>Omsorgssvigt</a:t>
            </a:r>
          </a:p>
          <a:p>
            <a:pPr marL="0" indent="0">
              <a:buNone/>
            </a:pPr>
            <a:r>
              <a:rPr lang="da-DK" sz="1700" dirty="0"/>
              <a:t>- </a:t>
            </a:r>
            <a:r>
              <a:rPr lang="da-DK" sz="1700" dirty="0" err="1"/>
              <a:t>Vanrygt</a:t>
            </a:r>
            <a:endParaRPr lang="da-DK" sz="1700" dirty="0"/>
          </a:p>
          <a:p>
            <a:pPr marL="0" indent="0">
              <a:buNone/>
            </a:pPr>
            <a:r>
              <a:rPr lang="da-DK" sz="1700" dirty="0"/>
              <a:t>- Fysiske overgreb</a:t>
            </a:r>
          </a:p>
          <a:p>
            <a:pPr marL="0" indent="0">
              <a:buNone/>
            </a:pPr>
            <a:r>
              <a:rPr lang="da-DK" sz="1700" dirty="0"/>
              <a:t>- Psykiske overgreb</a:t>
            </a:r>
          </a:p>
          <a:p>
            <a:pPr marL="0" indent="0">
              <a:buNone/>
            </a:pPr>
            <a:r>
              <a:rPr lang="da-DK" sz="1700" dirty="0"/>
              <a:t>- Seksuelle overgreb</a:t>
            </a:r>
          </a:p>
          <a:p>
            <a:pPr marL="0" indent="0">
              <a:buNone/>
            </a:pPr>
            <a:endParaRPr lang="da-DK" sz="1700" dirty="0"/>
          </a:p>
          <a:p>
            <a:pPr marL="0" indent="0">
              <a:buNone/>
            </a:pPr>
            <a:endParaRPr lang="da-DK" sz="1700" dirty="0"/>
          </a:p>
          <a:p>
            <a:endParaRPr lang="da-DK" sz="17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ladsholder til indhold 3">
            <a:extLst>
              <a:ext uri="{FF2B5EF4-FFF2-40B4-BE49-F238E27FC236}">
                <a16:creationId xmlns:a16="http://schemas.microsoft.com/office/drawing/2014/main" id="{119C888A-42F4-1954-62C3-A9D0FB38D2A1}"/>
              </a:ext>
            </a:extLst>
          </p:cNvPr>
          <p:cNvSpPr>
            <a:spLocks noGrp="1"/>
          </p:cNvSpPr>
          <p:nvPr>
            <p:ph sz="half" idx="2"/>
          </p:nvPr>
        </p:nvSpPr>
        <p:spPr>
          <a:xfrm>
            <a:off x="8386139" y="3143438"/>
            <a:ext cx="3474621" cy="2780412"/>
          </a:xfrm>
        </p:spPr>
        <p:txBody>
          <a:bodyPr anchor="ctr">
            <a:normAutofit fontScale="92500" lnSpcReduction="20000"/>
          </a:bodyPr>
          <a:lstStyle/>
          <a:p>
            <a:pPr marL="0" indent="0">
              <a:buNone/>
            </a:pPr>
            <a:r>
              <a:rPr lang="da-DK" sz="1600" b="1" dirty="0"/>
              <a:t>Typiske reaktioner på omsorgssvigt  </a:t>
            </a:r>
          </a:p>
          <a:p>
            <a:pPr marL="0" indent="0">
              <a:buNone/>
            </a:pPr>
            <a:r>
              <a:rPr lang="da-DK" sz="1600" b="1" dirty="0"/>
              <a:t>(Kari </a:t>
            </a:r>
            <a:r>
              <a:rPr lang="da-DK" sz="1600" b="1" dirty="0" err="1"/>
              <a:t>Killén</a:t>
            </a:r>
            <a:r>
              <a:rPr lang="da-DK" sz="1600" b="1" dirty="0"/>
              <a:t>)</a:t>
            </a:r>
          </a:p>
          <a:p>
            <a:pPr marL="0" indent="0">
              <a:buNone/>
            </a:pPr>
            <a:r>
              <a:rPr lang="da-DK" sz="1600" dirty="0"/>
              <a:t>- Kontaktforstyrrelser</a:t>
            </a:r>
          </a:p>
          <a:p>
            <a:pPr marL="0" indent="0">
              <a:buNone/>
            </a:pPr>
            <a:r>
              <a:rPr lang="da-DK" sz="1600" dirty="0"/>
              <a:t>- Depression</a:t>
            </a:r>
          </a:p>
          <a:p>
            <a:pPr marL="0" indent="0">
              <a:buNone/>
            </a:pPr>
            <a:r>
              <a:rPr lang="da-DK" sz="1600" dirty="0"/>
              <a:t>- Dissociation  </a:t>
            </a:r>
          </a:p>
          <a:p>
            <a:pPr marL="0" indent="0">
              <a:buNone/>
            </a:pPr>
            <a:r>
              <a:rPr lang="da-DK" sz="1600" dirty="0"/>
              <a:t>- Forsinket udvikling</a:t>
            </a:r>
          </a:p>
          <a:p>
            <a:pPr marL="0" indent="0">
              <a:buNone/>
            </a:pPr>
            <a:r>
              <a:rPr lang="da-DK" sz="1600" dirty="0"/>
              <a:t>- De overdrevet veltilpassede børn</a:t>
            </a:r>
          </a:p>
          <a:p>
            <a:pPr marL="0" indent="0">
              <a:buNone/>
            </a:pPr>
            <a:r>
              <a:rPr lang="da-DK" sz="1600" dirty="0"/>
              <a:t>- Hyperaktiv og destruktiv</a:t>
            </a:r>
          </a:p>
          <a:p>
            <a:pPr marL="0" indent="0">
              <a:buNone/>
            </a:pPr>
            <a:r>
              <a:rPr lang="da-DK" sz="1600" dirty="0"/>
              <a:t>- Ansvar, skyld og hemmeligholdelse.</a:t>
            </a:r>
          </a:p>
          <a:p>
            <a:endParaRPr lang="da-DK" sz="1600" dirty="0"/>
          </a:p>
        </p:txBody>
      </p:sp>
      <p:sp>
        <p:nvSpPr>
          <p:cNvPr id="8" name="Tekstfelt 7">
            <a:extLst>
              <a:ext uri="{FF2B5EF4-FFF2-40B4-BE49-F238E27FC236}">
                <a16:creationId xmlns:a16="http://schemas.microsoft.com/office/drawing/2014/main" id="{B8D839A6-EE1F-6A69-BEE5-F832CD3CDFCF}"/>
              </a:ext>
            </a:extLst>
          </p:cNvPr>
          <p:cNvSpPr txBox="1"/>
          <p:nvPr/>
        </p:nvSpPr>
        <p:spPr>
          <a:xfrm>
            <a:off x="45340" y="4645026"/>
            <a:ext cx="5579600" cy="1200329"/>
          </a:xfrm>
          <a:prstGeom prst="rect">
            <a:avLst/>
          </a:prstGeom>
          <a:noFill/>
        </p:spPr>
        <p:txBody>
          <a:bodyPr wrap="square" rtlCol="0">
            <a:spAutoFit/>
          </a:bodyPr>
          <a:lstStyle/>
          <a:p>
            <a:r>
              <a:rPr lang="da-DK" sz="3600" dirty="0">
                <a:solidFill>
                  <a:srgbClr val="0070C0"/>
                </a:solidFill>
              </a:rPr>
              <a:t>SKRIV DIN EGEN </a:t>
            </a:r>
          </a:p>
          <a:p>
            <a:r>
              <a:rPr lang="da-DK" sz="3600" dirty="0">
                <a:solidFill>
                  <a:srgbClr val="0070C0"/>
                </a:solidFill>
              </a:rPr>
              <a:t>MINICASE</a:t>
            </a:r>
          </a:p>
        </p:txBody>
      </p:sp>
      <p:pic>
        <p:nvPicPr>
          <p:cNvPr id="7" name="Billede 6" descr="Et billede, der indeholder tekst, skærmbillede, dokument, brev&#10;&#10;Automatisk genereret beskrivelse">
            <a:extLst>
              <a:ext uri="{FF2B5EF4-FFF2-40B4-BE49-F238E27FC236}">
                <a16:creationId xmlns:a16="http://schemas.microsoft.com/office/drawing/2014/main" id="{2348AA5E-E2C1-EA8D-5125-65132D908212}"/>
              </a:ext>
            </a:extLst>
          </p:cNvPr>
          <p:cNvPicPr>
            <a:picLocks noChangeAspect="1"/>
          </p:cNvPicPr>
          <p:nvPr/>
        </p:nvPicPr>
        <p:blipFill>
          <a:blip r:embed="rId3"/>
          <a:stretch>
            <a:fillRect/>
          </a:stretch>
        </p:blipFill>
        <p:spPr>
          <a:xfrm>
            <a:off x="3515643" y="3892455"/>
            <a:ext cx="1988165" cy="2797803"/>
          </a:xfrm>
          <a:prstGeom prst="rect">
            <a:avLst/>
          </a:prstGeom>
        </p:spPr>
      </p:pic>
    </p:spTree>
    <p:extLst>
      <p:ext uri="{BB962C8B-B14F-4D97-AF65-F5344CB8AC3E}">
        <p14:creationId xmlns:p14="http://schemas.microsoft.com/office/powerpoint/2010/main" val="8285965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663</Words>
  <Application>Microsoft Macintosh PowerPoint</Application>
  <PresentationFormat>Widescreen</PresentationFormat>
  <Paragraphs>56</Paragraphs>
  <Slides>7</Slides>
  <Notes>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Arial</vt:lpstr>
      <vt:lpstr>Calibri</vt:lpstr>
      <vt:lpstr>Calibri Light</vt:lpstr>
      <vt:lpstr>Cambria</vt:lpstr>
      <vt:lpstr>Office-tema</vt:lpstr>
      <vt:lpstr>Risiko og resiliens</vt:lpstr>
      <vt:lpstr>Problemstilling:   Hvilke faktorer har indvirkning på, om virkningen af tidlige negative erfaringer viser sig at være uoprettelige senere i livet? </vt:lpstr>
      <vt:lpstr>Undersøgelser viser at</vt:lpstr>
      <vt:lpstr>Hvad handler Kauai-undersøgelsen om?</vt:lpstr>
      <vt:lpstr>Werner og Smith konkluderer en række risiko- og resiliensfaktorer hos individet/i miljøet (ill. 8.8 s. 134). Det fremhæves at:</vt:lpstr>
      <vt:lpstr>Hvorfor går det så skidt for mors lille dreng?</vt:lpstr>
      <vt:lpstr>Husker 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Risiko og resiliens</dc:title>
  <dc:creator>Line Kaack Hansen</dc:creator>
  <cp:lastModifiedBy>Line Kaack Hansen</cp:lastModifiedBy>
  <cp:revision>24</cp:revision>
  <dcterms:created xsi:type="dcterms:W3CDTF">2020-01-15T09:07:09Z</dcterms:created>
  <dcterms:modified xsi:type="dcterms:W3CDTF">2023-12-19T15:41:48Z</dcterms:modified>
</cp:coreProperties>
</file>