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60" r:id="rId5"/>
    <p:sldId id="259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61"/>
  </p:normalViewPr>
  <p:slideViewPr>
    <p:cSldViewPr snapToGrid="0" snapToObjects="1">
      <p:cViewPr varScale="1">
        <p:scale>
          <a:sx n="92" d="100"/>
          <a:sy n="92" d="100"/>
        </p:scale>
        <p:origin x="166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DB32461A-250E-4A29-9E9B-599CA3838FA1}" type="datetime1">
              <a:rPr lang="en-US" smtClean="0"/>
              <a:pPr/>
              <a:t>3/30/20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1099-48EC-46A3-9530-F58EB96AF77C}" type="datetime1">
              <a:rPr lang="en-US" smtClean="0"/>
              <a:pPr/>
              <a:t>3/30/20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7E24-FFB9-4C73-8C6D-E02A7AD33DB8}" type="datetime1">
              <a:rPr lang="en-US" smtClean="0"/>
              <a:pPr/>
              <a:t>3/30/20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/>
              <a:pPr/>
              <a:t>3/30/20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ADA4-35DF-4BD1-8C53-4246F035229A}" type="datetime1">
              <a:rPr lang="en-US" smtClean="0"/>
              <a:pPr/>
              <a:t>3/30/20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63ED-02B1-490A-8EAD-E0CB136D5388}" type="datetime1">
              <a:rPr lang="en-US" smtClean="0"/>
              <a:pPr/>
              <a:t>3/30/20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1BB6-685D-4518-8FAD-1882B9671546}" type="datetime1">
              <a:rPr lang="en-US" smtClean="0"/>
              <a:pPr/>
              <a:t>3/30/20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FBFE-5C08-4E0E-AF38-FB925F0B4D71}" type="datetime1">
              <a:rPr lang="en-US" smtClean="0"/>
              <a:pPr/>
              <a:t>3/30/20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3/30/20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2007-CDD1-4BCF-B9F4-9D458EFEEFE1}" type="datetime1">
              <a:rPr lang="en-US" smtClean="0"/>
              <a:pPr/>
              <a:t>3/30/20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Træk billede til pladsholder, eller klik på symbol for at tilføje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F265-CA88-4C30-A9AD-02E6A5184734}" type="datetime1">
              <a:rPr lang="en-US" smtClean="0"/>
              <a:pPr/>
              <a:t>3/30/20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823242C-D747-4ADD-80D8-99421268E3A8}" type="datetime1">
              <a:rPr lang="en-US" smtClean="0"/>
              <a:pPr/>
              <a:t>3/30/20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1600" y="1071964"/>
            <a:ext cx="6400800" cy="1295400"/>
          </a:xfrm>
        </p:spPr>
        <p:txBody>
          <a:bodyPr>
            <a:noAutofit/>
          </a:bodyPr>
          <a:lstStyle/>
          <a:p>
            <a:r>
              <a:rPr lang="da-DK" sz="8000" dirty="0" smtClean="0"/>
              <a:t>Nietzsche</a:t>
            </a:r>
            <a:endParaRPr lang="da-DK" sz="8000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29" y="2367364"/>
            <a:ext cx="5121602" cy="3206568"/>
          </a:xfrm>
          <a:prstGeom prst="rect">
            <a:avLst/>
          </a:prstGeom>
        </p:spPr>
      </p:pic>
      <p:pic>
        <p:nvPicPr>
          <p:cNvPr id="6" name="Optage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7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600" y="2026186"/>
            <a:ext cx="6400800" cy="1541043"/>
          </a:xfrm>
        </p:spPr>
        <p:txBody>
          <a:bodyPr>
            <a:normAutofit/>
          </a:bodyPr>
          <a:lstStyle/>
          <a:p>
            <a:r>
              <a:rPr lang="da-DK" sz="2800" dirty="0" smtClean="0"/>
              <a:t>”Gud er død!</a:t>
            </a:r>
            <a:br>
              <a:rPr lang="da-DK" sz="2800" dirty="0" smtClean="0"/>
            </a:br>
            <a:r>
              <a:rPr lang="da-DK" sz="2800" dirty="0" smtClean="0"/>
              <a:t>Gud forbliver død!</a:t>
            </a:r>
            <a:br>
              <a:rPr lang="da-DK" sz="2800" dirty="0" smtClean="0"/>
            </a:br>
            <a:r>
              <a:rPr lang="da-DK" sz="2800" dirty="0" smtClean="0"/>
              <a:t>Og vi har slået ham ihjel!”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371600" y="4423365"/>
            <a:ext cx="6400800" cy="1063036"/>
          </a:xfrm>
        </p:spPr>
        <p:txBody>
          <a:bodyPr>
            <a:normAutofit/>
          </a:bodyPr>
          <a:lstStyle/>
          <a:p>
            <a:r>
              <a:rPr lang="da-DK" sz="1200" dirty="0" smtClean="0"/>
              <a:t>Fra </a:t>
            </a:r>
            <a:r>
              <a:rPr lang="da-DK" sz="1200" i="1" dirty="0" smtClean="0"/>
              <a:t>Die </a:t>
            </a:r>
            <a:r>
              <a:rPr lang="da-DK" sz="1200" i="1" dirty="0" err="1"/>
              <a:t>f</a:t>
            </a:r>
            <a:r>
              <a:rPr lang="da-DK" sz="1200" i="1" dirty="0" err="1" smtClean="0"/>
              <a:t>röliche</a:t>
            </a:r>
            <a:r>
              <a:rPr lang="da-DK" sz="1200" i="1" dirty="0" smtClean="0"/>
              <a:t> </a:t>
            </a:r>
            <a:r>
              <a:rPr lang="da-DK" sz="1200" i="1" dirty="0" err="1" smtClean="0"/>
              <a:t>Wissenschaft</a:t>
            </a:r>
            <a:r>
              <a:rPr lang="da-DK" sz="1200" i="1" dirty="0" smtClean="0"/>
              <a:t> </a:t>
            </a:r>
            <a:r>
              <a:rPr lang="da-DK" sz="1200" dirty="0" smtClean="0"/>
              <a:t>(1882)</a:t>
            </a:r>
            <a:endParaRPr lang="da-DK" sz="1200" i="1" dirty="0"/>
          </a:p>
        </p:txBody>
      </p:sp>
      <p:pic>
        <p:nvPicPr>
          <p:cNvPr id="4" name="Optage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4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600" y="1400337"/>
            <a:ext cx="6400800" cy="685800"/>
          </a:xfrm>
        </p:spPr>
        <p:txBody>
          <a:bodyPr>
            <a:normAutofit/>
          </a:bodyPr>
          <a:lstStyle/>
          <a:p>
            <a:r>
              <a:rPr lang="da-DK" sz="2800" dirty="0" smtClean="0"/>
              <a:t>Nietzsches menneskesyn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Nietzsche fremhæver antikkens menneske som et idealmenneske – aristokratisk, stolt og fuld af livkraft. Et menneske der indser, at det er givet noget fra naturens side og nu skal udleve dette på den bedst mulige måde.</a:t>
            </a:r>
          </a:p>
          <a:p>
            <a:r>
              <a:rPr lang="da-DK" dirty="0" smtClean="0"/>
              <a:t>Fremhæver det kristne menneske som det modsatte</a:t>
            </a:r>
            <a:r>
              <a:rPr lang="is-IS" dirty="0" smtClean="0"/>
              <a:t>…</a:t>
            </a:r>
            <a:endParaRPr lang="da-DK" dirty="0"/>
          </a:p>
        </p:txBody>
      </p:sp>
      <p:pic>
        <p:nvPicPr>
          <p:cNvPr id="4" name="Optage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1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sz="3100" dirty="0" smtClean="0"/>
              <a:t>Den kristne slavemoral</a:t>
            </a:r>
            <a:endParaRPr lang="da-DK" sz="31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K</a:t>
            </a:r>
            <a:r>
              <a:rPr lang="da-DK" dirty="0" smtClean="0"/>
              <a:t>ristne </a:t>
            </a:r>
            <a:r>
              <a:rPr lang="da-DK" dirty="0"/>
              <a:t>har en </a:t>
            </a:r>
            <a:r>
              <a:rPr lang="da-DK" i="1" dirty="0"/>
              <a:t>slavemoral</a:t>
            </a:r>
            <a:r>
              <a:rPr lang="da-DK" dirty="0"/>
              <a:t> (vend den anden kind til, fjendekærlighed, afmagt mv.).</a:t>
            </a:r>
          </a:p>
          <a:p>
            <a:r>
              <a:rPr lang="da-DK" dirty="0"/>
              <a:t>Den kristne moral/etik er imidlertid hyklerisk – de </a:t>
            </a:r>
            <a:r>
              <a:rPr lang="da-DK" dirty="0" smtClean="0"/>
              <a:t>ønsker fx </a:t>
            </a:r>
            <a:r>
              <a:rPr lang="da-DK" dirty="0"/>
              <a:t>hævn, </a:t>
            </a:r>
            <a:r>
              <a:rPr lang="da-DK" dirty="0" smtClean="0"/>
              <a:t>mens de prædiker </a:t>
            </a:r>
            <a:r>
              <a:rPr lang="da-DK" dirty="0"/>
              <a:t>imod at hævne. </a:t>
            </a:r>
          </a:p>
          <a:p>
            <a:r>
              <a:rPr lang="da-DK" dirty="0"/>
              <a:t>De svage mennesker, hos hvem kristendommen opstod, burde i stedet – ligesom antikkens menneske - være stolte og få det bedste ud af det, som de er givet fra naturens side</a:t>
            </a:r>
            <a:r>
              <a:rPr lang="da-DK" dirty="0" smtClean="0"/>
              <a:t>. Man skal kende sin plads.</a:t>
            </a:r>
            <a:endParaRPr lang="da-DK" dirty="0"/>
          </a:p>
          <a:p>
            <a:endParaRPr lang="da-DK" dirty="0"/>
          </a:p>
        </p:txBody>
      </p:sp>
      <p:pic>
        <p:nvPicPr>
          <p:cNvPr id="4" name="Optage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8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600" y="1406282"/>
            <a:ext cx="6400800" cy="685800"/>
          </a:xfrm>
        </p:spPr>
        <p:txBody>
          <a:bodyPr>
            <a:noAutofit/>
          </a:bodyPr>
          <a:lstStyle/>
          <a:p>
            <a:r>
              <a:rPr lang="da-DK" sz="2800" dirty="0" smtClean="0"/>
              <a:t>Nietzsches religionskritik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Nietzsche forklarer religionens </a:t>
            </a:r>
            <a:r>
              <a:rPr lang="da-DK" dirty="0"/>
              <a:t>eksistens ved det svage menneskes </a:t>
            </a:r>
            <a:r>
              <a:rPr lang="da-DK" dirty="0" smtClean="0"/>
              <a:t>manglende </a:t>
            </a:r>
            <a:r>
              <a:rPr lang="da-DK" dirty="0"/>
              <a:t>evne til livsudfoldelse. Svagheden bliver legitimeret religiøst </a:t>
            </a:r>
            <a:r>
              <a:rPr lang="da-DK" dirty="0" smtClean="0"/>
              <a:t>via </a:t>
            </a:r>
            <a:r>
              <a:rPr lang="da-DK" dirty="0"/>
              <a:t>forestillingen om </a:t>
            </a:r>
            <a:r>
              <a:rPr lang="da-DK" dirty="0" smtClean="0"/>
              <a:t>en Gud, </a:t>
            </a:r>
            <a:r>
              <a:rPr lang="da-DK" dirty="0"/>
              <a:t>der kræver livsfornægtelse. </a:t>
            </a:r>
            <a:endParaRPr lang="da-DK" dirty="0" smtClean="0"/>
          </a:p>
          <a:p>
            <a:r>
              <a:rPr lang="da-DK" dirty="0" smtClean="0"/>
              <a:t>Nietzsches religionskritik minder derfor lidt om Marx’, men hvor Marx vil mene, at menneskers svaghed skyldes, at andre udnytter dem.</a:t>
            </a:r>
          </a:p>
          <a:p>
            <a:r>
              <a:rPr lang="da-DK" dirty="0" smtClean="0"/>
              <a:t>Det </a:t>
            </a:r>
            <a:r>
              <a:rPr lang="da-DK" dirty="0"/>
              <a:t>svage menneske kan afløses af </a:t>
            </a:r>
            <a:r>
              <a:rPr lang="da-DK" i="1" dirty="0"/>
              <a:t>overmennesket</a:t>
            </a:r>
            <a:r>
              <a:rPr lang="da-DK" dirty="0"/>
              <a:t>, når man indser, at Gud for længst er død. </a:t>
            </a:r>
            <a:endParaRPr lang="da-DK" dirty="0" smtClean="0"/>
          </a:p>
        </p:txBody>
      </p:sp>
      <p:pic>
        <p:nvPicPr>
          <p:cNvPr id="4" name="Optage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3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Overmennesket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Overmennesket</a:t>
            </a:r>
            <a:r>
              <a:rPr lang="da-DK" i="1" dirty="0"/>
              <a:t> </a:t>
            </a:r>
            <a:r>
              <a:rPr lang="da-DK" dirty="0"/>
              <a:t>fortvivles ikke over Guds død og dermed manglen på absolutte værdier (fx som udtrykt i gudsskabte religiøse moralsystemer), men skaber sine egne værdier og mening med livet. </a:t>
            </a:r>
            <a:r>
              <a:rPr lang="da-DK" dirty="0" smtClean="0"/>
              <a:t>Overmennesket er </a:t>
            </a:r>
            <a:r>
              <a:rPr lang="da-DK" dirty="0"/>
              <a:t>stærkt og har stor selvtillid.</a:t>
            </a:r>
          </a:p>
          <a:p>
            <a:r>
              <a:rPr lang="da-DK" dirty="0" smtClean="0"/>
              <a:t>Overmennesket forstår, at det </a:t>
            </a:r>
            <a:r>
              <a:rPr lang="da-DK" dirty="0"/>
              <a:t>eksisterer og handler i verden i kraft af sin egen selverkendelse og ikke fordi nogen Gud styrer/har bestemt det</a:t>
            </a:r>
            <a:r>
              <a:rPr lang="da-DK" dirty="0" smtClean="0"/>
              <a:t>.</a:t>
            </a:r>
            <a:endParaRPr lang="da-DK" dirty="0"/>
          </a:p>
        </p:txBody>
      </p:sp>
      <p:pic>
        <p:nvPicPr>
          <p:cNvPr id="4" name="Optage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6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Mode.thmx</Template>
  <TotalTime>256</TotalTime>
  <Words>276</Words>
  <Application>Microsoft Macintosh PowerPoint</Application>
  <PresentationFormat>Skærmshow (4:3)</PresentationFormat>
  <Paragraphs>17</Paragraphs>
  <Slides>6</Slides>
  <Notes>0</Notes>
  <HiddenSlides>0</HiddenSlides>
  <MMClips>6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0" baseType="lpstr">
      <vt:lpstr>Garamond</vt:lpstr>
      <vt:lpstr>Wingdings</vt:lpstr>
      <vt:lpstr>Arial</vt:lpstr>
      <vt:lpstr>Mode</vt:lpstr>
      <vt:lpstr>Nietzsche</vt:lpstr>
      <vt:lpstr>”Gud er død! Gud forbliver død! Og vi har slået ham ihjel!”</vt:lpstr>
      <vt:lpstr>Nietzsches menneskesyn</vt:lpstr>
      <vt:lpstr>  Den kristne slavemoral</vt:lpstr>
      <vt:lpstr>Nietzsches religionskritik</vt:lpstr>
      <vt:lpstr>Overmennesket</vt:lpstr>
    </vt:vector>
  </TitlesOfParts>
  <Company>Viborg Katedralskole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Nietzsche</dc:title>
  <dc:creator>Kasper Løgstrup</dc:creator>
  <cp:lastModifiedBy>Kasper Løgstrup</cp:lastModifiedBy>
  <cp:revision>27</cp:revision>
  <dcterms:created xsi:type="dcterms:W3CDTF">2015-03-10T11:49:54Z</dcterms:created>
  <dcterms:modified xsi:type="dcterms:W3CDTF">2020-03-30T09:02:12Z</dcterms:modified>
</cp:coreProperties>
</file>