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5" r:id="rId8"/>
    <p:sldId id="266" r:id="rId9"/>
    <p:sldId id="259" r:id="rId10"/>
    <p:sldId id="260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DFBA8-F3EE-134C-8F2E-EA438C72A7CD}" v="1" dt="2026-04-14T05:48:32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741"/>
  </p:normalViewPr>
  <p:slideViewPr>
    <p:cSldViewPr snapToGrid="0">
      <p:cViewPr varScale="1">
        <p:scale>
          <a:sx n="85" d="100"/>
          <a:sy n="85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custSel modSld">
      <pc:chgData name="Klara Jensen" userId="5e70cf2d-534e-4b57-be02-6afb43ed7e61" providerId="ADAL" clId="{ECF5B220-A270-5353-9202-B5452D27BE5F}" dt="2026-04-14T05:48:41.967" v="83" actId="1076"/>
      <pc:docMkLst>
        <pc:docMk/>
      </pc:docMkLst>
      <pc:sldChg chg="modSp mod">
        <pc:chgData name="Klara Jensen" userId="5e70cf2d-534e-4b57-be02-6afb43ed7e61" providerId="ADAL" clId="{ECF5B220-A270-5353-9202-B5452D27BE5F}" dt="2026-04-13T14:31:54.073" v="77" actId="20577"/>
        <pc:sldMkLst>
          <pc:docMk/>
          <pc:sldMk cId="1223306555" sldId="257"/>
        </pc:sldMkLst>
        <pc:spChg chg="mod">
          <ac:chgData name="Klara Jensen" userId="5e70cf2d-534e-4b57-be02-6afb43ed7e61" providerId="ADAL" clId="{ECF5B220-A270-5353-9202-B5452D27BE5F}" dt="2026-04-13T14:31:54.073" v="77" actId="20577"/>
          <ac:spMkLst>
            <pc:docMk/>
            <pc:sldMk cId="1223306555" sldId="257"/>
            <ac:spMk id="3" creationId="{2C0E0F1D-7341-697B-B8E6-86282D5D9175}"/>
          </ac:spMkLst>
        </pc:spChg>
      </pc:sldChg>
      <pc:sldChg chg="modSp mod">
        <pc:chgData name="Klara Jensen" userId="5e70cf2d-534e-4b57-be02-6afb43ed7e61" providerId="ADAL" clId="{ECF5B220-A270-5353-9202-B5452D27BE5F}" dt="2026-04-13T14:26:44.339" v="38" actId="20577"/>
        <pc:sldMkLst>
          <pc:docMk/>
          <pc:sldMk cId="2682172934" sldId="264"/>
        </pc:sldMkLst>
        <pc:spChg chg="mod">
          <ac:chgData name="Klara Jensen" userId="5e70cf2d-534e-4b57-be02-6afb43ed7e61" providerId="ADAL" clId="{ECF5B220-A270-5353-9202-B5452D27BE5F}" dt="2026-04-13T14:26:44.339" v="38" actId="20577"/>
          <ac:spMkLst>
            <pc:docMk/>
            <pc:sldMk cId="2682172934" sldId="264"/>
            <ac:spMk id="3" creationId="{EE16CFB2-3745-8B0B-F0EC-B8F458655913}"/>
          </ac:spMkLst>
        </pc:spChg>
      </pc:sldChg>
      <pc:sldChg chg="addSp delSp modSp mod">
        <pc:chgData name="Klara Jensen" userId="5e70cf2d-534e-4b57-be02-6afb43ed7e61" providerId="ADAL" clId="{ECF5B220-A270-5353-9202-B5452D27BE5F}" dt="2026-04-14T05:48:41.967" v="83" actId="1076"/>
        <pc:sldMkLst>
          <pc:docMk/>
          <pc:sldMk cId="3787768024" sldId="266"/>
        </pc:sldMkLst>
        <pc:picChg chg="del">
          <ac:chgData name="Klara Jensen" userId="5e70cf2d-534e-4b57-be02-6afb43ed7e61" providerId="ADAL" clId="{ECF5B220-A270-5353-9202-B5452D27BE5F}" dt="2026-04-14T05:47:52.848" v="78" actId="478"/>
          <ac:picMkLst>
            <pc:docMk/>
            <pc:sldMk cId="3787768024" sldId="266"/>
            <ac:picMk id="4" creationId="{784D7646-CD20-8F81-2232-6F2936AD4837}"/>
          </ac:picMkLst>
        </pc:picChg>
        <pc:picChg chg="add mod">
          <ac:chgData name="Klara Jensen" userId="5e70cf2d-534e-4b57-be02-6afb43ed7e61" providerId="ADAL" clId="{ECF5B220-A270-5353-9202-B5452D27BE5F}" dt="2026-04-14T05:48:41.967" v="83" actId="1076"/>
          <ac:picMkLst>
            <pc:docMk/>
            <pc:sldMk cId="3787768024" sldId="266"/>
            <ac:picMk id="5" creationId="{8B46BF66-7906-3D33-354C-F18F20EB25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81CA3-088D-19DC-4F0F-A405C3BAC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A1380E9-84E8-F6F6-F211-2A3A0C1AE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5C187F-54C9-1B00-BDE4-885F6CEB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0C281A-67D8-6B14-CE00-EFB30F03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EA439F-B6C5-3252-CD66-E97E5926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60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A3033-9A26-9FEE-998A-5A4AA40A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D49565-FFB8-E529-055D-C432098A2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2D115E-62ED-4F6F-450B-507BE9CD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EEC890-F490-E89E-005D-AD9751BA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9BDC63-9377-3EF4-60FF-06B6695C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00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0BFA362-7653-442E-5754-7C81897A3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035FAC-6D26-41A5-5CAB-C0AA60051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1FDD03-6C1F-A972-59C3-1B56298E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4859FC-1F20-5507-6621-0EC66794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0808FF-0C8B-C501-64DC-4B7F982E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587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7496E-1508-5D7C-253D-FAC49656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D5125F-16BD-55DA-CF9C-634907DFE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A39B9B-1BF1-5EFF-4375-58F01E35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8E763-2CEE-5C65-95F6-D9260EEE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B0727C-CC05-2EDA-4357-B100AAB4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610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F35D0-0352-111B-D259-6735F4EF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E8C40D-EDEC-6D25-376D-B51630C9D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C0900E-F1C0-8B55-4879-000B69F5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232797-5624-D102-C99F-DD04FECB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460B50-3C22-B3D8-949C-482DA147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53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8FB91-E8BF-3146-B0CD-39B23CEF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95EDE7-E3EC-A661-5200-C592B8FC7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FA43C1D-E420-6E2F-2A48-85DA140D3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81CF2C-84C7-FF84-0B7A-80EBAEFC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9D68E9D-51BA-5B0D-3F6D-1571E8D5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0B2A67B-810B-C603-187B-7F9A361F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67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FC282-0957-1EC7-378B-D2C89D8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A1C0E7-4B77-EED2-FF56-5F1591769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E9946D1-BC03-3CFB-449B-EA5495FDD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755C110-AAF0-BC39-28DA-9691985AD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7AFB9A7-D749-CEB7-3D36-19C756F09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0DEC27C-967D-34AB-DB20-F862C22C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A09CC43-BDCE-FF37-548A-058B5B1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ED4927-6BA6-75E0-761D-D1A7BCCD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969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A980A-A801-4113-F3F6-9B699868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374F3A-99EF-2498-476F-55081483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E6EF438-C2DD-0896-A02B-BE498B58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A0B88E3-A0E6-2F48-1221-D02CF6D5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5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CB66ADB-5171-A904-83D8-F2FD5A28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CB2FD41-5C2F-60CF-3DB6-09A74B68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A6EF74-FD2C-06A4-0290-1306CE59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15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02590-410A-CF76-58AD-8785E011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059A5B-7AC1-A750-E31C-3DD54BD0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AE015A-5F71-EE22-E055-5F7D63598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C1FC5E8-36F0-FAD9-5DFE-53E26EE2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576CB0-2B97-E0B4-D65D-900326D0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48B8BE6-8833-264C-9000-C16E239B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10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7C150-89B1-370F-7618-64D45683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CCD5E08-2550-2FEC-21E4-7ED946658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B6A97EA-857A-C77E-D6F9-3A4C67369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781D47-106F-D7B1-FCDB-B6E8D324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678F12-349D-79FB-5A84-20CA0379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E5DBBC8-D04A-7370-0857-23415F62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87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CE1F487-C7F2-1EA4-A988-A95A64AC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73424A-0F60-1ADE-DB7E-1868B736B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DB3B14-4AD2-0EAE-9878-34532D569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9E49BD-D338-7645-91D1-562180B59F2B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9BBBC6-7761-6FC4-2590-E155C687C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BFFFC3-DAB4-A539-FAD0-86BE1B23B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71CF6-6900-AF4F-A30F-85294B9E5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374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ilkeborg.dk/borger/natur-og-miljoe/vandloeb-og-soeer/gudenaaen-og-oversvoemmels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711D0-CC89-1292-657E-D05A2DD22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Liv i vandløbet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599870C-6131-10C7-0EB6-F39254A37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505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05A2E-3654-B87C-2C9C-E7B089E7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2: Fordele og ulemper ved grødeskæring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D4C825-B0E1-4FDE-0E51-097B5A001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198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DFCB9-64CD-CA9C-83D2-4D2E3CEA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Figurøvelse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05712B-5502-D9A0-C6F2-D698EE8C2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Den ene person kan se figuren og skal beskrive figuren, så den anden person kan tegne den så præcist som muligt.</a:t>
            </a:r>
          </a:p>
        </p:txBody>
      </p:sp>
    </p:spTree>
    <p:extLst>
      <p:ext uri="{BB962C8B-B14F-4D97-AF65-F5344CB8AC3E}">
        <p14:creationId xmlns:p14="http://schemas.microsoft.com/office/powerpoint/2010/main" val="363700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E4C27-ECE2-0AB4-388D-2F087F82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Figur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977FB2-6A18-E69B-F576-77F704AA6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82B5BC-EDB6-091D-4F26-856C3BC6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45" y="1825625"/>
            <a:ext cx="7030055" cy="503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F4852-243D-5291-C0DB-E102FD34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Figur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EE6197-916C-96F1-B8B7-37A5E9A4F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3141226-ABC0-E836-B594-75292558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457"/>
            <a:ext cx="10334171" cy="523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1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97230-ECA3-60D8-3B41-D73E18A2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Figur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77F598-2950-92F1-57BC-9D7CE89F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80A3FC-EC02-C282-4553-2C9B2675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0"/>
            <a:ext cx="437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2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6C487-8A69-52D3-EA50-5FB950FA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Figur 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14B4C0-A1EB-8B16-6172-43D2E7956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28986746-F606-C4F7-9C36-56A099B5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35" y="1423969"/>
            <a:ext cx="8020730" cy="515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645D5-9CA5-A332-1ED7-F0B84D17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0E0F1D-7341-697B-B8E6-86282D5D9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Evaluering af ekskursionen til VIA</a:t>
            </a:r>
          </a:p>
          <a:p>
            <a:r>
              <a:rPr lang="da-DK" dirty="0"/>
              <a:t>Overblik over de kommende moduler</a:t>
            </a:r>
          </a:p>
          <a:p>
            <a:r>
              <a:rPr lang="da-DK" dirty="0"/>
              <a:t>Dagens figur</a:t>
            </a:r>
          </a:p>
          <a:p>
            <a:r>
              <a:rPr lang="da-DK" dirty="0"/>
              <a:t>Dyr i vandløbet og deres tilpasninger</a:t>
            </a:r>
          </a:p>
          <a:p>
            <a:r>
              <a:rPr lang="da-DK" dirty="0"/>
              <a:t>Grødeskæring</a:t>
            </a:r>
          </a:p>
        </p:txBody>
      </p:sp>
    </p:spTree>
    <p:extLst>
      <p:ext uri="{BB962C8B-B14F-4D97-AF65-F5344CB8AC3E}">
        <p14:creationId xmlns:p14="http://schemas.microsoft.com/office/powerpoint/2010/main" val="122330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CEDE5-7D64-6D73-53E7-01B4E53E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C11078-C302-83F9-105A-E028E2A3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a-DK" dirty="0"/>
              <a:t>Forklar begrebet diffusion.</a:t>
            </a:r>
          </a:p>
        </p:txBody>
      </p:sp>
      <p:pic>
        <p:nvPicPr>
          <p:cNvPr id="4" name="Picture 2" descr="Simpel diffusion">
            <a:extLst>
              <a:ext uri="{FF2B5EF4-FFF2-40B4-BE49-F238E27FC236}">
                <a16:creationId xmlns:a16="http://schemas.microsoft.com/office/drawing/2014/main" id="{F3EFE74F-4590-D912-70A3-4BEC3420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2719738"/>
            <a:ext cx="6262687" cy="39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4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F920D-1D65-B1CE-5261-4A6D2499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Tilpasninger til vandløbet: Iltoptagelse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16CFB2-3745-8B0B-F0EC-B8F458655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Insekter har brug for ilt til deres respiration.</a:t>
            </a:r>
          </a:p>
          <a:p>
            <a:r>
              <a:rPr lang="da-DK" dirty="0"/>
              <a:t>Kan være svært at få tilstrækkeligt med ilt: </a:t>
            </a:r>
          </a:p>
          <a:p>
            <a:pPr lvl="1"/>
            <a:r>
              <a:rPr lang="da-DK" dirty="0"/>
              <a:t>1 liter vand indeholder 25 gange mindre ilt end 1 liter luft.</a:t>
            </a:r>
          </a:p>
          <a:p>
            <a:pPr lvl="1"/>
            <a:r>
              <a:rPr lang="da-DK" dirty="0"/>
              <a:t>Ilt diffunderer 10.000 gange langsommere i vand end i luft.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36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F920D-1D65-B1CE-5261-4A6D2499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Tilpasninger til vandløbet: Iltoptagelse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16CFB2-3745-8B0B-F0EC-B8F45865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0" y="178904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Optag af ilt ved direkte hudåndedræt:</a:t>
            </a:r>
          </a:p>
          <a:p>
            <a:pPr lvl="1"/>
            <a:r>
              <a:rPr lang="da-DK" dirty="0"/>
              <a:t>Ilt ind og kuldioxid ud ved simpel diffusion. Nødvendigt at iltkoncentrationen er højere udenfor dyret end inden i.</a:t>
            </a:r>
          </a:p>
          <a:p>
            <a:r>
              <a:rPr lang="da-DK" dirty="0"/>
              <a:t>Gæller:</a:t>
            </a:r>
          </a:p>
          <a:p>
            <a:pPr lvl="1"/>
            <a:r>
              <a:rPr lang="da-DK" dirty="0"/>
              <a:t>Øger overfladen, hvor der kan ske diffusion af ilt og kuldioxid.</a:t>
            </a:r>
          </a:p>
          <a:p>
            <a:pPr lvl="1"/>
            <a:r>
              <a:rPr lang="da-DK" dirty="0"/>
              <a:t>Nogle dyr har bevægelige gæller, som sikrer konstant strøm af frisk vand over gællerne.</a:t>
            </a:r>
          </a:p>
          <a:p>
            <a:r>
              <a:rPr lang="da-DK" dirty="0"/>
              <a:t>Hæmoglobin:</a:t>
            </a:r>
          </a:p>
          <a:p>
            <a:pPr lvl="1"/>
            <a:r>
              <a:rPr lang="da-DK" dirty="0"/>
              <a:t>Proteinet hæmoglobin i kropsvæsken, som kan binde ilt og afgive det til de respirerende celler. Herved øges diffusion af ilt gennem huden.</a:t>
            </a:r>
          </a:p>
          <a:p>
            <a:r>
              <a:rPr lang="da-DK" dirty="0"/>
              <a:t>Ånderør</a:t>
            </a:r>
          </a:p>
          <a:p>
            <a:pPr lvl="1"/>
            <a:r>
              <a:rPr lang="da-DK" dirty="0"/>
              <a:t>Langt rør som kan føres op til vandoverfladen, så dyret kan ånde fra luften, selvom den selv er under vand.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2050" name="Picture 2" descr="Eristalis sp. foto - billede 51224">
            <a:extLst>
              <a:ext uri="{FF2B5EF4-FFF2-40B4-BE49-F238E27FC236}">
                <a16:creationId xmlns:a16="http://schemas.microsoft.com/office/drawing/2014/main" id="{ECFF9939-B4CE-5199-B93F-32015A47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4861263"/>
            <a:ext cx="1328738" cy="19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EC3525DA-438E-5B34-D7BE-C9470BA470BD}"/>
              </a:ext>
            </a:extLst>
          </p:cNvPr>
          <p:cNvCxnSpPr>
            <a:cxnSpLocks/>
          </p:cNvCxnSpPr>
          <p:nvPr/>
        </p:nvCxnSpPr>
        <p:spPr>
          <a:xfrm>
            <a:off x="458724" y="1923365"/>
            <a:ext cx="0" cy="4092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A875B654-AA8B-6867-E57D-4D4720B29DCE}"/>
              </a:ext>
            </a:extLst>
          </p:cNvPr>
          <p:cNvSpPr txBox="1"/>
          <p:nvPr/>
        </p:nvSpPr>
        <p:spPr>
          <a:xfrm>
            <a:off x="-24378" y="1277034"/>
            <a:ext cx="13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Meget iltkrævende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981027F-72DA-EFA7-677B-395F965CF126}"/>
              </a:ext>
            </a:extLst>
          </p:cNvPr>
          <p:cNvSpPr txBox="1"/>
          <p:nvPr/>
        </p:nvSpPr>
        <p:spPr>
          <a:xfrm>
            <a:off x="46480" y="6015721"/>
            <a:ext cx="13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Meget lidt iltkrævende</a:t>
            </a:r>
          </a:p>
        </p:txBody>
      </p:sp>
    </p:spTree>
    <p:extLst>
      <p:ext uri="{BB962C8B-B14F-4D97-AF65-F5344CB8AC3E}">
        <p14:creationId xmlns:p14="http://schemas.microsoft.com/office/powerpoint/2010/main" val="268217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1BCDA-0A7F-B563-DE88-AEA6F0CF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Tilpasninger til vandløbet: Strøm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E09E30-D6C6-777E-A5E3-25DE2B29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Forskellige tilpasninger til livet i strømmende vand:</a:t>
            </a:r>
          </a:p>
          <a:p>
            <a:pPr lvl="1"/>
            <a:r>
              <a:rPr lang="da-DK" dirty="0"/>
              <a:t>Specielle fasthæftningsorganer.</a:t>
            </a:r>
          </a:p>
          <a:p>
            <a:pPr lvl="1"/>
            <a:r>
              <a:rPr lang="da-DK" dirty="0"/>
              <a:t>Bygger huse.</a:t>
            </a:r>
          </a:p>
          <a:p>
            <a:pPr lvl="1"/>
            <a:r>
              <a:rPr lang="da-DK" dirty="0"/>
              <a:t>Graver sig ned.</a:t>
            </a:r>
          </a:p>
          <a:p>
            <a:pPr lvl="1"/>
            <a:r>
              <a:rPr lang="da-DK" dirty="0"/>
              <a:t>Dyret er fladtrykt.</a:t>
            </a:r>
          </a:p>
        </p:txBody>
      </p:sp>
    </p:spTree>
    <p:extLst>
      <p:ext uri="{BB962C8B-B14F-4D97-AF65-F5344CB8AC3E}">
        <p14:creationId xmlns:p14="http://schemas.microsoft.com/office/powerpoint/2010/main" val="415784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059C3-1B20-BD3F-46FD-5AA4CE3D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Tilpasninger til vandløbet: Ernæring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5B5ED3-5DBF-8623-7318-8946AA847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FB147D56-8A6B-7595-AAFF-580374D4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72" y="1690688"/>
            <a:ext cx="8755856" cy="48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6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A750F-4CE9-738C-21DD-8733FDC1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1: Udfyld skemaet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081C63-3C69-4282-383B-6DE93090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Brug bogen og nettet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B46BF66-7906-3D33-354C-F18F20EB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866" y="2399356"/>
            <a:ext cx="6448268" cy="40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4DC3E-5900-B127-A0F6-6DE6AC0E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Grødeskæring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0A2FD8-7EC9-1140-3B66-65EF77A8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9563" cy="466725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Planter i vandet (grøden) beskæres for at sænke vandstanden og øge afledningen af vand. </a:t>
            </a:r>
          </a:p>
          <a:p>
            <a:endParaRPr lang="da-DK" dirty="0"/>
          </a:p>
          <a:p>
            <a:r>
              <a:rPr lang="da-DK" dirty="0"/>
              <a:t>Video: </a:t>
            </a:r>
            <a:r>
              <a:rPr lang="da-DK" dirty="0">
                <a:hlinkClick r:id="rId2"/>
              </a:rPr>
              <a:t>https://silkeborg.dk/borger/natur-og-miljoe/vandloeb-og-soeer/gudenaaen-og-oversvoemmelser</a:t>
            </a:r>
            <a:r>
              <a:rPr lang="da-DK" dirty="0"/>
              <a:t> </a:t>
            </a:r>
          </a:p>
        </p:txBody>
      </p:sp>
      <p:pic>
        <p:nvPicPr>
          <p:cNvPr id="1026" name="Picture 2" descr="For meget grøde og for lidt plantning | Hedeselskabet">
            <a:extLst>
              <a:ext uri="{FF2B5EF4-FFF2-40B4-BE49-F238E27FC236}">
                <a16:creationId xmlns:a16="http://schemas.microsoft.com/office/drawing/2014/main" id="{4120B506-EAF1-D9B8-48B7-F93AA454D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r="9718"/>
          <a:stretch/>
        </p:blipFill>
        <p:spPr bwMode="auto">
          <a:xfrm>
            <a:off x="6034086" y="4291924"/>
            <a:ext cx="6157913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øde | lex.dk – Den Store Danske">
            <a:extLst>
              <a:ext uri="{FF2B5EF4-FFF2-40B4-BE49-F238E27FC236}">
                <a16:creationId xmlns:a16="http://schemas.microsoft.com/office/drawing/2014/main" id="{5D33E097-40E6-835B-ED48-CD098B68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112884"/>
            <a:ext cx="6157913" cy="41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8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309</Words>
  <Application>Microsoft Macintosh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Office-tema</vt:lpstr>
      <vt:lpstr>Liv i vandløbet</vt:lpstr>
      <vt:lpstr>Plan</vt:lpstr>
      <vt:lpstr>Dagens figur</vt:lpstr>
      <vt:lpstr>Tilpasninger til vandløbet: Iltoptagelse</vt:lpstr>
      <vt:lpstr>Tilpasninger til vandløbet: Iltoptagelse</vt:lpstr>
      <vt:lpstr>Tilpasninger til vandløbet: Strøm</vt:lpstr>
      <vt:lpstr>Tilpasninger til vandløbet: Ernæring</vt:lpstr>
      <vt:lpstr>Opgave 1: Udfyld skemaet</vt:lpstr>
      <vt:lpstr>Grødeskæring</vt:lpstr>
      <vt:lpstr>Opgave 2: Fordele og ulemper ved grødeskæring</vt:lpstr>
      <vt:lpstr>Figurøvelse</vt:lpstr>
      <vt:lpstr>Figur 1</vt:lpstr>
      <vt:lpstr>Figur 2</vt:lpstr>
      <vt:lpstr>Figur 3</vt:lpstr>
      <vt:lpstr>Figur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 i vandløbet</dc:title>
  <dc:creator>Klara Jensen</dc:creator>
  <cp:lastModifiedBy>Klara Jensen</cp:lastModifiedBy>
  <cp:revision>1</cp:revision>
  <dcterms:created xsi:type="dcterms:W3CDTF">2024-04-17T08:27:47Z</dcterms:created>
  <dcterms:modified xsi:type="dcterms:W3CDTF">2026-04-14T05:48:42Z</dcterms:modified>
</cp:coreProperties>
</file>