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7" r:id="rId2"/>
    <p:sldId id="268" r:id="rId3"/>
    <p:sldId id="257" r:id="rId4"/>
    <p:sldId id="258" r:id="rId5"/>
    <p:sldId id="269" r:id="rId6"/>
    <p:sldId id="259" r:id="rId7"/>
    <p:sldId id="271" r:id="rId8"/>
    <p:sldId id="281" r:id="rId9"/>
    <p:sldId id="261" r:id="rId10"/>
    <p:sldId id="260" r:id="rId11"/>
    <p:sldId id="262" r:id="rId12"/>
    <p:sldId id="264" r:id="rId13"/>
    <p:sldId id="273" r:id="rId14"/>
    <p:sldId id="274" r:id="rId15"/>
    <p:sldId id="276" r:id="rId16"/>
    <p:sldId id="282" r:id="rId17"/>
    <p:sldId id="277" r:id="rId18"/>
    <p:sldId id="275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30730-667A-EA43-A9E6-614C2015B9C8}" v="4" dt="2026-04-21T07:56:36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033"/>
    <p:restoredTop sz="94565"/>
  </p:normalViewPr>
  <p:slideViewPr>
    <p:cSldViewPr snapToGrid="0">
      <p:cViewPr varScale="1">
        <p:scale>
          <a:sx n="35" d="100"/>
          <a:sy n="35" d="100"/>
        </p:scale>
        <p:origin x="192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custSel addSld modSld">
      <pc:chgData name="Klara Jensen" userId="5e70cf2d-534e-4b57-be02-6afb43ed7e61" providerId="ADAL" clId="{ECF5B220-A270-5353-9202-B5452D27BE5F}" dt="2026-04-21T08:24:05.360" v="361" actId="20577"/>
      <pc:docMkLst>
        <pc:docMk/>
      </pc:docMkLst>
      <pc:sldChg chg="modSp mod">
        <pc:chgData name="Klara Jensen" userId="5e70cf2d-534e-4b57-be02-6afb43ed7e61" providerId="ADAL" clId="{ECF5B220-A270-5353-9202-B5452D27BE5F}" dt="2026-04-21T07:54:59.945" v="248" actId="20577"/>
        <pc:sldMkLst>
          <pc:docMk/>
          <pc:sldMk cId="2609388741" sldId="258"/>
        </pc:sldMkLst>
        <pc:spChg chg="mod">
          <ac:chgData name="Klara Jensen" userId="5e70cf2d-534e-4b57-be02-6afb43ed7e61" providerId="ADAL" clId="{ECF5B220-A270-5353-9202-B5452D27BE5F}" dt="2026-04-21T07:54:59.945" v="248" actId="20577"/>
          <ac:spMkLst>
            <pc:docMk/>
            <pc:sldMk cId="2609388741" sldId="258"/>
            <ac:spMk id="3" creationId="{F55C7D59-2D42-42A0-0375-99557A0E928E}"/>
          </ac:spMkLst>
        </pc:spChg>
      </pc:sldChg>
      <pc:sldChg chg="modSp mod">
        <pc:chgData name="Klara Jensen" userId="5e70cf2d-534e-4b57-be02-6afb43ed7e61" providerId="ADAL" clId="{ECF5B220-A270-5353-9202-B5452D27BE5F}" dt="2026-04-20T09:07:06.379" v="234" actId="5793"/>
        <pc:sldMkLst>
          <pc:docMk/>
          <pc:sldMk cId="4267344585" sldId="268"/>
        </pc:sldMkLst>
        <pc:spChg chg="mod">
          <ac:chgData name="Klara Jensen" userId="5e70cf2d-534e-4b57-be02-6afb43ed7e61" providerId="ADAL" clId="{ECF5B220-A270-5353-9202-B5452D27BE5F}" dt="2026-04-20T09:07:06.379" v="234" actId="5793"/>
          <ac:spMkLst>
            <pc:docMk/>
            <pc:sldMk cId="4267344585" sldId="268"/>
            <ac:spMk id="3" creationId="{6542C7BD-76C2-FE1F-FAF0-743F9484CEC1}"/>
          </ac:spMkLst>
        </pc:spChg>
      </pc:sldChg>
      <pc:sldChg chg="modSp mod">
        <pc:chgData name="Klara Jensen" userId="5e70cf2d-534e-4b57-be02-6afb43ed7e61" providerId="ADAL" clId="{ECF5B220-A270-5353-9202-B5452D27BE5F}" dt="2026-04-21T07:56:39.775" v="324" actId="20577"/>
        <pc:sldMkLst>
          <pc:docMk/>
          <pc:sldMk cId="1875922600" sldId="276"/>
        </pc:sldMkLst>
        <pc:spChg chg="mod">
          <ac:chgData name="Klara Jensen" userId="5e70cf2d-534e-4b57-be02-6afb43ed7e61" providerId="ADAL" clId="{ECF5B220-A270-5353-9202-B5452D27BE5F}" dt="2026-04-21T07:56:39.775" v="324" actId="20577"/>
          <ac:spMkLst>
            <pc:docMk/>
            <pc:sldMk cId="1875922600" sldId="276"/>
            <ac:spMk id="3" creationId="{26162148-E273-AEC3-94E3-B4E1AA32FC79}"/>
          </ac:spMkLst>
        </pc:spChg>
      </pc:sldChg>
      <pc:sldChg chg="modSp mod">
        <pc:chgData name="Klara Jensen" userId="5e70cf2d-534e-4b57-be02-6afb43ed7e61" providerId="ADAL" clId="{ECF5B220-A270-5353-9202-B5452D27BE5F}" dt="2026-04-21T08:24:05.360" v="361" actId="20577"/>
        <pc:sldMkLst>
          <pc:docMk/>
          <pc:sldMk cId="4072907061" sldId="279"/>
        </pc:sldMkLst>
        <pc:spChg chg="mod">
          <ac:chgData name="Klara Jensen" userId="5e70cf2d-534e-4b57-be02-6afb43ed7e61" providerId="ADAL" clId="{ECF5B220-A270-5353-9202-B5452D27BE5F}" dt="2026-04-21T08:24:05.360" v="361" actId="20577"/>
          <ac:spMkLst>
            <pc:docMk/>
            <pc:sldMk cId="4072907061" sldId="279"/>
            <ac:spMk id="3" creationId="{D052F7B0-6D95-30D8-2F3D-AB36DE532BD3}"/>
          </ac:spMkLst>
        </pc:spChg>
      </pc:sldChg>
      <pc:sldChg chg="add">
        <pc:chgData name="Klara Jensen" userId="5e70cf2d-534e-4b57-be02-6afb43ed7e61" providerId="ADAL" clId="{ECF5B220-A270-5353-9202-B5452D27BE5F}" dt="2026-04-21T07:55:17.164" v="249"/>
        <pc:sldMkLst>
          <pc:docMk/>
          <pc:sldMk cId="130752107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28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62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565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26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66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94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08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50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94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38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78888-8A58-1E4B-B628-A1A3DC762F73}" type="datetimeFigureOut">
              <a:rPr lang="da-DK" smtClean="0"/>
              <a:t>21.04.2026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FE7D-88C0-F842-AE17-B094368DF7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51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FAC8E-D3B2-E73B-4D26-08210DDDF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Forurening af vandløbet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65D927-0226-C0EA-1141-96BE9756CD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91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01482-1119-3DB5-D218-BC13115D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Gylleudslip (start)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C8F3F2-69BA-C9FF-4772-4160A1C1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03650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Primær forurening:</a:t>
            </a:r>
          </a:p>
          <a:p>
            <a:pPr marL="0" indent="0">
              <a:buNone/>
            </a:pPr>
            <a:r>
              <a:rPr lang="da-DK" dirty="0"/>
              <a:t>Forurening med opløst organisk materiale (DOM =</a:t>
            </a:r>
            <a:r>
              <a:rPr lang="da-DK" dirty="0" err="1"/>
              <a:t>Dissolved</a:t>
            </a:r>
            <a:r>
              <a:rPr lang="da-DK" dirty="0"/>
              <a:t> </a:t>
            </a:r>
            <a:r>
              <a:rPr lang="da-DK" dirty="0" err="1"/>
              <a:t>Organic</a:t>
            </a:r>
            <a:r>
              <a:rPr lang="da-DK" dirty="0"/>
              <a:t> Matter)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36E030E1-CF47-4D0D-DC8C-7228474E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0"/>
            <a:ext cx="755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8F39204-B0A1-18E4-713D-8F5C1C7C07D2}"/>
              </a:ext>
            </a:extLst>
          </p:cNvPr>
          <p:cNvSpPr txBox="1"/>
          <p:nvPr/>
        </p:nvSpPr>
        <p:spPr>
          <a:xfrm>
            <a:off x="10777538" y="2317052"/>
            <a:ext cx="14144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eller tid siden udledningen fandt sted</a:t>
            </a:r>
          </a:p>
        </p:txBody>
      </p:sp>
    </p:spTree>
    <p:extLst>
      <p:ext uri="{BB962C8B-B14F-4D97-AF65-F5344CB8AC3E}">
        <p14:creationId xmlns:p14="http://schemas.microsoft.com/office/powerpoint/2010/main" val="341655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01482-1119-3DB5-D218-BC13115D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4" y="365125"/>
            <a:ext cx="10760076" cy="1325563"/>
          </a:xfrm>
        </p:spPr>
        <p:txBody>
          <a:bodyPr/>
          <a:lstStyle/>
          <a:p>
            <a:r>
              <a:rPr lang="da-DK" dirty="0"/>
              <a:t>Gylleudslip (start)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C8F3F2-69BA-C9FF-4772-4160A1C1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4" y="1839913"/>
            <a:ext cx="4048126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Gylle (slam) udledes til et vandløb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 </a:t>
            </a:r>
            <a:r>
              <a:rPr lang="da-DK" dirty="0"/>
              <a:t>Bakteriers iltforbrug stiger </a:t>
            </a:r>
            <a:r>
              <a:rPr lang="da-DK" dirty="0">
                <a:sym typeface="Wingdings" pitchFamily="2" charset="2"/>
              </a:rPr>
              <a:t>(</a:t>
            </a:r>
            <a:r>
              <a:rPr lang="da-DK" dirty="0"/>
              <a:t>BI</a:t>
            </a:r>
            <a:r>
              <a:rPr lang="da-DK" baseline="-25000" dirty="0"/>
              <a:t>5</a:t>
            </a:r>
            <a:r>
              <a:rPr lang="da-DK" dirty="0"/>
              <a:t> stiger)</a:t>
            </a:r>
            <a:br>
              <a:rPr lang="da-DK" dirty="0"/>
            </a:br>
            <a:r>
              <a:rPr lang="da-DK" dirty="0">
                <a:sym typeface="Wingdings" pitchFamily="2" charset="2"/>
              </a:rPr>
              <a:t> Iltkoncentrationen falder</a:t>
            </a:r>
            <a:br>
              <a:rPr lang="da-DK" dirty="0">
                <a:sym typeface="Wingdings" pitchFamily="2" charset="2"/>
              </a:rPr>
            </a:br>
            <a:r>
              <a:rPr lang="da-DK" dirty="0">
                <a:sym typeface="Wingdings" pitchFamily="2" charset="2"/>
              </a:rPr>
              <a:t></a:t>
            </a:r>
            <a:r>
              <a:rPr lang="da-DK" dirty="0"/>
              <a:t>Iltkrævende arter dør, og forureningsdominanter og –indikatorer overlever.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36E030E1-CF47-4D0D-DC8C-7228474E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0"/>
            <a:ext cx="755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8F39204-B0A1-18E4-713D-8F5C1C7C07D2}"/>
              </a:ext>
            </a:extLst>
          </p:cNvPr>
          <p:cNvSpPr txBox="1"/>
          <p:nvPr/>
        </p:nvSpPr>
        <p:spPr>
          <a:xfrm>
            <a:off x="10777538" y="2302764"/>
            <a:ext cx="14144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eller tid siden udledningen fandt sted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3BF4BC9-204E-BB15-5029-6ADA52540FFB}"/>
              </a:ext>
            </a:extLst>
          </p:cNvPr>
          <p:cNvSpPr/>
          <p:nvPr/>
        </p:nvSpPr>
        <p:spPr>
          <a:xfrm>
            <a:off x="6934701" y="0"/>
            <a:ext cx="890337" cy="21416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0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01482-1119-3DB5-D218-BC13115D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Gylleudslip (midte)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C8F3F2-69BA-C9FF-4772-4160A1C1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5" y="1825625"/>
            <a:ext cx="4391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Slam nedbrydes af bakterier</a:t>
            </a:r>
          </a:p>
          <a:p>
            <a:pPr>
              <a:buFont typeface="Wingdings" pitchFamily="2" charset="2"/>
              <a:buChar char="à"/>
            </a:pPr>
            <a:r>
              <a:rPr lang="da-DK" dirty="0"/>
              <a:t> Næringssalte frigives </a:t>
            </a:r>
            <a:br>
              <a:rPr lang="da-DK" dirty="0"/>
            </a:br>
            <a:r>
              <a:rPr lang="da-DK" dirty="0"/>
              <a:t>  (sekundær forurening)</a:t>
            </a:r>
          </a:p>
          <a:p>
            <a:pPr>
              <a:buFont typeface="Wingdings" pitchFamily="2" charset="2"/>
              <a:buChar char="à"/>
            </a:pPr>
            <a:r>
              <a:rPr lang="da-DK" dirty="0"/>
              <a:t>Opblomstring af alger</a:t>
            </a: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36E030E1-CF47-4D0D-DC8C-7228474E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35" y="0"/>
            <a:ext cx="755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8F39204-B0A1-18E4-713D-8F5C1C7C07D2}"/>
              </a:ext>
            </a:extLst>
          </p:cNvPr>
          <p:cNvSpPr txBox="1"/>
          <p:nvPr/>
        </p:nvSpPr>
        <p:spPr>
          <a:xfrm>
            <a:off x="10844213" y="2331339"/>
            <a:ext cx="14144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eller tid siden udledningen fandt sted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1AD2DE3-461A-5254-1297-733F4C57722E}"/>
              </a:ext>
            </a:extLst>
          </p:cNvPr>
          <p:cNvSpPr/>
          <p:nvPr/>
        </p:nvSpPr>
        <p:spPr>
          <a:xfrm>
            <a:off x="7881455" y="0"/>
            <a:ext cx="2403225" cy="21416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61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01482-1119-3DB5-D218-BC13115D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365123"/>
            <a:ext cx="5519738" cy="1325563"/>
          </a:xfrm>
        </p:spPr>
        <p:txBody>
          <a:bodyPr>
            <a:normAutofit/>
          </a:bodyPr>
          <a:lstStyle/>
          <a:p>
            <a:r>
              <a:rPr lang="da-DK" sz="4000" dirty="0"/>
              <a:t>Gylleudslip (slutning)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C8F3F2-69BA-C9FF-4772-4160A1C1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54" y="1733591"/>
            <a:ext cx="4391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Slam er nedbrudt</a:t>
            </a:r>
          </a:p>
          <a:p>
            <a:pPr marL="0" indent="0">
              <a:buNone/>
            </a:pPr>
            <a:r>
              <a:rPr lang="da-DK" dirty="0">
                <a:sym typeface="Wingdings" pitchFamily="2" charset="2"/>
              </a:rPr>
              <a:t> </a:t>
            </a:r>
            <a:r>
              <a:rPr lang="da-DK" dirty="0"/>
              <a:t>Bakteriers iltforbrug falder </a:t>
            </a:r>
            <a:r>
              <a:rPr lang="da-DK" dirty="0">
                <a:sym typeface="Wingdings" pitchFamily="2" charset="2"/>
              </a:rPr>
              <a:t>(</a:t>
            </a:r>
            <a:r>
              <a:rPr lang="da-DK" dirty="0"/>
              <a:t>BI</a:t>
            </a:r>
            <a:r>
              <a:rPr lang="da-DK" baseline="-25000" dirty="0"/>
              <a:t>5</a:t>
            </a:r>
            <a:r>
              <a:rPr lang="da-DK" dirty="0"/>
              <a:t> falder)</a:t>
            </a:r>
            <a:br>
              <a:rPr lang="da-DK" dirty="0"/>
            </a:br>
            <a:r>
              <a:rPr lang="da-DK" dirty="0">
                <a:sym typeface="Wingdings" pitchFamily="2" charset="2"/>
              </a:rPr>
              <a:t> Iltkoncentrationen stiger</a:t>
            </a:r>
            <a:br>
              <a:rPr lang="da-DK" dirty="0">
                <a:sym typeface="Wingdings" pitchFamily="2" charset="2"/>
              </a:rPr>
            </a:br>
            <a:r>
              <a:rPr lang="da-DK" dirty="0">
                <a:sym typeface="Wingdings" pitchFamily="2" charset="2"/>
              </a:rPr>
              <a:t></a:t>
            </a:r>
            <a:r>
              <a:rPr lang="da-DK" dirty="0"/>
              <a:t>Iltkrævende arter kan overleve.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36E030E1-CF47-4D0D-DC8C-7228474E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35" y="0"/>
            <a:ext cx="755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8F39204-B0A1-18E4-713D-8F5C1C7C07D2}"/>
              </a:ext>
            </a:extLst>
          </p:cNvPr>
          <p:cNvSpPr txBox="1"/>
          <p:nvPr/>
        </p:nvSpPr>
        <p:spPr>
          <a:xfrm>
            <a:off x="10844213" y="2331339"/>
            <a:ext cx="14144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eller tid siden udledningen fandt sted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1AD2DE3-461A-5254-1297-733F4C57722E}"/>
              </a:ext>
            </a:extLst>
          </p:cNvPr>
          <p:cNvSpPr/>
          <p:nvPr/>
        </p:nvSpPr>
        <p:spPr>
          <a:xfrm>
            <a:off x="9429750" y="-42905"/>
            <a:ext cx="1924050" cy="21416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31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AE43E-F45D-94C0-47B2-0BFDEAA6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Gylleudslip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788E43-E188-7B09-3850-6F6F81EF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Lav en planche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49E60C2-2DFB-90AB-7B0C-A9B5EDFF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112" y="1416126"/>
            <a:ext cx="7772400" cy="517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8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0A109-5449-573E-96BE-5F5CD144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562475" cy="1325563"/>
          </a:xfrm>
        </p:spPr>
        <p:txBody>
          <a:bodyPr/>
          <a:lstStyle/>
          <a:p>
            <a:r>
              <a:rPr lang="da-DK" dirty="0"/>
              <a:t>Forureningsindeks-metoden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162148-E273-AEC3-94E3-B4E1AA32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9575" cy="435133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Større bunddyr indsamles.</a:t>
            </a:r>
          </a:p>
          <a:p>
            <a:r>
              <a:rPr lang="da-DK" dirty="0"/>
              <a:t>Metoden bygger på to forudsætninger: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Organisk forurening formindsker antallet af forskellige dyregrupper i vandlø­bet. </a:t>
            </a:r>
          </a:p>
          <a:p>
            <a:pPr marL="914400" lvl="1" indent="-457200">
              <a:buFont typeface="+mj-lt"/>
              <a:buAutoNum type="arabicParenR"/>
            </a:pPr>
            <a:r>
              <a:rPr lang="da-DK" dirty="0"/>
              <a:t>Dyregrupperne for­svinder efter deres følsomhed over for forurening. De mest følsomme forsvinder først og de mest hårdføre til sidst.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5B23173-9FFD-3A6E-37B3-A86511FC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56" y="0"/>
            <a:ext cx="6894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2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A007C-26A6-7FE9-E10A-ECA1B49B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3217-9993-9059-69C1-0D77D68C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562475" cy="1325563"/>
          </a:xfrm>
        </p:spPr>
        <p:txBody>
          <a:bodyPr/>
          <a:lstStyle/>
          <a:p>
            <a:r>
              <a:rPr lang="da-DK" dirty="0"/>
              <a:t>Forureningsindeks-metoden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43050F-8E56-FC38-F9EF-42DE4A3F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9575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Eksempel</a:t>
            </a:r>
          </a:p>
          <a:p>
            <a:pPr marL="0" indent="0">
              <a:buNone/>
            </a:pPr>
            <a:r>
              <a:rPr lang="da-DK" dirty="0"/>
              <a:t>I et vandløb er der fundet:</a:t>
            </a:r>
          </a:p>
          <a:p>
            <a:pPr>
              <a:buFontTx/>
              <a:buChar char="-"/>
            </a:pPr>
            <a:r>
              <a:rPr lang="da-DK"/>
              <a:t>1 døgnfluelarve</a:t>
            </a:r>
            <a:endParaRPr lang="da-DK" dirty="0"/>
          </a:p>
          <a:p>
            <a:pPr>
              <a:buFontTx/>
              <a:buChar char="-"/>
            </a:pPr>
            <a:r>
              <a:rPr lang="da-DK" dirty="0"/>
              <a:t>7 vårfluelarver</a:t>
            </a:r>
          </a:p>
          <a:p>
            <a:pPr>
              <a:buFontTx/>
              <a:buChar char="-"/>
            </a:pPr>
            <a:r>
              <a:rPr lang="da-DK" dirty="0"/>
              <a:t>3 snegle</a:t>
            </a:r>
          </a:p>
          <a:p>
            <a:pPr>
              <a:buFontTx/>
              <a:buChar char="-"/>
            </a:pPr>
            <a:r>
              <a:rPr lang="da-DK" dirty="0"/>
              <a:t>2 ferskvandstanglopper</a:t>
            </a:r>
          </a:p>
          <a:p>
            <a:pPr>
              <a:buFontTx/>
              <a:buChar char="-"/>
            </a:pPr>
            <a:r>
              <a:rPr lang="da-DK" dirty="0"/>
              <a:t>1 vandtæge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A39ACA4-B579-30AE-22E6-0997807A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56" y="0"/>
            <a:ext cx="6894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2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745CC-D0BB-1ED4-C437-D299711B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Oversæt mellem skalaer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5889860-DB19-FBE9-CD32-0BCCB4264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84356"/>
              </p:ext>
            </p:extLst>
          </p:nvPr>
        </p:nvGraphicFramePr>
        <p:xfrm>
          <a:off x="971550" y="1690688"/>
          <a:ext cx="10515598" cy="43731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96031">
                  <a:extLst>
                    <a:ext uri="{9D8B030D-6E8A-4147-A177-3AD203B41FA5}">
                      <a16:colId xmlns:a16="http://schemas.microsoft.com/office/drawing/2014/main" val="1778176149"/>
                    </a:ext>
                  </a:extLst>
                </a:gridCol>
                <a:gridCol w="1199331">
                  <a:extLst>
                    <a:ext uri="{9D8B030D-6E8A-4147-A177-3AD203B41FA5}">
                      <a16:colId xmlns:a16="http://schemas.microsoft.com/office/drawing/2014/main" val="1823146938"/>
                    </a:ext>
                  </a:extLst>
                </a:gridCol>
                <a:gridCol w="2030059">
                  <a:extLst>
                    <a:ext uri="{9D8B030D-6E8A-4147-A177-3AD203B41FA5}">
                      <a16:colId xmlns:a16="http://schemas.microsoft.com/office/drawing/2014/main" val="1623737310"/>
                    </a:ext>
                  </a:extLst>
                </a:gridCol>
                <a:gridCol w="2030059">
                  <a:extLst>
                    <a:ext uri="{9D8B030D-6E8A-4147-A177-3AD203B41FA5}">
                      <a16:colId xmlns:a16="http://schemas.microsoft.com/office/drawing/2014/main" val="4240969513"/>
                    </a:ext>
                  </a:extLst>
                </a:gridCol>
                <a:gridCol w="2030059">
                  <a:extLst>
                    <a:ext uri="{9D8B030D-6E8A-4147-A177-3AD203B41FA5}">
                      <a16:colId xmlns:a16="http://schemas.microsoft.com/office/drawing/2014/main" val="3757506603"/>
                    </a:ext>
                  </a:extLst>
                </a:gridCol>
                <a:gridCol w="2030059">
                  <a:extLst>
                    <a:ext uri="{9D8B030D-6E8A-4147-A177-3AD203B41FA5}">
                      <a16:colId xmlns:a16="http://schemas.microsoft.com/office/drawing/2014/main" val="2462722278"/>
                    </a:ext>
                  </a:extLst>
                </a:gridCol>
              </a:tblGrid>
              <a:tr h="1762545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2800" b="1" kern="100" dirty="0">
                          <a:effectLst/>
                        </a:rPr>
                        <a:t>FORURENINGSGRAD</a:t>
                      </a:r>
                      <a:endParaRPr lang="da-DK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2800" b="1" kern="100" dirty="0">
                          <a:effectLst/>
                        </a:rPr>
                        <a:t>FORURENINGSINDEKS</a:t>
                      </a:r>
                      <a:endParaRPr lang="da-DK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2800" b="1" kern="100" dirty="0">
                          <a:effectLst/>
                        </a:rPr>
                        <a:t>  BETEGNELSE</a:t>
                      </a:r>
                      <a:endParaRPr lang="da-DK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2800" b="1" kern="100" dirty="0">
                          <a:effectLst/>
                        </a:rPr>
                        <a:t>Fiskevand</a:t>
                      </a:r>
                      <a:br>
                        <a:rPr lang="da-DK" sz="2800" b="1" kern="100" dirty="0">
                          <a:effectLst/>
                        </a:rPr>
                      </a:br>
                      <a:endParaRPr lang="da-DK" sz="2800" b="1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2800" b="1" kern="100">
                          <a:effectLst/>
                        </a:rPr>
                        <a:t>Faunaklasse</a:t>
                      </a:r>
                      <a:endParaRPr lang="da-DK" sz="1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2800" b="1" kern="100" dirty="0">
                          <a:effectLst/>
                        </a:rPr>
                        <a:t>Iltmætning (iltindhold (mg/l))</a:t>
                      </a:r>
                      <a:endParaRPr lang="da-DK" sz="18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717325536"/>
                  </a:ext>
                </a:extLst>
              </a:tr>
              <a:tr h="690398"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1800" kern="100">
                          <a:effectLst/>
                        </a:rPr>
                        <a:t>I 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1800" kern="100">
                          <a:effectLst/>
                        </a:rPr>
                        <a:t>9 – 10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1800" kern="100">
                          <a:effectLst/>
                        </a:rPr>
                        <a:t>Praktisk taget uforurenet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1800" kern="100" dirty="0">
                          <a:effectLst/>
                        </a:rPr>
                        <a:t>Laksefisk og krebs </a:t>
                      </a:r>
                      <a:endParaRPr lang="da-DK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kern="100" dirty="0">
                          <a:effectLst/>
                        </a:rPr>
                        <a:t>7</a:t>
                      </a:r>
                      <a:endParaRPr lang="da-DK" sz="18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kern="100" dirty="0">
                          <a:effectLst/>
                        </a:rPr>
                        <a:t>&gt; 90 % (&gt; 8)</a:t>
                      </a:r>
                      <a:endParaRPr lang="da-DK" sz="18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418537738"/>
                  </a:ext>
                </a:extLst>
              </a:tr>
              <a:tr h="539374"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1800" kern="100">
                          <a:effectLst/>
                        </a:rPr>
                        <a:t>II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1800" kern="100">
                          <a:effectLst/>
                        </a:rPr>
                        <a:t>6 - 8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1800" kern="100">
                          <a:effectLst/>
                        </a:rPr>
                        <a:t>Let forurenet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1800" kern="100">
                          <a:effectLst/>
                        </a:rPr>
                        <a:t>Gedde og ål 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kern="100">
                          <a:effectLst/>
                        </a:rPr>
                        <a:t>5-6</a:t>
                      </a:r>
                      <a:endParaRPr lang="da-DK" sz="18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kern="100" dirty="0">
                          <a:effectLst/>
                        </a:rPr>
                        <a:t>&gt; 60 % (&gt; 5)</a:t>
                      </a:r>
                      <a:endParaRPr lang="da-DK" sz="18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497563382"/>
                  </a:ext>
                </a:extLst>
              </a:tr>
              <a:tr h="690398"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1800" kern="100">
                          <a:effectLst/>
                        </a:rPr>
                        <a:t>III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1800" kern="100">
                          <a:effectLst/>
                        </a:rPr>
                        <a:t>3 - 5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1800" kern="100" dirty="0">
                          <a:effectLst/>
                        </a:rPr>
                        <a:t>Ret stærkt forurenet</a:t>
                      </a:r>
                      <a:endParaRPr lang="da-DK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1800" kern="100">
                          <a:effectLst/>
                        </a:rPr>
                        <a:t>Karpe og suder 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kern="100">
                          <a:effectLst/>
                        </a:rPr>
                        <a:t>3-4</a:t>
                      </a:r>
                      <a:endParaRPr lang="da-DK" sz="18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kern="100" dirty="0">
                          <a:effectLst/>
                        </a:rPr>
                        <a:t>&gt; 55 % (&gt; 4)</a:t>
                      </a:r>
                      <a:endParaRPr lang="da-DK" sz="18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4266796521"/>
                  </a:ext>
                </a:extLst>
              </a:tr>
              <a:tr h="690398"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1800" kern="100">
                          <a:effectLst/>
                        </a:rPr>
                        <a:t>IV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</a:tabLst>
                      </a:pPr>
                      <a:r>
                        <a:rPr lang="da-DK" sz="1800" kern="100">
                          <a:effectLst/>
                        </a:rPr>
                        <a:t>0 - 2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1800" kern="100">
                          <a:effectLst/>
                        </a:rPr>
                        <a:t>Meget stærkt forurenet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tabLst>
                          <a:tab pos="-35560" algn="l"/>
                          <a:tab pos="539750" algn="l"/>
                          <a:tab pos="1620520" algn="l"/>
                          <a:tab pos="2160905" algn="l"/>
                        </a:tabLst>
                      </a:pPr>
                      <a:r>
                        <a:rPr lang="da-DK" sz="1800" kern="100">
                          <a:effectLst/>
                        </a:rPr>
                        <a:t>Karudser </a:t>
                      </a:r>
                      <a:endParaRPr lang="da-DK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kern="100">
                          <a:effectLst/>
                        </a:rPr>
                        <a:t>1-2</a:t>
                      </a:r>
                      <a:endParaRPr lang="da-DK" sz="1800" kern="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kern="100" dirty="0">
                          <a:effectLst/>
                        </a:rPr>
                        <a:t>&lt; 50 % (0-3)</a:t>
                      </a:r>
                      <a:endParaRPr lang="da-DK" sz="1800" kern="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652244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81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71291-B434-0D3E-E313-F988371B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Forureningsindeksmetoden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90FD1D-CFD5-C9D4-ED7F-8A4434A8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Bestem for hvert scenariekort, hvad forureningsgraden er.</a:t>
            </a:r>
          </a:p>
        </p:txBody>
      </p:sp>
    </p:spTree>
    <p:extLst>
      <p:ext uri="{BB962C8B-B14F-4D97-AF65-F5344CB8AC3E}">
        <p14:creationId xmlns:p14="http://schemas.microsoft.com/office/powerpoint/2010/main" val="232539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1CF66-BD6A-48FC-4211-7FFF8AC1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Feltundersøgelser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692AA5-D604-E433-6509-4E239681B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Biologisk bestemmelse af vandkvalitet</a:t>
            </a:r>
          </a:p>
          <a:p>
            <a:r>
              <a:rPr lang="da-DK" dirty="0"/>
              <a:t>Abiotiske målinger</a:t>
            </a:r>
          </a:p>
        </p:txBody>
      </p:sp>
    </p:spTree>
    <p:extLst>
      <p:ext uri="{BB962C8B-B14F-4D97-AF65-F5344CB8AC3E}">
        <p14:creationId xmlns:p14="http://schemas.microsoft.com/office/powerpoint/2010/main" val="149347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2BA8F-5365-4B37-FF7D-0BDAC71F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42C7BD-76C2-FE1F-FAF0-743F9484C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dag:</a:t>
            </a:r>
          </a:p>
          <a:p>
            <a:pPr lvl="1"/>
            <a:r>
              <a:rPr lang="da-DK" dirty="0"/>
              <a:t>Dagens figur</a:t>
            </a:r>
          </a:p>
          <a:p>
            <a:pPr lvl="1"/>
            <a:r>
              <a:rPr lang="da-DK" dirty="0"/>
              <a:t>Forurening af vandløbet</a:t>
            </a:r>
          </a:p>
          <a:p>
            <a:pPr lvl="1"/>
            <a:r>
              <a:rPr lang="da-DK" dirty="0"/>
              <a:t>Forberedelse </a:t>
            </a:r>
            <a:r>
              <a:rPr lang="da-DK"/>
              <a:t>af feltundersøgelse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Næste gang: </a:t>
            </a:r>
          </a:p>
          <a:p>
            <a:pPr lvl="1"/>
            <a:r>
              <a:rPr lang="da-DK" dirty="0"/>
              <a:t>Feltundersøgelse af Nørresø.</a:t>
            </a:r>
          </a:p>
          <a:p>
            <a:pPr lvl="1"/>
            <a:r>
              <a:rPr lang="da-DK" dirty="0"/>
              <a:t>Vi mødes foran billedkunsthuset kl. 9.25.</a:t>
            </a:r>
          </a:p>
          <a:p>
            <a:pPr lvl="1"/>
            <a:r>
              <a:rPr lang="da-DK" dirty="0"/>
              <a:t>Klæd jer på efter vejret.</a:t>
            </a:r>
          </a:p>
          <a:p>
            <a:pPr lvl="1"/>
            <a:r>
              <a:rPr lang="da-DK" dirty="0"/>
              <a:t>I behøver kun at medbringe en blyant.</a:t>
            </a:r>
          </a:p>
        </p:txBody>
      </p:sp>
    </p:spTree>
    <p:extLst>
      <p:ext uri="{BB962C8B-B14F-4D97-AF65-F5344CB8AC3E}">
        <p14:creationId xmlns:p14="http://schemas.microsoft.com/office/powerpoint/2010/main" val="426734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8DDE7-B4C2-A4A8-744D-6AC7CAC9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I nu?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52F7B0-6D95-30D8-2F3D-AB36DE53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Gruppedannelse</a:t>
            </a:r>
          </a:p>
          <a:p>
            <a:r>
              <a:rPr lang="da-DK" dirty="0"/>
              <a:t>Læs øvelsesvejledningerne.</a:t>
            </a:r>
          </a:p>
          <a:p>
            <a:r>
              <a:rPr lang="da-DK" dirty="0"/>
              <a:t>Stop undervejs op ved de diskussionsspørgsmål, som er markeret med en stjerne og diskuter dem ved bordet.</a:t>
            </a:r>
          </a:p>
        </p:txBody>
      </p:sp>
    </p:spTree>
    <p:extLst>
      <p:ext uri="{BB962C8B-B14F-4D97-AF65-F5344CB8AC3E}">
        <p14:creationId xmlns:p14="http://schemas.microsoft.com/office/powerpoint/2010/main" val="40729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F1452-CD95-85AE-20EC-AF54144B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AFD8A5-987C-575C-3C49-24710AFF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0975" cy="4351338"/>
          </a:xfrm>
        </p:spPr>
        <p:txBody>
          <a:bodyPr/>
          <a:lstStyle/>
          <a:p>
            <a:r>
              <a:rPr lang="da-DK" dirty="0"/>
              <a:t>Hvad viser figuren?</a:t>
            </a:r>
          </a:p>
          <a:p>
            <a:r>
              <a:rPr lang="da-DK" dirty="0"/>
              <a:t>Hvordan kan man bruge vandløbets dyr til at bestemme iltindholdet i vandløbet?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00D1500-D9CC-E1F7-4A32-6E1F96A8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77" y="1428750"/>
            <a:ext cx="7214923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1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1CD51-5ECD-7AA3-E85B-47F3FF7A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Metoder til bestemmelse af vandkvalitet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5C7D59-2D42-42A0-0375-99557A0E9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Fysisk-kemiske målinger: </a:t>
            </a:r>
          </a:p>
          <a:p>
            <a:pPr lvl="1"/>
            <a:r>
              <a:rPr lang="da-DK" dirty="0"/>
              <a:t>Giver et øjebliksbillede.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Sammensætningen af vandløbets dyr: </a:t>
            </a:r>
          </a:p>
          <a:p>
            <a:pPr lvl="1"/>
            <a:r>
              <a:rPr lang="da-DK" dirty="0"/>
              <a:t>Giver et billede af vandkvalitet over en længere periode, da de har været udsat for alle de forskellige forureningstilstande, som træffes i vandlø­bet igennem længere tid. </a:t>
            </a:r>
          </a:p>
          <a:p>
            <a:pPr lvl="1"/>
            <a:r>
              <a:rPr lang="da-DK" dirty="0"/>
              <a:t>Hvis man finder særligt iltkrævende dyr i vandløbet, så må iltindholdet have været konstant højt.</a:t>
            </a:r>
          </a:p>
        </p:txBody>
      </p:sp>
    </p:spTree>
    <p:extLst>
      <p:ext uri="{BB962C8B-B14F-4D97-AF65-F5344CB8AC3E}">
        <p14:creationId xmlns:p14="http://schemas.microsoft.com/office/powerpoint/2010/main" val="260938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6B63A-457F-4D42-210B-39F0725E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Skala til vurdering af vandløbskvalitet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4E0662-5555-416C-49FE-235D360F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E399F1BF-CE5A-AF37-3613-EFFE8757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873"/>
            <a:ext cx="12192000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7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01359-BBC9-FE29-0EC2-E40EB3EB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Vandforurening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2C825-D6EE-2A09-874A-AC8E3380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ym typeface="Wingdings" pitchFamily="2" charset="2"/>
              </a:rPr>
              <a:t>Næringssalte som nitrat og fosfat er sjældent afgørende for vandkvalitet i vandløbene, da de hurtigt transporteres væk med strømmen.</a:t>
            </a:r>
          </a:p>
          <a:p>
            <a:r>
              <a:rPr lang="da-DK" dirty="0">
                <a:sym typeface="Wingdings" pitchFamily="2" charset="2"/>
              </a:rPr>
              <a:t>Mængden af organisk stof har særlig betydning for vandkvaliteten.</a:t>
            </a:r>
            <a:br>
              <a:rPr lang="da-DK" dirty="0">
                <a:sym typeface="Wingdings" pitchFamily="2" charset="2"/>
              </a:rPr>
            </a:br>
            <a:r>
              <a:rPr lang="da-DK" dirty="0">
                <a:sym typeface="Wingdings" pitchFamily="2" charset="2"/>
              </a:rPr>
              <a:t>Forurening med organisk stof er f.eks. et gylleudslip.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77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2EEC-73C8-539E-E094-337426D8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mål for forureningens størrelse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4D40BB-06E4-D157-8C48-328D841CA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66947" cy="4351338"/>
          </a:xfrm>
        </p:spPr>
        <p:txBody>
          <a:bodyPr/>
          <a:lstStyle/>
          <a:p>
            <a:r>
              <a:rPr lang="da-DK" dirty="0"/>
              <a:t>Bakterier nedbryder organisk stof ved respiration.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Iltforbrug er et mål for forureningens størrelse.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6BAFC34-8AE6-5AB2-D719-39771452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84" y="2801101"/>
            <a:ext cx="5812710" cy="10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5CC44-DEBC-182C-3006-0C5ED424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Biologisk iltforbrug på fem dage (BI</a:t>
            </a:r>
            <a:r>
              <a:rPr lang="da-DK" baseline="-25000" dirty="0"/>
              <a:t>5</a:t>
            </a:r>
            <a:r>
              <a:rPr lang="da-DK" dirty="0"/>
              <a:t>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083239-82B2-341A-3FE6-7EFF15FB1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BI</a:t>
            </a:r>
            <a:r>
              <a:rPr lang="da-DK" baseline="-25000" dirty="0"/>
              <a:t>5</a:t>
            </a:r>
            <a:r>
              <a:rPr lang="da-DK" dirty="0"/>
              <a:t> fortæller, hvor meget ilt, der forsvinder fra vandet i løbet af 5 døgn.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CEE962B-DBA2-AA48-E588-A1629D3F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994"/>
          <a:stretch/>
        </p:blipFill>
        <p:spPr>
          <a:xfrm>
            <a:off x="2940050" y="2869882"/>
            <a:ext cx="6311900" cy="28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0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2EEC-73C8-539E-E094-337426D8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Biologisk iltforbrug på fem dage (BI</a:t>
            </a:r>
            <a:r>
              <a:rPr lang="da-DK" baseline="-25000" dirty="0"/>
              <a:t>5</a:t>
            </a:r>
            <a:r>
              <a:rPr lang="da-DK" dirty="0"/>
              <a:t>)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630642F8-853E-A892-35C9-0BF7935C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93" y="1520836"/>
            <a:ext cx="8250614" cy="46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3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 Tema">
  <a:themeElements>
    <a:clrScheme name="Office 2013 – 2022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396</TotalTime>
  <Words>554</Words>
  <Application>Microsoft Macintosh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Times New Roman</vt:lpstr>
      <vt:lpstr>Wingdings</vt:lpstr>
      <vt:lpstr>Office 2013 – 2022 Tema</vt:lpstr>
      <vt:lpstr>Forurening af vandløbet</vt:lpstr>
      <vt:lpstr>Plan</vt:lpstr>
      <vt:lpstr>Dagens figur</vt:lpstr>
      <vt:lpstr>Metoder til bestemmelse af vandkvalitet</vt:lpstr>
      <vt:lpstr>Skala til vurdering af vandløbskvalitet</vt:lpstr>
      <vt:lpstr>Vandforurening</vt:lpstr>
      <vt:lpstr>Et mål for forureningens størrelse</vt:lpstr>
      <vt:lpstr>Biologisk iltforbrug på fem dage (BI5)</vt:lpstr>
      <vt:lpstr>Biologisk iltforbrug på fem dage (BI5)</vt:lpstr>
      <vt:lpstr>Gylleudslip (start)</vt:lpstr>
      <vt:lpstr>Gylleudslip (start)</vt:lpstr>
      <vt:lpstr>Gylleudslip (midte)</vt:lpstr>
      <vt:lpstr>Gylleudslip (slutning)</vt:lpstr>
      <vt:lpstr>Gylleudslip</vt:lpstr>
      <vt:lpstr>Forureningsindeks-metoden</vt:lpstr>
      <vt:lpstr>Forureningsindeks-metoden</vt:lpstr>
      <vt:lpstr>Oversæt mellem skalaer</vt:lpstr>
      <vt:lpstr>Forureningsindeksmetoden</vt:lpstr>
      <vt:lpstr>Feltundersøgelser</vt:lpstr>
      <vt:lpstr>Hvad skal I nu?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Forurening af vandløbet</dc:title>
  <dc:creator>Klara Jensen</dc:creator>
  <cp:lastModifiedBy>Klara Jensen</cp:lastModifiedBy>
  <cp:revision>1</cp:revision>
  <dcterms:created xsi:type="dcterms:W3CDTF">2023-04-15T16:18:49Z</dcterms:created>
  <dcterms:modified xsi:type="dcterms:W3CDTF">2026-04-21T08:24:05Z</dcterms:modified>
</cp:coreProperties>
</file>