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9"/>
  </p:notesMasterIdLst>
  <p:sldIdLst>
    <p:sldId id="347" r:id="rId2"/>
    <p:sldId id="299" r:id="rId3"/>
    <p:sldId id="300" r:id="rId4"/>
    <p:sldId id="287" r:id="rId5"/>
    <p:sldId id="301" r:id="rId6"/>
    <p:sldId id="303" r:id="rId7"/>
    <p:sldId id="256" r:id="rId8"/>
    <p:sldId id="257" r:id="rId9"/>
    <p:sldId id="258" r:id="rId10"/>
    <p:sldId id="304" r:id="rId11"/>
    <p:sldId id="305" r:id="rId12"/>
    <p:sldId id="306" r:id="rId13"/>
    <p:sldId id="262" r:id="rId14"/>
    <p:sldId id="263" r:id="rId15"/>
    <p:sldId id="264" r:id="rId16"/>
    <p:sldId id="265" r:id="rId17"/>
    <p:sldId id="266" r:id="rId18"/>
    <p:sldId id="267" r:id="rId19"/>
    <p:sldId id="268" r:id="rId20"/>
    <p:sldId id="269" r:id="rId21"/>
    <p:sldId id="307" r:id="rId22"/>
    <p:sldId id="308" r:id="rId23"/>
    <p:sldId id="309" r:id="rId24"/>
    <p:sldId id="312" r:id="rId25"/>
    <p:sldId id="313" r:id="rId26"/>
    <p:sldId id="311" r:id="rId27"/>
    <p:sldId id="314" r:id="rId28"/>
    <p:sldId id="317" r:id="rId29"/>
    <p:sldId id="315" r:id="rId30"/>
    <p:sldId id="318" r:id="rId31"/>
    <p:sldId id="319" r:id="rId32"/>
    <p:sldId id="320" r:id="rId33"/>
    <p:sldId id="321" r:id="rId34"/>
    <p:sldId id="322" r:id="rId35"/>
    <p:sldId id="302" r:id="rId36"/>
    <p:sldId id="288" r:id="rId37"/>
    <p:sldId id="289" r:id="rId38"/>
    <p:sldId id="290" r:id="rId39"/>
    <p:sldId id="291" r:id="rId40"/>
    <p:sldId id="292" r:id="rId41"/>
    <p:sldId id="295" r:id="rId42"/>
    <p:sldId id="330" r:id="rId43"/>
    <p:sldId id="331" r:id="rId44"/>
    <p:sldId id="332" r:id="rId45"/>
    <p:sldId id="333" r:id="rId46"/>
    <p:sldId id="334" r:id="rId47"/>
    <p:sldId id="298" r:id="rId48"/>
    <p:sldId id="296" r:id="rId49"/>
    <p:sldId id="335" r:id="rId50"/>
    <p:sldId id="270" r:id="rId51"/>
    <p:sldId id="274" r:id="rId52"/>
    <p:sldId id="275" r:id="rId53"/>
    <p:sldId id="276" r:id="rId54"/>
    <p:sldId id="271" r:id="rId55"/>
    <p:sldId id="272" r:id="rId56"/>
    <p:sldId id="261" r:id="rId57"/>
    <p:sldId id="336" r:id="rId58"/>
    <p:sldId id="273" r:id="rId59"/>
    <p:sldId id="337" r:id="rId60"/>
    <p:sldId id="340" r:id="rId61"/>
    <p:sldId id="341" r:id="rId62"/>
    <p:sldId id="342" r:id="rId63"/>
    <p:sldId id="343" r:id="rId64"/>
    <p:sldId id="345" r:id="rId65"/>
    <p:sldId id="344" r:id="rId66"/>
    <p:sldId id="346" r:id="rId67"/>
    <p:sldId id="339" r:id="rId68"/>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4E9B1"/>
    <a:srgbClr val="D96E39"/>
    <a:srgbClr val="B6BFCE"/>
    <a:srgbClr val="442204"/>
    <a:srgbClr val="C6743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3996"/>
    <p:restoredTop sz="94648"/>
  </p:normalViewPr>
  <p:slideViewPr>
    <p:cSldViewPr snapToGrid="0">
      <p:cViewPr varScale="1">
        <p:scale>
          <a:sx n="94" d="100"/>
          <a:sy n="94" d="100"/>
        </p:scale>
        <p:origin x="216" y="6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C64FC4-FCC5-3F46-82B1-789408B670E5}" type="datetimeFigureOut">
              <a:rPr lang="da-DK" smtClean="0"/>
              <a:t>21.04.2026</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7D77C6-4B84-BF47-80D0-4C35BC4CF782}" type="slidenum">
              <a:rPr lang="da-DK" smtClean="0"/>
              <a:t>‹nr.›</a:t>
            </a:fld>
            <a:endParaRPr lang="da-DK"/>
          </a:p>
        </p:txBody>
      </p:sp>
    </p:spTree>
    <p:extLst>
      <p:ext uri="{BB962C8B-B14F-4D97-AF65-F5344CB8AC3E}">
        <p14:creationId xmlns:p14="http://schemas.microsoft.com/office/powerpoint/2010/main" val="3680510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5</a:t>
            </a:fld>
            <a:endParaRPr lang="da-DK"/>
          </a:p>
        </p:txBody>
      </p:sp>
    </p:spTree>
    <p:extLst>
      <p:ext uri="{BB962C8B-B14F-4D97-AF65-F5344CB8AC3E}">
        <p14:creationId xmlns:p14="http://schemas.microsoft.com/office/powerpoint/2010/main" val="183045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9</a:t>
            </a:fld>
            <a:endParaRPr lang="da-DK"/>
          </a:p>
        </p:txBody>
      </p:sp>
    </p:spTree>
    <p:extLst>
      <p:ext uri="{BB962C8B-B14F-4D97-AF65-F5344CB8AC3E}">
        <p14:creationId xmlns:p14="http://schemas.microsoft.com/office/powerpoint/2010/main" val="2324006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16</a:t>
            </a:fld>
            <a:endParaRPr lang="da-DK"/>
          </a:p>
        </p:txBody>
      </p:sp>
    </p:spTree>
    <p:extLst>
      <p:ext uri="{BB962C8B-B14F-4D97-AF65-F5344CB8AC3E}">
        <p14:creationId xmlns:p14="http://schemas.microsoft.com/office/powerpoint/2010/main" val="1610852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24</a:t>
            </a:fld>
            <a:endParaRPr lang="da-DK"/>
          </a:p>
        </p:txBody>
      </p:sp>
    </p:spTree>
    <p:extLst>
      <p:ext uri="{BB962C8B-B14F-4D97-AF65-F5344CB8AC3E}">
        <p14:creationId xmlns:p14="http://schemas.microsoft.com/office/powerpoint/2010/main" val="53861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25</a:t>
            </a:fld>
            <a:endParaRPr lang="da-DK"/>
          </a:p>
        </p:txBody>
      </p:sp>
    </p:spTree>
    <p:extLst>
      <p:ext uri="{BB962C8B-B14F-4D97-AF65-F5344CB8AC3E}">
        <p14:creationId xmlns:p14="http://schemas.microsoft.com/office/powerpoint/2010/main" val="1840630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37</a:t>
            </a:fld>
            <a:endParaRPr lang="da-DK"/>
          </a:p>
        </p:txBody>
      </p:sp>
    </p:spTree>
    <p:extLst>
      <p:ext uri="{BB962C8B-B14F-4D97-AF65-F5344CB8AC3E}">
        <p14:creationId xmlns:p14="http://schemas.microsoft.com/office/powerpoint/2010/main" val="3385762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39</a:t>
            </a:fld>
            <a:endParaRPr lang="da-DK"/>
          </a:p>
        </p:txBody>
      </p:sp>
    </p:spTree>
    <p:extLst>
      <p:ext uri="{BB962C8B-B14F-4D97-AF65-F5344CB8AC3E}">
        <p14:creationId xmlns:p14="http://schemas.microsoft.com/office/powerpoint/2010/main" val="12826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41</a:t>
            </a:fld>
            <a:endParaRPr lang="da-DK"/>
          </a:p>
        </p:txBody>
      </p:sp>
    </p:spTree>
    <p:extLst>
      <p:ext uri="{BB962C8B-B14F-4D97-AF65-F5344CB8AC3E}">
        <p14:creationId xmlns:p14="http://schemas.microsoft.com/office/powerpoint/2010/main" val="28027437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43</a:t>
            </a:fld>
            <a:endParaRPr lang="da-DK"/>
          </a:p>
        </p:txBody>
      </p:sp>
    </p:spTree>
    <p:extLst>
      <p:ext uri="{BB962C8B-B14F-4D97-AF65-F5344CB8AC3E}">
        <p14:creationId xmlns:p14="http://schemas.microsoft.com/office/powerpoint/2010/main" val="709956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48</a:t>
            </a:fld>
            <a:endParaRPr lang="da-DK"/>
          </a:p>
        </p:txBody>
      </p:sp>
    </p:spTree>
    <p:extLst>
      <p:ext uri="{BB962C8B-B14F-4D97-AF65-F5344CB8AC3E}">
        <p14:creationId xmlns:p14="http://schemas.microsoft.com/office/powerpoint/2010/main" val="3648643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51</a:t>
            </a:fld>
            <a:endParaRPr lang="da-DK"/>
          </a:p>
        </p:txBody>
      </p:sp>
    </p:spTree>
    <p:extLst>
      <p:ext uri="{BB962C8B-B14F-4D97-AF65-F5344CB8AC3E}">
        <p14:creationId xmlns:p14="http://schemas.microsoft.com/office/powerpoint/2010/main" val="24256470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337D77C6-4B84-BF47-80D0-4C35BC4CF782}" type="slidenum">
              <a:rPr lang="da-DK" smtClean="0"/>
              <a:t>52</a:t>
            </a:fld>
            <a:endParaRPr lang="da-DK"/>
          </a:p>
        </p:txBody>
      </p:sp>
    </p:spTree>
    <p:extLst>
      <p:ext uri="{BB962C8B-B14F-4D97-AF65-F5344CB8AC3E}">
        <p14:creationId xmlns:p14="http://schemas.microsoft.com/office/powerpoint/2010/main" val="1540402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E2FC9147-942C-7E4D-B643-3C1109459651}" type="slidenum">
              <a:rPr lang="da-DK" smtClean="0"/>
              <a:t>54</a:t>
            </a:fld>
            <a:endParaRPr lang="da-DK"/>
          </a:p>
        </p:txBody>
      </p:sp>
    </p:spTree>
    <p:extLst>
      <p:ext uri="{BB962C8B-B14F-4D97-AF65-F5344CB8AC3E}">
        <p14:creationId xmlns:p14="http://schemas.microsoft.com/office/powerpoint/2010/main" val="3060598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4E0E67-CC65-07F3-9B4C-C58BB3101ABB}"/>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7D0B2087-D970-CFB4-D0D7-44B91C6FB9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009C7081-3C37-F11F-01A6-F3BA48B4B5BB}"/>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4A4B0680-CB40-815D-74DC-843959583A36}"/>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CEF777A-5344-4CFC-AA76-448EBDB55CE6}"/>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39917851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2F8E25-45A8-B35E-08B0-E821CA777F88}"/>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D29E0565-DD2D-0816-B182-D7F6DABE20AA}"/>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F42A7657-D9A1-AB78-6000-B37077FDC646}"/>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D8A6413B-7B8F-FDA6-A34D-6AA26E54893D}"/>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B8782254-C414-66CD-650C-36A21B274458}"/>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21041740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112A509-FC22-4AF2-4B46-7D98AD7A0E94}"/>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B5DBC145-C9A4-737A-3174-FA96FC033A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4F826F00-82C3-21DC-D62C-6FF004534C85}"/>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D05B5205-EBDD-0785-2CEA-9E3A617ECD76}"/>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7D50F9E6-1E81-9F31-6A9B-B67B9B56360E}"/>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21518924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F2BF10-8148-AF36-0B49-56343804A464}"/>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2FBA1C4F-5DD4-5BDC-381D-19F02E9F6822}"/>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5DCD7512-D2A0-35DC-BE8B-DB5E85CBC4F1}"/>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56B49489-845A-0943-A974-E94D1C75F0BA}"/>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6" name="Pladsholder til sidefod 5">
            <a:extLst>
              <a:ext uri="{FF2B5EF4-FFF2-40B4-BE49-F238E27FC236}">
                <a16:creationId xmlns:a16="http://schemas.microsoft.com/office/drawing/2014/main" id="{8E900C8F-289F-29DE-A488-ED0522B17C00}"/>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ACABAC7B-295C-6B72-7EE3-6976FC1389BE}"/>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35945809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B757C1-3AE5-64A9-1EEC-C67540C780B2}"/>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2EDA28C7-A500-8ACB-D7D4-9AD88D0688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94A946DE-E6AE-5B77-B6C5-1945356748E7}"/>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5FD9FB3E-D9F6-E154-F3CC-599FA34A08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AA112E5B-130F-709A-7963-133DF262AEBF}"/>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75351B52-5531-CDFC-9105-9A832E10F192}"/>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8" name="Pladsholder til sidefod 7">
            <a:extLst>
              <a:ext uri="{FF2B5EF4-FFF2-40B4-BE49-F238E27FC236}">
                <a16:creationId xmlns:a16="http://schemas.microsoft.com/office/drawing/2014/main" id="{1FE4FB68-C003-F666-6F3E-E3680C42CB46}"/>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D530F3CF-77E9-3A27-C0A3-D1A2B35A0918}"/>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22439556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AEE97F-D271-D593-2E40-2C6CAF9CBFEC}"/>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225399EB-D50E-A53A-425F-10796F8A1727}"/>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4" name="Pladsholder til sidefod 3">
            <a:extLst>
              <a:ext uri="{FF2B5EF4-FFF2-40B4-BE49-F238E27FC236}">
                <a16:creationId xmlns:a16="http://schemas.microsoft.com/office/drawing/2014/main" id="{6F3F32B9-66A6-A7BF-37E2-C9DCB0590481}"/>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E686F819-4CDD-B0A2-199D-96F0100E04D6}"/>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23388957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194EE46-26BA-7C0A-EEBB-D2436B990826}"/>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3" name="Pladsholder til sidefod 2">
            <a:extLst>
              <a:ext uri="{FF2B5EF4-FFF2-40B4-BE49-F238E27FC236}">
                <a16:creationId xmlns:a16="http://schemas.microsoft.com/office/drawing/2014/main" id="{9F7D68A3-A684-135A-DC1C-A408864B073B}"/>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05192631-6AB6-BCD5-6BC4-B877D9880284}"/>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33542231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92AA74-3C20-11A5-3A9F-4EDAC87C5832}"/>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D02AE31D-8390-64BA-8B5F-BEA4203023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13B18107-84E8-82AA-828A-1FDFD748F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14BEB18-2441-1264-1DD7-843025E1B642}"/>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6" name="Pladsholder til sidefod 5">
            <a:extLst>
              <a:ext uri="{FF2B5EF4-FFF2-40B4-BE49-F238E27FC236}">
                <a16:creationId xmlns:a16="http://schemas.microsoft.com/office/drawing/2014/main" id="{64D60651-C9B3-9696-FA00-5D46754AD795}"/>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AA406730-2D11-C143-A0E3-7A32883244A8}"/>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24994972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C84032-7510-9A52-8272-45BB41E746AC}"/>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E1EF2415-F67D-46C1-63B9-9EE8CACEC7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9A721582-3EED-ADB8-DB97-FA819E01EA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311DC1F8-AA8C-4FE9-470C-857D4596C9F7}"/>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6" name="Pladsholder til sidefod 5">
            <a:extLst>
              <a:ext uri="{FF2B5EF4-FFF2-40B4-BE49-F238E27FC236}">
                <a16:creationId xmlns:a16="http://schemas.microsoft.com/office/drawing/2014/main" id="{97298355-0AE5-11CA-00DC-DE6CEA1C3AC5}"/>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DCF84812-9896-3EE9-EEAA-26D69BC877C3}"/>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6298186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E127ED7-BD54-25AB-52DD-254C68D2196B}"/>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D984365D-758A-6236-5737-523817762F7A}"/>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8C33BDB7-1793-3154-7AA1-55B965568BE2}"/>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15AC27F0-79B9-48B0-FC0A-28B44220CEB4}"/>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C96645D5-CCFD-B6FA-9B44-3ACF1986C262}"/>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14648898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5C52F7CC-A680-0D91-B0BD-D3F4D5AD3A52}"/>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04B1F774-1B68-07A7-2BA4-8936FC230A3E}"/>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ABD53BA6-0C5E-F748-02EC-FD39037BFFDD}"/>
              </a:ext>
            </a:extLst>
          </p:cNvPr>
          <p:cNvSpPr>
            <a:spLocks noGrp="1"/>
          </p:cNvSpPr>
          <p:nvPr>
            <p:ph type="dt" sz="half" idx="10"/>
          </p:nvPr>
        </p:nvSpPr>
        <p:spPr/>
        <p:txBody>
          <a:body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8845ABB1-0A91-BFF1-4FF7-1CA603B78B3F}"/>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21E0CA83-4ACC-04BF-C126-64646682AADC}"/>
              </a:ext>
            </a:extLst>
          </p:cNvPr>
          <p:cNvSpPr>
            <a:spLocks noGrp="1"/>
          </p:cNvSpPr>
          <p:nvPr>
            <p:ph type="sldNum" sz="quarter" idx="12"/>
          </p:nvPr>
        </p:nvSpPr>
        <p:spPr/>
        <p:txBody>
          <a:bodyPr/>
          <a:lstStyle/>
          <a:p>
            <a:fld id="{5488C6B0-1AFF-DB48-9803-01FECC39234F}" type="slidenum">
              <a:rPr lang="da-DK" smtClean="0"/>
              <a:t>‹nr.›</a:t>
            </a:fld>
            <a:endParaRPr lang="da-DK"/>
          </a:p>
        </p:txBody>
      </p:sp>
    </p:spTree>
    <p:extLst>
      <p:ext uri="{BB962C8B-B14F-4D97-AF65-F5344CB8AC3E}">
        <p14:creationId xmlns:p14="http://schemas.microsoft.com/office/powerpoint/2010/main" val="35588598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0A9A4FA6-0F88-4993-8AED-1653B497AA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505A2E2C-DE33-37CA-6C35-4E038F01E6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6B2357EF-1D0E-165E-8F8B-3933E8660F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F4C63C-DFF5-1D46-886C-513C857B75D9}" type="datetimeFigureOut">
              <a:rPr lang="da-DK" smtClean="0"/>
              <a:t>21.04.2026</a:t>
            </a:fld>
            <a:endParaRPr lang="da-DK"/>
          </a:p>
        </p:txBody>
      </p:sp>
      <p:sp>
        <p:nvSpPr>
          <p:cNvPr id="5" name="Pladsholder til sidefod 4">
            <a:extLst>
              <a:ext uri="{FF2B5EF4-FFF2-40B4-BE49-F238E27FC236}">
                <a16:creationId xmlns:a16="http://schemas.microsoft.com/office/drawing/2014/main" id="{F32B9D77-3B95-CDA3-5977-CB2728775E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F2694013-57E9-7ED5-7491-30D93903462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88C6B0-1AFF-DB48-9803-01FECC39234F}" type="slidenum">
              <a:rPr lang="da-DK" smtClean="0"/>
              <a:t>‹nr.›</a:t>
            </a:fld>
            <a:endParaRPr lang="da-DK"/>
          </a:p>
        </p:txBody>
      </p:sp>
    </p:spTree>
    <p:extLst>
      <p:ext uri="{BB962C8B-B14F-4D97-AF65-F5344CB8AC3E}">
        <p14:creationId xmlns:p14="http://schemas.microsoft.com/office/powerpoint/2010/main" val="1954812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6.jpeg"/><Relationship Id="rId7" Type="http://schemas.openxmlformats.org/officeDocument/2006/relationships/slide" Target="slide25.xml"/><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slide" Target="slide26.xml"/><Relationship Id="rId5" Type="http://schemas.openxmlformats.org/officeDocument/2006/relationships/slide" Target="slide24.xml"/><Relationship Id="rId10" Type="http://schemas.openxmlformats.org/officeDocument/2006/relationships/slide" Target="slide20.xml"/><Relationship Id="rId4" Type="http://schemas.openxmlformats.org/officeDocument/2006/relationships/image" Target="../media/image7.png"/><Relationship Id="rId9" Type="http://schemas.openxmlformats.org/officeDocument/2006/relationships/slide" Target="slide15.xml"/></Relationships>
</file>

<file path=ppt/slides/_rels/slide6.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 Target="slide8.xml"/><Relationship Id="rId7"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1.xml"/><Relationship Id="rId6" Type="http://schemas.openxmlformats.org/officeDocument/2006/relationships/slide" Target="slide5.xml"/><Relationship Id="rId5" Type="http://schemas.openxmlformats.org/officeDocument/2006/relationships/slide" Target="slide9.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slide" Target="slide7.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14.xml"/><Relationship Id="rId7" Type="http://schemas.openxmlformats.org/officeDocument/2006/relationships/slide" Target="slide5.xml"/><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12.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6.png"/><Relationship Id="rId7" Type="http://schemas.openxmlformats.org/officeDocument/2006/relationships/image" Target="../media/image160.pn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40.png"/><Relationship Id="rId10" Type="http://schemas.openxmlformats.org/officeDocument/2006/relationships/image" Target="../media/image8.png"/><Relationship Id="rId4" Type="http://schemas.openxmlformats.org/officeDocument/2006/relationships/image" Target="../media/image27.png"/><Relationship Id="rId9" Type="http://schemas.openxmlformats.org/officeDocument/2006/relationships/slide" Target="slide10.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slide" Target="slide10.xml"/></Relationships>
</file>

<file path=ppt/slides/_rels/slide15.xml.rels><?xml version="1.0" encoding="UTF-8" standalone="yes"?>
<Relationships xmlns="http://schemas.openxmlformats.org/package/2006/relationships"><Relationship Id="rId8" Type="http://schemas.openxmlformats.org/officeDocument/2006/relationships/slide" Target="slide19.xml"/><Relationship Id="rId3" Type="http://schemas.openxmlformats.org/officeDocument/2006/relationships/image" Target="../media/image33.png"/><Relationship Id="rId7" Type="http://schemas.openxmlformats.org/officeDocument/2006/relationships/slide" Target="slide17.xml"/><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8.png"/><Relationship Id="rId5" Type="http://schemas.openxmlformats.org/officeDocument/2006/relationships/image" Target="../media/image35.png"/><Relationship Id="rId10" Type="http://schemas.openxmlformats.org/officeDocument/2006/relationships/slide" Target="slide5.xml"/><Relationship Id="rId4" Type="http://schemas.openxmlformats.org/officeDocument/2006/relationships/image" Target="../media/image34.png"/><Relationship Id="rId9" Type="http://schemas.openxmlformats.org/officeDocument/2006/relationships/slide" Target="slide16.xml"/></Relationships>
</file>

<file path=ppt/slides/_rels/slide1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8.png"/><Relationship Id="rId4" Type="http://schemas.openxmlformats.org/officeDocument/2006/relationships/slide" Target="slide15.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slide" Target="slide15.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slide" Target="slide15.xml"/><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44.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slide" Target="slide23.xml"/><Relationship Id="rId7" Type="http://schemas.openxmlformats.org/officeDocument/2006/relationships/image" Target="../media/image8.pn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slide" Target="slide5.xml"/><Relationship Id="rId5" Type="http://schemas.openxmlformats.org/officeDocument/2006/relationships/slide" Target="slide21.xml"/><Relationship Id="rId4" Type="http://schemas.openxmlformats.org/officeDocument/2006/relationships/slide" Target="slide22.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8.png"/><Relationship Id="rId2" Type="http://schemas.openxmlformats.org/officeDocument/2006/relationships/image" Target="../media/image46.jpeg"/><Relationship Id="rId1" Type="http://schemas.openxmlformats.org/officeDocument/2006/relationships/slideLayout" Target="../slideLayouts/slideLayout2.xml"/><Relationship Id="rId6" Type="http://schemas.openxmlformats.org/officeDocument/2006/relationships/slide" Target="slide20.xml"/><Relationship Id="rId5" Type="http://schemas.openxmlformats.org/officeDocument/2006/relationships/image" Target="../media/image48.png"/><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slide" Target="slide5.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slide" Target="slide5.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27.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28.xml"/><Relationship Id="rId5" Type="http://schemas.openxmlformats.org/officeDocument/2006/relationships/image" Target="../media/image8.png"/><Relationship Id="rId4" Type="http://schemas.openxmlformats.org/officeDocument/2006/relationships/slide" Target="slide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29.xml"/><Relationship Id="rId4" Type="http://schemas.openxmlformats.org/officeDocument/2006/relationships/slide" Target="slide30.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slide" Target="slide30.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31.xml"/><Relationship Id="rId4" Type="http://schemas.openxmlformats.org/officeDocument/2006/relationships/slide" Target="slide3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slide" Target="slide3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34.xml"/><Relationship Id="rId4" Type="http://schemas.openxmlformats.org/officeDocument/2006/relationships/slide" Target="slide3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slide" Target="slide33.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26.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slide" Target="slide42.xml"/><Relationship Id="rId4" Type="http://schemas.openxmlformats.org/officeDocument/2006/relationships/slide" Target="slide41.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slide" Target="slide38.xml"/></Relationships>
</file>

<file path=ppt/slides/_rels/slide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6.jpe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8.png"/><Relationship Id="rId4" Type="http://schemas.openxmlformats.org/officeDocument/2006/relationships/slide" Target="slide36.xml"/></Relationships>
</file>

<file path=ppt/slides/_rels/slide4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slide" Target="slide36.xml"/><Relationship Id="rId4" Type="http://schemas.openxmlformats.org/officeDocument/2006/relationships/image" Target="../media/image63.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4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44.xml"/><Relationship Id="rId5" Type="http://schemas.openxmlformats.org/officeDocument/2006/relationships/image" Target="../media/image8.png"/><Relationship Id="rId4" Type="http://schemas.openxmlformats.org/officeDocument/2006/relationships/slide" Target="slide36.xml"/></Relationships>
</file>

<file path=ppt/slides/_rels/slide4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slide" Target="slide4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slide" Target="slide46.xml"/><Relationship Id="rId5" Type="http://schemas.openxmlformats.org/officeDocument/2006/relationships/image" Target="../media/image53.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slide" Target="slide45.xml"/><Relationship Id="rId4" Type="http://schemas.openxmlformats.org/officeDocument/2006/relationships/image" Target="../media/image53.png"/></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42.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4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slide" Target="slide54.xml"/><Relationship Id="rId7" Type="http://schemas.openxmlformats.org/officeDocument/2006/relationships/slide" Target="slide52.xml"/><Relationship Id="rId2" Type="http://schemas.openxmlformats.org/officeDocument/2006/relationships/image" Target="../media/image65.jpeg"/><Relationship Id="rId1" Type="http://schemas.openxmlformats.org/officeDocument/2006/relationships/slideLayout" Target="../slideLayouts/slideLayout7.xml"/><Relationship Id="rId6" Type="http://schemas.openxmlformats.org/officeDocument/2006/relationships/image" Target="../media/image66.jpeg"/><Relationship Id="rId11" Type="http://schemas.openxmlformats.org/officeDocument/2006/relationships/image" Target="../media/image8.png"/><Relationship Id="rId5" Type="http://schemas.openxmlformats.org/officeDocument/2006/relationships/slide" Target="slide51.xml"/><Relationship Id="rId10" Type="http://schemas.openxmlformats.org/officeDocument/2006/relationships/slide" Target="slide59.xml"/><Relationship Id="rId4" Type="http://schemas.openxmlformats.org/officeDocument/2006/relationships/slide" Target="slide55.xml"/><Relationship Id="rId9" Type="http://schemas.openxmlformats.org/officeDocument/2006/relationships/slide" Target="slide53.xml"/></Relationships>
</file>

<file path=ppt/slides/_rels/slide51.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slide" Target="slide50.xml"/><Relationship Id="rId5" Type="http://schemas.openxmlformats.org/officeDocument/2006/relationships/image" Target="../media/image70.jpeg"/><Relationship Id="rId4" Type="http://schemas.openxmlformats.org/officeDocument/2006/relationships/image" Target="../media/image69.jpeg"/></Relationships>
</file>

<file path=ppt/slides/_rels/slide52.xml.rels><?xml version="1.0" encoding="UTF-8" standalone="yes"?>
<Relationships xmlns="http://schemas.openxmlformats.org/package/2006/relationships"><Relationship Id="rId3" Type="http://schemas.openxmlformats.org/officeDocument/2006/relationships/image" Target="../media/image71.jpe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slide" Target="slide50.xml"/><Relationship Id="rId5" Type="http://schemas.openxmlformats.org/officeDocument/2006/relationships/image" Target="../media/image103.png"/><Relationship Id="rId4" Type="http://schemas.openxmlformats.org/officeDocument/2006/relationships/image" Target="../media/image72.jpeg"/></Relationships>
</file>

<file path=ppt/slides/_rels/slide5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73.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slide" Target="slide50.xml"/></Relationships>
</file>

<file path=ppt/slides/_rels/slide54.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slide" Target="slide50.xml"/><Relationship Id="rId5" Type="http://schemas.openxmlformats.org/officeDocument/2006/relationships/slide" Target="slide58.xml"/><Relationship Id="rId4" Type="http://schemas.openxmlformats.org/officeDocument/2006/relationships/slide" Target="slide56.xml"/></Relationships>
</file>

<file path=ppt/slides/_rels/slide55.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56.xml.rels><?xml version="1.0" encoding="UTF-8" standalone="yes"?>
<Relationships xmlns="http://schemas.openxmlformats.org/package/2006/relationships"><Relationship Id="rId8" Type="http://schemas.openxmlformats.org/officeDocument/2006/relationships/slide" Target="slide54.xml"/><Relationship Id="rId3" Type="http://schemas.openxmlformats.org/officeDocument/2006/relationships/image" Target="../media/image108.png"/><Relationship Id="rId7" Type="http://schemas.openxmlformats.org/officeDocument/2006/relationships/image" Target="../media/image79.png"/><Relationship Id="rId2" Type="http://schemas.openxmlformats.org/officeDocument/2006/relationships/image" Target="../media/image76.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78.png"/><Relationship Id="rId4" Type="http://schemas.openxmlformats.org/officeDocument/2006/relationships/image" Target="../media/image77.png"/><Relationship Id="rId9" Type="http://schemas.openxmlformats.org/officeDocument/2006/relationships/image" Target="../media/image8.png"/></Relationships>
</file>

<file path=ppt/slides/_rels/slide57.xml.rels><?xml version="1.0" encoding="UTF-8" standalone="yes"?>
<Relationships xmlns="http://schemas.openxmlformats.org/package/2006/relationships"><Relationship Id="rId3" Type="http://schemas.openxmlformats.org/officeDocument/2006/relationships/image" Target="../media/image112.png"/><Relationship Id="rId7" Type="http://schemas.openxmlformats.org/officeDocument/2006/relationships/image" Target="../media/image8.pn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slide" Target="slide54.xml"/><Relationship Id="rId5" Type="http://schemas.openxmlformats.org/officeDocument/2006/relationships/image" Target="../media/image113.png"/><Relationship Id="rId4" Type="http://schemas.openxmlformats.org/officeDocument/2006/relationships/image" Target="../media/image79.png"/></Relationships>
</file>

<file path=ppt/slides/_rels/slide5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5.png"/><Relationship Id="rId7" Type="http://schemas.openxmlformats.org/officeDocument/2006/relationships/slide" Target="slide54.xml"/><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png"/><Relationship Id="rId4" Type="http://schemas.openxmlformats.org/officeDocument/2006/relationships/image" Target="../media/image116.png"/></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6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60.xml"/><Relationship Id="rId5" Type="http://schemas.openxmlformats.org/officeDocument/2006/relationships/image" Target="../media/image8.png"/><Relationship Id="rId4" Type="http://schemas.openxmlformats.org/officeDocument/2006/relationships/slide" Target="slide50.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slide" Target="slide62.xml"/><Relationship Id="rId4" Type="http://schemas.openxmlformats.org/officeDocument/2006/relationships/slide" Target="slide63.xml"/></Relationships>
</file>

<file path=ppt/slides/_rels/slide6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62.xml"/><Relationship Id="rId5" Type="http://schemas.openxmlformats.org/officeDocument/2006/relationships/slide" Target="slide63.xml"/><Relationship Id="rId4" Type="http://schemas.openxmlformats.org/officeDocument/2006/relationships/image" Target="../media/image53.pn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slide" Target="slide65.xml"/><Relationship Id="rId5" Type="http://schemas.openxmlformats.org/officeDocument/2006/relationships/image" Target="../media/image53.png"/><Relationship Id="rId4" Type="http://schemas.openxmlformats.org/officeDocument/2006/relationships/slide" Target="slide64.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slide" Target="slide64.xml"/><Relationship Id="rId4" Type="http://schemas.openxmlformats.org/officeDocument/2006/relationships/image" Target="../media/image53.png"/></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 Target="slide59.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6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Billede 7" descr="Et billede, der indeholder brun&#10;&#10;Automatisk genereret beskrivelse">
            <a:hlinkClick r:id="rId2" action="ppaction://hlinksldjump"/>
            <a:extLst>
              <a:ext uri="{FF2B5EF4-FFF2-40B4-BE49-F238E27FC236}">
                <a16:creationId xmlns:a16="http://schemas.microsoft.com/office/drawing/2014/main" id="{557A0BF0-A285-0F94-1195-026B4C533958}"/>
              </a:ext>
            </a:extLst>
          </p:cNvPr>
          <p:cNvPicPr>
            <a:picLocks noChangeAspect="1"/>
          </p:cNvPicPr>
          <p:nvPr/>
        </p:nvPicPr>
        <p:blipFill>
          <a:blip r:embed="rId3"/>
          <a:srcRect t="22376" b="21374"/>
          <a:stretch/>
        </p:blipFill>
        <p:spPr>
          <a:xfrm>
            <a:off x="-3047" y="10"/>
            <a:ext cx="12191999" cy="6857990"/>
          </a:xfrm>
          <a:prstGeom prst="rect">
            <a:avLst/>
          </a:prstGeom>
        </p:spPr>
      </p:pic>
      <p:sp>
        <p:nvSpPr>
          <p:cNvPr id="15" name="Rectangle 14">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el 3">
            <a:extLst>
              <a:ext uri="{FF2B5EF4-FFF2-40B4-BE49-F238E27FC236}">
                <a16:creationId xmlns:a16="http://schemas.microsoft.com/office/drawing/2014/main" id="{77E4ADA2-0C25-FCF7-696C-ACCECA91920C}"/>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da-DK" sz="5200" dirty="0">
                <a:solidFill>
                  <a:srgbClr val="FFFFFF"/>
                </a:solidFill>
              </a:rPr>
              <a:t>Matematikhistorisk </a:t>
            </a:r>
            <a:r>
              <a:rPr lang="da-DK" sz="5200" dirty="0" err="1">
                <a:solidFill>
                  <a:srgbClr val="FFFFFF"/>
                </a:solidFill>
              </a:rPr>
              <a:t>escaperoom</a:t>
            </a:r>
            <a:endParaRPr lang="da-DK" sz="5200" dirty="0">
              <a:solidFill>
                <a:srgbClr val="FFFFFF"/>
              </a:solidFill>
            </a:endParaRPr>
          </a:p>
        </p:txBody>
      </p:sp>
      <p:sp>
        <p:nvSpPr>
          <p:cNvPr id="5" name="Undertitel 4">
            <a:extLst>
              <a:ext uri="{FF2B5EF4-FFF2-40B4-BE49-F238E27FC236}">
                <a16:creationId xmlns:a16="http://schemas.microsoft.com/office/drawing/2014/main" id="{DCD1C205-4F11-B025-8773-D75A7F0B284A}"/>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da-DK" dirty="0">
                <a:solidFill>
                  <a:srgbClr val="FFFFFF"/>
                </a:solidFill>
              </a:rPr>
              <a:t>Lavet af Lea Albæk Schmidt og Maja Hagelkvist Bloch</a:t>
            </a:r>
          </a:p>
          <a:p>
            <a:r>
              <a:rPr lang="da-DK" dirty="0">
                <a:solidFill>
                  <a:srgbClr val="FFFFFF"/>
                </a:solidFill>
              </a:rPr>
              <a:t>Viborg Katedralskole 2023.</a:t>
            </a:r>
          </a:p>
        </p:txBody>
      </p:sp>
    </p:spTree>
    <p:extLst>
      <p:ext uri="{BB962C8B-B14F-4D97-AF65-F5344CB8AC3E}">
        <p14:creationId xmlns:p14="http://schemas.microsoft.com/office/powerpoint/2010/main" val="34664046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ime machine | Arrowverse Wiki | Fandom">
            <a:extLst>
              <a:ext uri="{FF2B5EF4-FFF2-40B4-BE49-F238E27FC236}">
                <a16:creationId xmlns:a16="http://schemas.microsoft.com/office/drawing/2014/main" id="{9D188F8D-02EA-EE29-1954-86569E2C1A49}"/>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Kombinationstegning 1">
            <a:hlinkClick r:id="" action="ppaction://hlinkshowjump?jump=nextslide"/>
            <a:extLst>
              <a:ext uri="{FF2B5EF4-FFF2-40B4-BE49-F238E27FC236}">
                <a16:creationId xmlns:a16="http://schemas.microsoft.com/office/drawing/2014/main" id="{9D24C0B9-49B1-EC8F-F4EB-D792DCAF450E}"/>
              </a:ext>
            </a:extLst>
          </p:cNvPr>
          <p:cNvSpPr/>
          <p:nvPr/>
        </p:nvSpPr>
        <p:spPr>
          <a:xfrm>
            <a:off x="2836224" y="1439886"/>
            <a:ext cx="5084618" cy="5278699"/>
          </a:xfrm>
          <a:custGeom>
            <a:avLst/>
            <a:gdLst>
              <a:gd name="connsiteX0" fmla="*/ 152400 w 5084618"/>
              <a:gd name="connsiteY0" fmla="*/ 5001490 h 5278699"/>
              <a:gd name="connsiteX1" fmla="*/ 152400 w 5084618"/>
              <a:gd name="connsiteY1" fmla="*/ 5001490 h 5278699"/>
              <a:gd name="connsiteX2" fmla="*/ 166255 w 5084618"/>
              <a:gd name="connsiteY2" fmla="*/ 3823854 h 5278699"/>
              <a:gd name="connsiteX3" fmla="*/ 221673 w 5084618"/>
              <a:gd name="connsiteY3" fmla="*/ 3325090 h 5278699"/>
              <a:gd name="connsiteX4" fmla="*/ 249382 w 5084618"/>
              <a:gd name="connsiteY4" fmla="*/ 3075709 h 5278699"/>
              <a:gd name="connsiteX5" fmla="*/ 277091 w 5084618"/>
              <a:gd name="connsiteY5" fmla="*/ 2951018 h 5278699"/>
              <a:gd name="connsiteX6" fmla="*/ 304800 w 5084618"/>
              <a:gd name="connsiteY6" fmla="*/ 2743200 h 5278699"/>
              <a:gd name="connsiteX7" fmla="*/ 318655 w 5084618"/>
              <a:gd name="connsiteY7" fmla="*/ 2660072 h 5278699"/>
              <a:gd name="connsiteX8" fmla="*/ 332509 w 5084618"/>
              <a:gd name="connsiteY8" fmla="*/ 2493818 h 5278699"/>
              <a:gd name="connsiteX9" fmla="*/ 360218 w 5084618"/>
              <a:gd name="connsiteY9" fmla="*/ 1856509 h 5278699"/>
              <a:gd name="connsiteX10" fmla="*/ 374073 w 5084618"/>
              <a:gd name="connsiteY10" fmla="*/ 1122218 h 5278699"/>
              <a:gd name="connsiteX11" fmla="*/ 387927 w 5084618"/>
              <a:gd name="connsiteY11" fmla="*/ 1066800 h 5278699"/>
              <a:gd name="connsiteX12" fmla="*/ 401782 w 5084618"/>
              <a:gd name="connsiteY12" fmla="*/ 942109 h 5278699"/>
              <a:gd name="connsiteX13" fmla="*/ 429491 w 5084618"/>
              <a:gd name="connsiteY13" fmla="*/ 831272 h 5278699"/>
              <a:gd name="connsiteX14" fmla="*/ 443346 w 5084618"/>
              <a:gd name="connsiteY14" fmla="*/ 775854 h 5278699"/>
              <a:gd name="connsiteX15" fmla="*/ 498764 w 5084618"/>
              <a:gd name="connsiteY15" fmla="*/ 678872 h 5278699"/>
              <a:gd name="connsiteX16" fmla="*/ 623455 w 5084618"/>
              <a:gd name="connsiteY16" fmla="*/ 568036 h 5278699"/>
              <a:gd name="connsiteX17" fmla="*/ 706582 w 5084618"/>
              <a:gd name="connsiteY17" fmla="*/ 457200 h 5278699"/>
              <a:gd name="connsiteX18" fmla="*/ 734291 w 5084618"/>
              <a:gd name="connsiteY18" fmla="*/ 401781 h 5278699"/>
              <a:gd name="connsiteX19" fmla="*/ 775855 w 5084618"/>
              <a:gd name="connsiteY19" fmla="*/ 360218 h 5278699"/>
              <a:gd name="connsiteX20" fmla="*/ 845127 w 5084618"/>
              <a:gd name="connsiteY20" fmla="*/ 277090 h 5278699"/>
              <a:gd name="connsiteX21" fmla="*/ 1011382 w 5084618"/>
              <a:gd name="connsiteY21" fmla="*/ 180109 h 5278699"/>
              <a:gd name="connsiteX22" fmla="*/ 1094509 w 5084618"/>
              <a:gd name="connsiteY22" fmla="*/ 138545 h 5278699"/>
              <a:gd name="connsiteX23" fmla="*/ 1399309 w 5084618"/>
              <a:gd name="connsiteY23" fmla="*/ 124690 h 5278699"/>
              <a:gd name="connsiteX24" fmla="*/ 1648691 w 5084618"/>
              <a:gd name="connsiteY24" fmla="*/ 96981 h 5278699"/>
              <a:gd name="connsiteX25" fmla="*/ 1870364 w 5084618"/>
              <a:gd name="connsiteY25" fmla="*/ 69272 h 5278699"/>
              <a:gd name="connsiteX26" fmla="*/ 1911927 w 5084618"/>
              <a:gd name="connsiteY26" fmla="*/ 27709 h 5278699"/>
              <a:gd name="connsiteX27" fmla="*/ 1995055 w 5084618"/>
              <a:gd name="connsiteY27" fmla="*/ 0 h 5278699"/>
              <a:gd name="connsiteX28" fmla="*/ 2826327 w 5084618"/>
              <a:gd name="connsiteY28" fmla="*/ 13854 h 5278699"/>
              <a:gd name="connsiteX29" fmla="*/ 2937164 w 5084618"/>
              <a:gd name="connsiteY29" fmla="*/ 27709 h 5278699"/>
              <a:gd name="connsiteX30" fmla="*/ 3699164 w 5084618"/>
              <a:gd name="connsiteY30" fmla="*/ 41563 h 5278699"/>
              <a:gd name="connsiteX31" fmla="*/ 3754582 w 5084618"/>
              <a:gd name="connsiteY31" fmla="*/ 69272 h 5278699"/>
              <a:gd name="connsiteX32" fmla="*/ 3837709 w 5084618"/>
              <a:gd name="connsiteY32" fmla="*/ 124690 h 5278699"/>
              <a:gd name="connsiteX33" fmla="*/ 3865418 w 5084618"/>
              <a:gd name="connsiteY33" fmla="*/ 166254 h 5278699"/>
              <a:gd name="connsiteX34" fmla="*/ 3920836 w 5084618"/>
              <a:gd name="connsiteY34" fmla="*/ 207818 h 5278699"/>
              <a:gd name="connsiteX35" fmla="*/ 3948546 w 5084618"/>
              <a:gd name="connsiteY35" fmla="*/ 235527 h 5278699"/>
              <a:gd name="connsiteX36" fmla="*/ 3990109 w 5084618"/>
              <a:gd name="connsiteY36" fmla="*/ 263236 h 5278699"/>
              <a:gd name="connsiteX37" fmla="*/ 4059382 w 5084618"/>
              <a:gd name="connsiteY37" fmla="*/ 318654 h 5278699"/>
              <a:gd name="connsiteX38" fmla="*/ 4100946 w 5084618"/>
              <a:gd name="connsiteY38" fmla="*/ 346363 h 5278699"/>
              <a:gd name="connsiteX39" fmla="*/ 4225636 w 5084618"/>
              <a:gd name="connsiteY39" fmla="*/ 429490 h 5278699"/>
              <a:gd name="connsiteX40" fmla="*/ 4267200 w 5084618"/>
              <a:gd name="connsiteY40" fmla="*/ 443345 h 5278699"/>
              <a:gd name="connsiteX41" fmla="*/ 4350327 w 5084618"/>
              <a:gd name="connsiteY41" fmla="*/ 498763 h 5278699"/>
              <a:gd name="connsiteX42" fmla="*/ 4447309 w 5084618"/>
              <a:gd name="connsiteY42" fmla="*/ 581890 h 5278699"/>
              <a:gd name="connsiteX43" fmla="*/ 4530436 w 5084618"/>
              <a:gd name="connsiteY43" fmla="*/ 678872 h 5278699"/>
              <a:gd name="connsiteX44" fmla="*/ 4585855 w 5084618"/>
              <a:gd name="connsiteY44" fmla="*/ 762000 h 5278699"/>
              <a:gd name="connsiteX45" fmla="*/ 4641273 w 5084618"/>
              <a:gd name="connsiteY45" fmla="*/ 817418 h 5278699"/>
              <a:gd name="connsiteX46" fmla="*/ 4696691 w 5084618"/>
              <a:gd name="connsiteY46" fmla="*/ 914400 h 5278699"/>
              <a:gd name="connsiteX47" fmla="*/ 4724400 w 5084618"/>
              <a:gd name="connsiteY47" fmla="*/ 983672 h 5278699"/>
              <a:gd name="connsiteX48" fmla="*/ 4779818 w 5084618"/>
              <a:gd name="connsiteY48" fmla="*/ 1094509 h 5278699"/>
              <a:gd name="connsiteX49" fmla="*/ 4835236 w 5084618"/>
              <a:gd name="connsiteY49" fmla="*/ 1233054 h 5278699"/>
              <a:gd name="connsiteX50" fmla="*/ 4849091 w 5084618"/>
              <a:gd name="connsiteY50" fmla="*/ 1288472 h 5278699"/>
              <a:gd name="connsiteX51" fmla="*/ 4876800 w 5084618"/>
              <a:gd name="connsiteY51" fmla="*/ 1343890 h 5278699"/>
              <a:gd name="connsiteX52" fmla="*/ 4904509 w 5084618"/>
              <a:gd name="connsiteY52" fmla="*/ 1579418 h 5278699"/>
              <a:gd name="connsiteX53" fmla="*/ 4918364 w 5084618"/>
              <a:gd name="connsiteY53" fmla="*/ 1648690 h 5278699"/>
              <a:gd name="connsiteX54" fmla="*/ 4932218 w 5084618"/>
              <a:gd name="connsiteY54" fmla="*/ 1731818 h 5278699"/>
              <a:gd name="connsiteX55" fmla="*/ 4918364 w 5084618"/>
              <a:gd name="connsiteY55" fmla="*/ 3325090 h 5278699"/>
              <a:gd name="connsiteX56" fmla="*/ 4918364 w 5084618"/>
              <a:gd name="connsiteY56" fmla="*/ 3325090 h 5278699"/>
              <a:gd name="connsiteX57" fmla="*/ 4946073 w 5084618"/>
              <a:gd name="connsiteY57" fmla="*/ 3616036 h 5278699"/>
              <a:gd name="connsiteX58" fmla="*/ 4959927 w 5084618"/>
              <a:gd name="connsiteY58" fmla="*/ 3657600 h 5278699"/>
              <a:gd name="connsiteX59" fmla="*/ 4973782 w 5084618"/>
              <a:gd name="connsiteY59" fmla="*/ 3713018 h 5278699"/>
              <a:gd name="connsiteX60" fmla="*/ 4987636 w 5084618"/>
              <a:gd name="connsiteY60" fmla="*/ 3810000 h 5278699"/>
              <a:gd name="connsiteX61" fmla="*/ 5015346 w 5084618"/>
              <a:gd name="connsiteY61" fmla="*/ 3906981 h 5278699"/>
              <a:gd name="connsiteX62" fmla="*/ 5043055 w 5084618"/>
              <a:gd name="connsiteY62" fmla="*/ 4087090 h 5278699"/>
              <a:gd name="connsiteX63" fmla="*/ 5070764 w 5084618"/>
              <a:gd name="connsiteY63" fmla="*/ 4211781 h 5278699"/>
              <a:gd name="connsiteX64" fmla="*/ 5084618 w 5084618"/>
              <a:gd name="connsiteY64" fmla="*/ 4308763 h 5278699"/>
              <a:gd name="connsiteX65" fmla="*/ 5043055 w 5084618"/>
              <a:gd name="connsiteY65" fmla="*/ 4585854 h 5278699"/>
              <a:gd name="connsiteX66" fmla="*/ 5001491 w 5084618"/>
              <a:gd name="connsiteY66" fmla="*/ 4710545 h 5278699"/>
              <a:gd name="connsiteX67" fmla="*/ 4987636 w 5084618"/>
              <a:gd name="connsiteY67" fmla="*/ 4752109 h 5278699"/>
              <a:gd name="connsiteX68" fmla="*/ 4973782 w 5084618"/>
              <a:gd name="connsiteY68" fmla="*/ 4807527 h 5278699"/>
              <a:gd name="connsiteX69" fmla="*/ 4849091 w 5084618"/>
              <a:gd name="connsiteY69" fmla="*/ 4821381 h 5278699"/>
              <a:gd name="connsiteX70" fmla="*/ 4752109 w 5084618"/>
              <a:gd name="connsiteY70" fmla="*/ 4849090 h 5278699"/>
              <a:gd name="connsiteX71" fmla="*/ 4668982 w 5084618"/>
              <a:gd name="connsiteY71" fmla="*/ 4862945 h 5278699"/>
              <a:gd name="connsiteX72" fmla="*/ 4599709 w 5084618"/>
              <a:gd name="connsiteY72" fmla="*/ 4890654 h 5278699"/>
              <a:gd name="connsiteX73" fmla="*/ 4461164 w 5084618"/>
              <a:gd name="connsiteY73" fmla="*/ 4918363 h 5278699"/>
              <a:gd name="connsiteX74" fmla="*/ 4364182 w 5084618"/>
              <a:gd name="connsiteY74" fmla="*/ 4959927 h 5278699"/>
              <a:gd name="connsiteX75" fmla="*/ 4308764 w 5084618"/>
              <a:gd name="connsiteY75" fmla="*/ 4987636 h 5278699"/>
              <a:gd name="connsiteX76" fmla="*/ 4253346 w 5084618"/>
              <a:gd name="connsiteY76" fmla="*/ 5001490 h 5278699"/>
              <a:gd name="connsiteX77" fmla="*/ 4184073 w 5084618"/>
              <a:gd name="connsiteY77" fmla="*/ 5029200 h 5278699"/>
              <a:gd name="connsiteX78" fmla="*/ 4100946 w 5084618"/>
              <a:gd name="connsiteY78" fmla="*/ 5056909 h 5278699"/>
              <a:gd name="connsiteX79" fmla="*/ 4017818 w 5084618"/>
              <a:gd name="connsiteY79" fmla="*/ 5084618 h 5278699"/>
              <a:gd name="connsiteX80" fmla="*/ 3976255 w 5084618"/>
              <a:gd name="connsiteY80" fmla="*/ 5098472 h 5278699"/>
              <a:gd name="connsiteX81" fmla="*/ 3934691 w 5084618"/>
              <a:gd name="connsiteY81" fmla="*/ 5126181 h 5278699"/>
              <a:gd name="connsiteX82" fmla="*/ 3837709 w 5084618"/>
              <a:gd name="connsiteY82" fmla="*/ 5153890 h 5278699"/>
              <a:gd name="connsiteX83" fmla="*/ 3768436 w 5084618"/>
              <a:gd name="connsiteY83" fmla="*/ 5181600 h 5278699"/>
              <a:gd name="connsiteX84" fmla="*/ 3616036 w 5084618"/>
              <a:gd name="connsiteY84" fmla="*/ 5223163 h 5278699"/>
              <a:gd name="connsiteX85" fmla="*/ 3408218 w 5084618"/>
              <a:gd name="connsiteY85" fmla="*/ 5264727 h 5278699"/>
              <a:gd name="connsiteX86" fmla="*/ 3338946 w 5084618"/>
              <a:gd name="connsiteY86" fmla="*/ 5278581 h 5278699"/>
              <a:gd name="connsiteX87" fmla="*/ 2341418 w 5084618"/>
              <a:gd name="connsiteY87" fmla="*/ 5264727 h 5278699"/>
              <a:gd name="connsiteX88" fmla="*/ 1440873 w 5084618"/>
              <a:gd name="connsiteY88" fmla="*/ 5264727 h 5278699"/>
              <a:gd name="connsiteX89" fmla="*/ 1136073 w 5084618"/>
              <a:gd name="connsiteY89" fmla="*/ 5209309 h 5278699"/>
              <a:gd name="connsiteX90" fmla="*/ 1080655 w 5084618"/>
              <a:gd name="connsiteY90" fmla="*/ 5195454 h 5278699"/>
              <a:gd name="connsiteX91" fmla="*/ 1025236 w 5084618"/>
              <a:gd name="connsiteY91" fmla="*/ 5167745 h 5278699"/>
              <a:gd name="connsiteX92" fmla="*/ 969818 w 5084618"/>
              <a:gd name="connsiteY92" fmla="*/ 5153890 h 5278699"/>
              <a:gd name="connsiteX93" fmla="*/ 928255 w 5084618"/>
              <a:gd name="connsiteY93" fmla="*/ 5140036 h 5278699"/>
              <a:gd name="connsiteX94" fmla="*/ 817418 w 5084618"/>
              <a:gd name="connsiteY94" fmla="*/ 5126181 h 5278699"/>
              <a:gd name="connsiteX95" fmla="*/ 651164 w 5084618"/>
              <a:gd name="connsiteY95" fmla="*/ 5084618 h 5278699"/>
              <a:gd name="connsiteX96" fmla="*/ 595746 w 5084618"/>
              <a:gd name="connsiteY96" fmla="*/ 5070763 h 5278699"/>
              <a:gd name="connsiteX97" fmla="*/ 540327 w 5084618"/>
              <a:gd name="connsiteY97" fmla="*/ 5056909 h 5278699"/>
              <a:gd name="connsiteX98" fmla="*/ 457200 w 5084618"/>
              <a:gd name="connsiteY98" fmla="*/ 5029200 h 5278699"/>
              <a:gd name="connsiteX99" fmla="*/ 360218 w 5084618"/>
              <a:gd name="connsiteY99" fmla="*/ 4987636 h 5278699"/>
              <a:gd name="connsiteX100" fmla="*/ 290946 w 5084618"/>
              <a:gd name="connsiteY100" fmla="*/ 4959927 h 5278699"/>
              <a:gd name="connsiteX101" fmla="*/ 235527 w 5084618"/>
              <a:gd name="connsiteY101" fmla="*/ 4946072 h 5278699"/>
              <a:gd name="connsiteX102" fmla="*/ 180109 w 5084618"/>
              <a:gd name="connsiteY102" fmla="*/ 4918363 h 5278699"/>
              <a:gd name="connsiteX103" fmla="*/ 138546 w 5084618"/>
              <a:gd name="connsiteY103" fmla="*/ 4904509 h 5278699"/>
              <a:gd name="connsiteX104" fmla="*/ 96982 w 5084618"/>
              <a:gd name="connsiteY104" fmla="*/ 4876800 h 5278699"/>
              <a:gd name="connsiteX105" fmla="*/ 0 w 5084618"/>
              <a:gd name="connsiteY105" fmla="*/ 4835236 h 5278699"/>
              <a:gd name="connsiteX106" fmla="*/ 134216 w 5084618"/>
              <a:gd name="connsiteY106" fmla="*/ 4029508 h 5278699"/>
              <a:gd name="connsiteX107" fmla="*/ 134216 w 5084618"/>
              <a:gd name="connsiteY107" fmla="*/ 4029508 h 527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5084618" h="5278699">
                <a:moveTo>
                  <a:pt x="152400" y="5001490"/>
                </a:moveTo>
                <a:lnTo>
                  <a:pt x="152400" y="5001490"/>
                </a:lnTo>
                <a:cubicBezTo>
                  <a:pt x="157018" y="4608945"/>
                  <a:pt x="155649" y="4216283"/>
                  <a:pt x="166255" y="3823854"/>
                </a:cubicBezTo>
                <a:cubicBezTo>
                  <a:pt x="174085" y="3534133"/>
                  <a:pt x="179533" y="3535791"/>
                  <a:pt x="221673" y="3325090"/>
                </a:cubicBezTo>
                <a:cubicBezTo>
                  <a:pt x="226071" y="3281113"/>
                  <a:pt x="240328" y="3127013"/>
                  <a:pt x="249382" y="3075709"/>
                </a:cubicBezTo>
                <a:cubicBezTo>
                  <a:pt x="256781" y="3033779"/>
                  <a:pt x="269244" y="2992866"/>
                  <a:pt x="277091" y="2951018"/>
                </a:cubicBezTo>
                <a:cubicBezTo>
                  <a:pt x="286518" y="2900742"/>
                  <a:pt x="297948" y="2791161"/>
                  <a:pt x="304800" y="2743200"/>
                </a:cubicBezTo>
                <a:cubicBezTo>
                  <a:pt x="308773" y="2715391"/>
                  <a:pt x="314037" y="2687781"/>
                  <a:pt x="318655" y="2660072"/>
                </a:cubicBezTo>
                <a:cubicBezTo>
                  <a:pt x="323273" y="2604654"/>
                  <a:pt x="329636" y="2549354"/>
                  <a:pt x="332509" y="2493818"/>
                </a:cubicBezTo>
                <a:cubicBezTo>
                  <a:pt x="343493" y="2281465"/>
                  <a:pt x="360218" y="1856509"/>
                  <a:pt x="360218" y="1856509"/>
                </a:cubicBezTo>
                <a:cubicBezTo>
                  <a:pt x="364836" y="1611745"/>
                  <a:pt x="365489" y="1366875"/>
                  <a:pt x="374073" y="1122218"/>
                </a:cubicBezTo>
                <a:cubicBezTo>
                  <a:pt x="374741" y="1103189"/>
                  <a:pt x="385032" y="1085620"/>
                  <a:pt x="387927" y="1066800"/>
                </a:cubicBezTo>
                <a:cubicBezTo>
                  <a:pt x="394286" y="1025467"/>
                  <a:pt x="395868" y="983508"/>
                  <a:pt x="401782" y="942109"/>
                </a:cubicBezTo>
                <a:cubicBezTo>
                  <a:pt x="413854" y="857602"/>
                  <a:pt x="411070" y="895742"/>
                  <a:pt x="429491" y="831272"/>
                </a:cubicBezTo>
                <a:cubicBezTo>
                  <a:pt x="434722" y="812963"/>
                  <a:pt x="436660" y="793683"/>
                  <a:pt x="443346" y="775854"/>
                </a:cubicBezTo>
                <a:cubicBezTo>
                  <a:pt x="449866" y="758468"/>
                  <a:pt x="482686" y="694950"/>
                  <a:pt x="498764" y="678872"/>
                </a:cubicBezTo>
                <a:cubicBezTo>
                  <a:pt x="606777" y="570858"/>
                  <a:pt x="448902" y="800773"/>
                  <a:pt x="623455" y="568036"/>
                </a:cubicBezTo>
                <a:cubicBezTo>
                  <a:pt x="651164" y="531091"/>
                  <a:pt x="685929" y="498506"/>
                  <a:pt x="706582" y="457200"/>
                </a:cubicBezTo>
                <a:cubicBezTo>
                  <a:pt x="715818" y="438727"/>
                  <a:pt x="722286" y="418587"/>
                  <a:pt x="734291" y="401781"/>
                </a:cubicBezTo>
                <a:cubicBezTo>
                  <a:pt x="745679" y="385837"/>
                  <a:pt x="763312" y="375270"/>
                  <a:pt x="775855" y="360218"/>
                </a:cubicBezTo>
                <a:cubicBezTo>
                  <a:pt x="829300" y="296084"/>
                  <a:pt x="774295" y="337803"/>
                  <a:pt x="845127" y="277090"/>
                </a:cubicBezTo>
                <a:cubicBezTo>
                  <a:pt x="948135" y="188798"/>
                  <a:pt x="853876" y="285112"/>
                  <a:pt x="1011382" y="180109"/>
                </a:cubicBezTo>
                <a:cubicBezTo>
                  <a:pt x="1036854" y="163128"/>
                  <a:pt x="1061920" y="141152"/>
                  <a:pt x="1094509" y="138545"/>
                </a:cubicBezTo>
                <a:cubicBezTo>
                  <a:pt x="1195890" y="130434"/>
                  <a:pt x="1297709" y="129308"/>
                  <a:pt x="1399309" y="124690"/>
                </a:cubicBezTo>
                <a:cubicBezTo>
                  <a:pt x="1482436" y="115454"/>
                  <a:pt x="1565893" y="108809"/>
                  <a:pt x="1648691" y="96981"/>
                </a:cubicBezTo>
                <a:cubicBezTo>
                  <a:pt x="1787072" y="77213"/>
                  <a:pt x="1713217" y="86733"/>
                  <a:pt x="1870364" y="69272"/>
                </a:cubicBezTo>
                <a:lnTo>
                  <a:pt x="1911927" y="27709"/>
                </a:lnTo>
                <a:lnTo>
                  <a:pt x="1995055" y="0"/>
                </a:lnTo>
                <a:lnTo>
                  <a:pt x="2826327" y="13854"/>
                </a:lnTo>
                <a:cubicBezTo>
                  <a:pt x="2863544" y="14949"/>
                  <a:pt x="2899950" y="26528"/>
                  <a:pt x="2937164" y="27709"/>
                </a:cubicBezTo>
                <a:cubicBezTo>
                  <a:pt x="3191078" y="35770"/>
                  <a:pt x="3445164" y="36945"/>
                  <a:pt x="3699164" y="41563"/>
                </a:cubicBezTo>
                <a:cubicBezTo>
                  <a:pt x="3717637" y="50799"/>
                  <a:pt x="3736872" y="58646"/>
                  <a:pt x="3754582" y="69272"/>
                </a:cubicBezTo>
                <a:cubicBezTo>
                  <a:pt x="3783138" y="86406"/>
                  <a:pt x="3837709" y="124690"/>
                  <a:pt x="3837709" y="124690"/>
                </a:cubicBezTo>
                <a:cubicBezTo>
                  <a:pt x="3846945" y="138545"/>
                  <a:pt x="3853644" y="154480"/>
                  <a:pt x="3865418" y="166254"/>
                </a:cubicBezTo>
                <a:cubicBezTo>
                  <a:pt x="3881746" y="182582"/>
                  <a:pt x="3903097" y="193036"/>
                  <a:pt x="3920836" y="207818"/>
                </a:cubicBezTo>
                <a:cubicBezTo>
                  <a:pt x="3930871" y="216180"/>
                  <a:pt x="3938346" y="227367"/>
                  <a:pt x="3948546" y="235527"/>
                </a:cubicBezTo>
                <a:cubicBezTo>
                  <a:pt x="3961548" y="245929"/>
                  <a:pt x="3976788" y="253245"/>
                  <a:pt x="3990109" y="263236"/>
                </a:cubicBezTo>
                <a:cubicBezTo>
                  <a:pt x="4013766" y="280978"/>
                  <a:pt x="4035725" y="300912"/>
                  <a:pt x="4059382" y="318654"/>
                </a:cubicBezTo>
                <a:cubicBezTo>
                  <a:pt x="4072703" y="328645"/>
                  <a:pt x="4087396" y="336685"/>
                  <a:pt x="4100946" y="346363"/>
                </a:cubicBezTo>
                <a:cubicBezTo>
                  <a:pt x="4155093" y="385040"/>
                  <a:pt x="4163168" y="398256"/>
                  <a:pt x="4225636" y="429490"/>
                </a:cubicBezTo>
                <a:cubicBezTo>
                  <a:pt x="4238698" y="436021"/>
                  <a:pt x="4254434" y="436253"/>
                  <a:pt x="4267200" y="443345"/>
                </a:cubicBezTo>
                <a:cubicBezTo>
                  <a:pt x="4296311" y="459518"/>
                  <a:pt x="4326779" y="475215"/>
                  <a:pt x="4350327" y="498763"/>
                </a:cubicBezTo>
                <a:cubicBezTo>
                  <a:pt x="4417520" y="565955"/>
                  <a:pt x="4384009" y="539690"/>
                  <a:pt x="4447309" y="581890"/>
                </a:cubicBezTo>
                <a:cubicBezTo>
                  <a:pt x="4532332" y="709426"/>
                  <a:pt x="4396058" y="510899"/>
                  <a:pt x="4530436" y="678872"/>
                </a:cubicBezTo>
                <a:cubicBezTo>
                  <a:pt x="4551240" y="704877"/>
                  <a:pt x="4562307" y="738452"/>
                  <a:pt x="4585855" y="762000"/>
                </a:cubicBezTo>
                <a:cubicBezTo>
                  <a:pt x="4604328" y="780473"/>
                  <a:pt x="4624271" y="797583"/>
                  <a:pt x="4641273" y="817418"/>
                </a:cubicBezTo>
                <a:cubicBezTo>
                  <a:pt x="4661848" y="841423"/>
                  <a:pt x="4684594" y="887182"/>
                  <a:pt x="4696691" y="914400"/>
                </a:cubicBezTo>
                <a:cubicBezTo>
                  <a:pt x="4706791" y="937126"/>
                  <a:pt x="4713978" y="961092"/>
                  <a:pt x="4724400" y="983672"/>
                </a:cubicBezTo>
                <a:cubicBezTo>
                  <a:pt x="4741710" y="1021177"/>
                  <a:pt x="4779818" y="1094509"/>
                  <a:pt x="4779818" y="1094509"/>
                </a:cubicBezTo>
                <a:cubicBezTo>
                  <a:pt x="4808912" y="1239971"/>
                  <a:pt x="4770171" y="1086657"/>
                  <a:pt x="4835236" y="1233054"/>
                </a:cubicBezTo>
                <a:cubicBezTo>
                  <a:pt x="4842969" y="1250454"/>
                  <a:pt x="4842405" y="1270643"/>
                  <a:pt x="4849091" y="1288472"/>
                </a:cubicBezTo>
                <a:cubicBezTo>
                  <a:pt x="4856343" y="1307810"/>
                  <a:pt x="4867564" y="1325417"/>
                  <a:pt x="4876800" y="1343890"/>
                </a:cubicBezTo>
                <a:cubicBezTo>
                  <a:pt x="4881931" y="1390064"/>
                  <a:pt x="4896897" y="1529938"/>
                  <a:pt x="4904509" y="1579418"/>
                </a:cubicBezTo>
                <a:cubicBezTo>
                  <a:pt x="4908090" y="1602692"/>
                  <a:pt x="4914152" y="1625522"/>
                  <a:pt x="4918364" y="1648690"/>
                </a:cubicBezTo>
                <a:cubicBezTo>
                  <a:pt x="4923389" y="1676328"/>
                  <a:pt x="4927600" y="1704109"/>
                  <a:pt x="4932218" y="1731818"/>
                </a:cubicBezTo>
                <a:cubicBezTo>
                  <a:pt x="4902568" y="2502750"/>
                  <a:pt x="4918364" y="1971875"/>
                  <a:pt x="4918364" y="3325090"/>
                </a:cubicBezTo>
                <a:lnTo>
                  <a:pt x="4918364" y="3325090"/>
                </a:lnTo>
                <a:cubicBezTo>
                  <a:pt x="4924391" y="3409477"/>
                  <a:pt x="4928166" y="3526500"/>
                  <a:pt x="4946073" y="3616036"/>
                </a:cubicBezTo>
                <a:cubicBezTo>
                  <a:pt x="4948937" y="3630356"/>
                  <a:pt x="4955915" y="3643558"/>
                  <a:pt x="4959927" y="3657600"/>
                </a:cubicBezTo>
                <a:cubicBezTo>
                  <a:pt x="4965158" y="3675909"/>
                  <a:pt x="4970376" y="3694284"/>
                  <a:pt x="4973782" y="3713018"/>
                </a:cubicBezTo>
                <a:cubicBezTo>
                  <a:pt x="4979624" y="3745147"/>
                  <a:pt x="4981794" y="3777871"/>
                  <a:pt x="4987636" y="3810000"/>
                </a:cubicBezTo>
                <a:cubicBezTo>
                  <a:pt x="5004914" y="3905030"/>
                  <a:pt x="4995561" y="3827840"/>
                  <a:pt x="5015346" y="3906981"/>
                </a:cubicBezTo>
                <a:cubicBezTo>
                  <a:pt x="5034402" y="3983206"/>
                  <a:pt x="5029598" y="3999622"/>
                  <a:pt x="5043055" y="4087090"/>
                </a:cubicBezTo>
                <a:cubicBezTo>
                  <a:pt x="5070565" y="4265906"/>
                  <a:pt x="5043175" y="4060039"/>
                  <a:pt x="5070764" y="4211781"/>
                </a:cubicBezTo>
                <a:cubicBezTo>
                  <a:pt x="5076606" y="4243910"/>
                  <a:pt x="5080000" y="4276436"/>
                  <a:pt x="5084618" y="4308763"/>
                </a:cubicBezTo>
                <a:cubicBezTo>
                  <a:pt x="5076442" y="4390526"/>
                  <a:pt x="5069349" y="4506971"/>
                  <a:pt x="5043055" y="4585854"/>
                </a:cubicBezTo>
                <a:lnTo>
                  <a:pt x="5001491" y="4710545"/>
                </a:lnTo>
                <a:cubicBezTo>
                  <a:pt x="4996873" y="4724400"/>
                  <a:pt x="4991178" y="4737941"/>
                  <a:pt x="4987636" y="4752109"/>
                </a:cubicBezTo>
                <a:cubicBezTo>
                  <a:pt x="4983018" y="4770582"/>
                  <a:pt x="4990813" y="4799012"/>
                  <a:pt x="4973782" y="4807527"/>
                </a:cubicBezTo>
                <a:cubicBezTo>
                  <a:pt x="4936378" y="4826229"/>
                  <a:pt x="4890655" y="4816763"/>
                  <a:pt x="4849091" y="4821381"/>
                </a:cubicBezTo>
                <a:cubicBezTo>
                  <a:pt x="4809472" y="4834588"/>
                  <a:pt x="4795607" y="4840390"/>
                  <a:pt x="4752109" y="4849090"/>
                </a:cubicBezTo>
                <a:cubicBezTo>
                  <a:pt x="4724563" y="4854599"/>
                  <a:pt x="4696691" y="4858327"/>
                  <a:pt x="4668982" y="4862945"/>
                </a:cubicBezTo>
                <a:cubicBezTo>
                  <a:pt x="4645891" y="4872181"/>
                  <a:pt x="4623739" y="4884246"/>
                  <a:pt x="4599709" y="4890654"/>
                </a:cubicBezTo>
                <a:cubicBezTo>
                  <a:pt x="4554203" y="4902789"/>
                  <a:pt x="4461164" y="4918363"/>
                  <a:pt x="4461164" y="4918363"/>
                </a:cubicBezTo>
                <a:cubicBezTo>
                  <a:pt x="4277368" y="5010261"/>
                  <a:pt x="4506881" y="4898770"/>
                  <a:pt x="4364182" y="4959927"/>
                </a:cubicBezTo>
                <a:cubicBezTo>
                  <a:pt x="4345199" y="4968063"/>
                  <a:pt x="4328102" y="4980384"/>
                  <a:pt x="4308764" y="4987636"/>
                </a:cubicBezTo>
                <a:cubicBezTo>
                  <a:pt x="4290935" y="4994322"/>
                  <a:pt x="4271410" y="4995469"/>
                  <a:pt x="4253346" y="5001490"/>
                </a:cubicBezTo>
                <a:cubicBezTo>
                  <a:pt x="4229752" y="5009355"/>
                  <a:pt x="4207445" y="5020701"/>
                  <a:pt x="4184073" y="5029200"/>
                </a:cubicBezTo>
                <a:cubicBezTo>
                  <a:pt x="4156624" y="5039182"/>
                  <a:pt x="4128655" y="5047673"/>
                  <a:pt x="4100946" y="5056909"/>
                </a:cubicBezTo>
                <a:lnTo>
                  <a:pt x="4017818" y="5084618"/>
                </a:lnTo>
                <a:lnTo>
                  <a:pt x="3976255" y="5098472"/>
                </a:lnTo>
                <a:cubicBezTo>
                  <a:pt x="3962400" y="5107708"/>
                  <a:pt x="3949584" y="5118734"/>
                  <a:pt x="3934691" y="5126181"/>
                </a:cubicBezTo>
                <a:cubicBezTo>
                  <a:pt x="3907999" y="5139527"/>
                  <a:pt x="3864352" y="5145009"/>
                  <a:pt x="3837709" y="5153890"/>
                </a:cubicBezTo>
                <a:cubicBezTo>
                  <a:pt x="3814115" y="5161755"/>
                  <a:pt x="3791722" y="5172868"/>
                  <a:pt x="3768436" y="5181600"/>
                </a:cubicBezTo>
                <a:cubicBezTo>
                  <a:pt x="3722943" y="5198660"/>
                  <a:pt x="3657076" y="5214955"/>
                  <a:pt x="3616036" y="5223163"/>
                </a:cubicBezTo>
                <a:lnTo>
                  <a:pt x="3408218" y="5264727"/>
                </a:lnTo>
                <a:lnTo>
                  <a:pt x="3338946" y="5278581"/>
                </a:lnTo>
                <a:lnTo>
                  <a:pt x="2341418" y="5264727"/>
                </a:lnTo>
                <a:cubicBezTo>
                  <a:pt x="1265057" y="5264727"/>
                  <a:pt x="2195392" y="5296164"/>
                  <a:pt x="1440873" y="5264727"/>
                </a:cubicBezTo>
                <a:cubicBezTo>
                  <a:pt x="1366768" y="5252376"/>
                  <a:pt x="1213521" y="5228672"/>
                  <a:pt x="1136073" y="5209309"/>
                </a:cubicBezTo>
                <a:cubicBezTo>
                  <a:pt x="1117600" y="5204691"/>
                  <a:pt x="1098484" y="5202140"/>
                  <a:pt x="1080655" y="5195454"/>
                </a:cubicBezTo>
                <a:cubicBezTo>
                  <a:pt x="1061317" y="5188202"/>
                  <a:pt x="1044574" y="5174997"/>
                  <a:pt x="1025236" y="5167745"/>
                </a:cubicBezTo>
                <a:cubicBezTo>
                  <a:pt x="1007407" y="5161059"/>
                  <a:pt x="988127" y="5159121"/>
                  <a:pt x="969818" y="5153890"/>
                </a:cubicBezTo>
                <a:cubicBezTo>
                  <a:pt x="955776" y="5149878"/>
                  <a:pt x="942623" y="5142648"/>
                  <a:pt x="928255" y="5140036"/>
                </a:cubicBezTo>
                <a:cubicBezTo>
                  <a:pt x="891622" y="5133376"/>
                  <a:pt x="853928" y="5133483"/>
                  <a:pt x="817418" y="5126181"/>
                </a:cubicBezTo>
                <a:cubicBezTo>
                  <a:pt x="761404" y="5114978"/>
                  <a:pt x="706582" y="5098472"/>
                  <a:pt x="651164" y="5084618"/>
                </a:cubicBezTo>
                <a:lnTo>
                  <a:pt x="595746" y="5070763"/>
                </a:lnTo>
                <a:cubicBezTo>
                  <a:pt x="577273" y="5066145"/>
                  <a:pt x="558391" y="5062930"/>
                  <a:pt x="540327" y="5056909"/>
                </a:cubicBezTo>
                <a:cubicBezTo>
                  <a:pt x="512618" y="5047673"/>
                  <a:pt x="483324" y="5042263"/>
                  <a:pt x="457200" y="5029200"/>
                </a:cubicBezTo>
                <a:cubicBezTo>
                  <a:pt x="359887" y="4980542"/>
                  <a:pt x="441763" y="5018215"/>
                  <a:pt x="360218" y="4987636"/>
                </a:cubicBezTo>
                <a:cubicBezTo>
                  <a:pt x="336932" y="4978904"/>
                  <a:pt x="314539" y="4967791"/>
                  <a:pt x="290946" y="4959927"/>
                </a:cubicBezTo>
                <a:cubicBezTo>
                  <a:pt x="272882" y="4953905"/>
                  <a:pt x="253356" y="4952758"/>
                  <a:pt x="235527" y="4946072"/>
                </a:cubicBezTo>
                <a:cubicBezTo>
                  <a:pt x="216189" y="4938820"/>
                  <a:pt x="199092" y="4926499"/>
                  <a:pt x="180109" y="4918363"/>
                </a:cubicBezTo>
                <a:cubicBezTo>
                  <a:pt x="166686" y="4912610"/>
                  <a:pt x="152400" y="4909127"/>
                  <a:pt x="138546" y="4904509"/>
                </a:cubicBezTo>
                <a:cubicBezTo>
                  <a:pt x="124691" y="4895273"/>
                  <a:pt x="112198" y="4883563"/>
                  <a:pt x="96982" y="4876800"/>
                </a:cubicBezTo>
                <a:cubicBezTo>
                  <a:pt x="-10207" y="4829160"/>
                  <a:pt x="38504" y="4873737"/>
                  <a:pt x="0" y="4835236"/>
                </a:cubicBezTo>
                <a:lnTo>
                  <a:pt x="134216" y="4029508"/>
                </a:lnTo>
                <a:lnTo>
                  <a:pt x="134216" y="4029508"/>
                </a:lnTo>
              </a:path>
            </a:pathLst>
          </a:cu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3" name="Tekstfelt 2">
            <a:extLst>
              <a:ext uri="{FF2B5EF4-FFF2-40B4-BE49-F238E27FC236}">
                <a16:creationId xmlns:a16="http://schemas.microsoft.com/office/drawing/2014/main" id="{CB3BF42F-DF45-66FD-F38F-DC4AE77939AC}"/>
              </a:ext>
            </a:extLst>
          </p:cNvPr>
          <p:cNvSpPr txBox="1"/>
          <p:nvPr/>
        </p:nvSpPr>
        <p:spPr>
          <a:xfrm>
            <a:off x="7920842" y="360608"/>
            <a:ext cx="3901964" cy="923330"/>
          </a:xfrm>
          <a:prstGeom prst="rect">
            <a:avLst/>
          </a:prstGeom>
          <a:noFill/>
        </p:spPr>
        <p:txBody>
          <a:bodyPr wrap="square" rtlCol="0">
            <a:spAutoFit/>
          </a:bodyPr>
          <a:lstStyle/>
          <a:p>
            <a:r>
              <a:rPr lang="da-DK" dirty="0">
                <a:solidFill>
                  <a:schemeClr val="bg1"/>
                </a:solidFill>
              </a:rPr>
              <a:t>En sen aften går du rundt på skolen og opdager en mærkelig maskine i et glemt rum oppe på loftet… </a:t>
            </a:r>
          </a:p>
        </p:txBody>
      </p:sp>
    </p:spTree>
    <p:extLst>
      <p:ext uri="{BB962C8B-B14F-4D97-AF65-F5344CB8AC3E}">
        <p14:creationId xmlns:p14="http://schemas.microsoft.com/office/powerpoint/2010/main" val="22764919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hlinkClick r:id="" action="ppaction://hlinkshowjump?jump=nextslid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hlinkClick r:id="" action="ppaction://hlinkshowjump?jump=nextslide"/>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sp>
        <p:nvSpPr>
          <p:cNvPr id="2" name="Tekstfelt 1">
            <a:extLst>
              <a:ext uri="{FF2B5EF4-FFF2-40B4-BE49-F238E27FC236}">
                <a16:creationId xmlns:a16="http://schemas.microsoft.com/office/drawing/2014/main" id="{AAFC744C-4554-EB18-2A6E-846A49898216}"/>
              </a:ext>
            </a:extLst>
          </p:cNvPr>
          <p:cNvSpPr txBox="1"/>
          <p:nvPr/>
        </p:nvSpPr>
        <p:spPr>
          <a:xfrm>
            <a:off x="759856" y="2640169"/>
            <a:ext cx="2110450" cy="646331"/>
          </a:xfrm>
          <a:prstGeom prst="rect">
            <a:avLst/>
          </a:prstGeom>
          <a:noFill/>
        </p:spPr>
        <p:txBody>
          <a:bodyPr wrap="none" rtlCol="0">
            <a:spAutoFit/>
          </a:bodyPr>
          <a:lstStyle/>
          <a:p>
            <a:r>
              <a:rPr lang="da-DK" dirty="0">
                <a:solidFill>
                  <a:schemeClr val="bg1"/>
                </a:solidFill>
              </a:rPr>
              <a:t>Mærkelig maskine… </a:t>
            </a:r>
          </a:p>
          <a:p>
            <a:r>
              <a:rPr lang="da-DK" dirty="0">
                <a:solidFill>
                  <a:schemeClr val="bg1"/>
                </a:solidFill>
              </a:rPr>
              <a:t>hvad mon det er?</a:t>
            </a:r>
          </a:p>
        </p:txBody>
      </p:sp>
    </p:spTree>
    <p:extLst>
      <p:ext uri="{BB962C8B-B14F-4D97-AF65-F5344CB8AC3E}">
        <p14:creationId xmlns:p14="http://schemas.microsoft.com/office/powerpoint/2010/main" val="34565354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me Travel GIF | Gfycat">
            <a:extLst>
              <a:ext uri="{FF2B5EF4-FFF2-40B4-BE49-F238E27FC236}">
                <a16:creationId xmlns:a16="http://schemas.microsoft.com/office/drawing/2014/main" id="{69B5ADA4-B348-0388-1336-D61A2C6F567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7440" y="-281354"/>
            <a:ext cx="16698351" cy="7139353"/>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58703D02-6441-A165-A992-D1C8329185BB}"/>
              </a:ext>
            </a:extLst>
          </p:cNvPr>
          <p:cNvSpPr txBox="1"/>
          <p:nvPr/>
        </p:nvSpPr>
        <p:spPr>
          <a:xfrm>
            <a:off x="1641255" y="5215944"/>
            <a:ext cx="8909490" cy="461665"/>
          </a:xfrm>
          <a:prstGeom prst="rect">
            <a:avLst/>
          </a:prstGeom>
          <a:noFill/>
        </p:spPr>
        <p:txBody>
          <a:bodyPr wrap="none" rtlCol="0">
            <a:spAutoFit/>
          </a:bodyPr>
          <a:lstStyle/>
          <a:p>
            <a:r>
              <a:rPr lang="da-DK" sz="2400" dirty="0">
                <a:solidFill>
                  <a:schemeClr val="bg1"/>
                </a:solidFill>
              </a:rPr>
              <a:t>Åh nej! Du klikkede på kontrolpanelet og sendte os ud på en tidsrejse!</a:t>
            </a:r>
          </a:p>
        </p:txBody>
      </p:sp>
    </p:spTree>
    <p:extLst>
      <p:ext uri="{BB962C8B-B14F-4D97-AF65-F5344CB8AC3E}">
        <p14:creationId xmlns:p14="http://schemas.microsoft.com/office/powerpoint/2010/main" val="3013940728"/>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0+ Artistic Door HD Wallpapers and Backgrounds">
            <a:extLst>
              <a:ext uri="{FF2B5EF4-FFF2-40B4-BE49-F238E27FC236}">
                <a16:creationId xmlns:a16="http://schemas.microsoft.com/office/drawing/2014/main" id="{8621BBFF-6B1E-55B1-A065-EF401C6ABB05}"/>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b="-1"/>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6" name="Billede 5" descr="Et billede, der indeholder papir, Rektangel, design&#10;&#10;Automatisk genereret beskrivelse">
            <a:extLst>
              <a:ext uri="{FF2B5EF4-FFF2-40B4-BE49-F238E27FC236}">
                <a16:creationId xmlns:a16="http://schemas.microsoft.com/office/drawing/2014/main" id="{0AD250B2-161D-2DC0-331A-CBB44400778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76957" y="5017515"/>
            <a:ext cx="1402084" cy="946407"/>
          </a:xfrm>
          <a:prstGeom prst="rect">
            <a:avLst/>
          </a:prstGeom>
          <a:scene3d>
            <a:camera prst="isometricOffAxis1Top"/>
            <a:lightRig rig="threePt" dir="t"/>
          </a:scene3d>
        </p:spPr>
      </p:pic>
      <p:sp>
        <p:nvSpPr>
          <p:cNvPr id="7" name="Kombinationstegning: figur 6">
            <a:hlinkClick r:id="" action="ppaction://hlinkshowjump?jump=nextslide"/>
            <a:extLst>
              <a:ext uri="{FF2B5EF4-FFF2-40B4-BE49-F238E27FC236}">
                <a16:creationId xmlns:a16="http://schemas.microsoft.com/office/drawing/2014/main" id="{19C777F0-B231-EFD6-CA80-4EC3F0E80A46}"/>
              </a:ext>
            </a:extLst>
          </p:cNvPr>
          <p:cNvSpPr/>
          <p:nvPr/>
        </p:nvSpPr>
        <p:spPr>
          <a:xfrm>
            <a:off x="1083365" y="5307496"/>
            <a:ext cx="1272209" cy="377687"/>
          </a:xfrm>
          <a:custGeom>
            <a:avLst/>
            <a:gdLst>
              <a:gd name="connsiteX0" fmla="*/ 0 w 1272209"/>
              <a:gd name="connsiteY0" fmla="*/ 218661 h 377687"/>
              <a:gd name="connsiteX1" fmla="*/ 526774 w 1272209"/>
              <a:gd name="connsiteY1" fmla="*/ 19878 h 377687"/>
              <a:gd name="connsiteX2" fmla="*/ 1272209 w 1272209"/>
              <a:gd name="connsiteY2" fmla="*/ 0 h 377687"/>
              <a:gd name="connsiteX3" fmla="*/ 795131 w 1272209"/>
              <a:gd name="connsiteY3" fmla="*/ 377687 h 377687"/>
              <a:gd name="connsiteX4" fmla="*/ 0 w 1272209"/>
              <a:gd name="connsiteY4" fmla="*/ 218661 h 377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209" h="377687">
                <a:moveTo>
                  <a:pt x="0" y="218661"/>
                </a:moveTo>
                <a:lnTo>
                  <a:pt x="526774" y="19878"/>
                </a:lnTo>
                <a:lnTo>
                  <a:pt x="1272209" y="0"/>
                </a:lnTo>
                <a:lnTo>
                  <a:pt x="795131" y="377687"/>
                </a:lnTo>
                <a:lnTo>
                  <a:pt x="0" y="218661"/>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Rektangel 1">
            <a:hlinkClick r:id="rId5" action="ppaction://hlinksldjump"/>
            <a:extLst>
              <a:ext uri="{FF2B5EF4-FFF2-40B4-BE49-F238E27FC236}">
                <a16:creationId xmlns:a16="http://schemas.microsoft.com/office/drawing/2014/main" id="{C688E9C1-510C-0D63-77F5-69C40F347F52}"/>
              </a:ext>
            </a:extLst>
          </p:cNvPr>
          <p:cNvSpPr/>
          <p:nvPr/>
        </p:nvSpPr>
        <p:spPr>
          <a:xfrm>
            <a:off x="0" y="1741714"/>
            <a:ext cx="751114" cy="204651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 name="Rektangel 2">
            <a:hlinkClick r:id="rId6" action="ppaction://hlinksldjump"/>
            <a:extLst>
              <a:ext uri="{FF2B5EF4-FFF2-40B4-BE49-F238E27FC236}">
                <a16:creationId xmlns:a16="http://schemas.microsoft.com/office/drawing/2014/main" id="{1CB12F64-3E23-623F-DE23-D976965E25F9}"/>
              </a:ext>
            </a:extLst>
          </p:cNvPr>
          <p:cNvSpPr/>
          <p:nvPr/>
        </p:nvSpPr>
        <p:spPr>
          <a:xfrm>
            <a:off x="1676400" y="1741714"/>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Rektangel 3">
            <a:hlinkClick r:id="rId7" action="ppaction://hlinksldjump"/>
            <a:extLst>
              <a:ext uri="{FF2B5EF4-FFF2-40B4-BE49-F238E27FC236}">
                <a16:creationId xmlns:a16="http://schemas.microsoft.com/office/drawing/2014/main" id="{834AF4D2-3953-B138-B9D6-C6E7D273AA9B}"/>
              </a:ext>
            </a:extLst>
          </p:cNvPr>
          <p:cNvSpPr/>
          <p:nvPr/>
        </p:nvSpPr>
        <p:spPr>
          <a:xfrm>
            <a:off x="3505199" y="1752602"/>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 name="Rektangel 4">
            <a:hlinkClick r:id="rId8" action="ppaction://hlinksldjump"/>
            <a:extLst>
              <a:ext uri="{FF2B5EF4-FFF2-40B4-BE49-F238E27FC236}">
                <a16:creationId xmlns:a16="http://schemas.microsoft.com/office/drawing/2014/main" id="{B896E705-CA4A-33F4-D473-64F3A4AB4B7A}"/>
              </a:ext>
            </a:extLst>
          </p:cNvPr>
          <p:cNvSpPr/>
          <p:nvPr/>
        </p:nvSpPr>
        <p:spPr>
          <a:xfrm>
            <a:off x="5381801" y="1752600"/>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a:hlinkClick r:id="rId5" action="ppaction://hlinksldjump"/>
            <a:extLst>
              <a:ext uri="{FF2B5EF4-FFF2-40B4-BE49-F238E27FC236}">
                <a16:creationId xmlns:a16="http://schemas.microsoft.com/office/drawing/2014/main" id="{B16C70F4-2AC6-CE97-6CF6-B618619A44DF}"/>
              </a:ext>
            </a:extLst>
          </p:cNvPr>
          <p:cNvSpPr/>
          <p:nvPr/>
        </p:nvSpPr>
        <p:spPr>
          <a:xfrm>
            <a:off x="7210600" y="1752600"/>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9" name="Rektangel 8">
            <a:hlinkClick r:id="rId9" action="ppaction://hlinksldjump"/>
            <a:extLst>
              <a:ext uri="{FF2B5EF4-FFF2-40B4-BE49-F238E27FC236}">
                <a16:creationId xmlns:a16="http://schemas.microsoft.com/office/drawing/2014/main" id="{99F8F90C-5404-C13D-7738-988DB8942993}"/>
              </a:ext>
            </a:extLst>
          </p:cNvPr>
          <p:cNvSpPr/>
          <p:nvPr/>
        </p:nvSpPr>
        <p:spPr>
          <a:xfrm>
            <a:off x="9087202" y="1752600"/>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Rektangel 9">
            <a:hlinkClick r:id="rId10" action="ppaction://hlinksldjump"/>
            <a:extLst>
              <a:ext uri="{FF2B5EF4-FFF2-40B4-BE49-F238E27FC236}">
                <a16:creationId xmlns:a16="http://schemas.microsoft.com/office/drawing/2014/main" id="{EE465267-E7AF-440E-B073-99F997469038}"/>
              </a:ext>
            </a:extLst>
          </p:cNvPr>
          <p:cNvSpPr/>
          <p:nvPr/>
        </p:nvSpPr>
        <p:spPr>
          <a:xfrm>
            <a:off x="10931146" y="1752600"/>
            <a:ext cx="936171" cy="203562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2" name="Billede 11" descr="Et billede, der indeholder bygning, udendørs, nat, gade/vej&#10;&#10;Automatisk genereret beskrivelse">
            <a:hlinkClick r:id="rId11" action="ppaction://hlinksldjump"/>
            <a:extLst>
              <a:ext uri="{FF2B5EF4-FFF2-40B4-BE49-F238E27FC236}">
                <a16:creationId xmlns:a16="http://schemas.microsoft.com/office/drawing/2014/main" id="{30E1980A-2CBA-1C80-FC43-4015C71006A1}"/>
              </a:ext>
            </a:extLst>
          </p:cNvPr>
          <p:cNvPicPr>
            <a:picLocks noChangeAspect="1"/>
          </p:cNvPicPr>
          <p:nvPr/>
        </p:nvPicPr>
        <p:blipFill>
          <a:blip r:embed="rId12"/>
          <a:stretch>
            <a:fillRect/>
          </a:stretch>
        </p:blipFill>
        <p:spPr>
          <a:xfrm>
            <a:off x="9703583" y="4549744"/>
            <a:ext cx="1411460" cy="18819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782119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aper Texture Images - Free Download on Freepik">
            <a:extLst>
              <a:ext uri="{FF2B5EF4-FFF2-40B4-BE49-F238E27FC236}">
                <a16:creationId xmlns:a16="http://schemas.microsoft.com/office/drawing/2014/main" id="{1D32D68D-3CD6-3E84-541A-8E37F33005CD}"/>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1504"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FFFD1AD6-04DB-2185-E587-DB8BCF616EB1}"/>
              </a:ext>
            </a:extLst>
          </p:cNvPr>
          <p:cNvSpPr txBox="1"/>
          <p:nvPr/>
        </p:nvSpPr>
        <p:spPr>
          <a:xfrm>
            <a:off x="934278" y="785191"/>
            <a:ext cx="4572049" cy="2677656"/>
          </a:xfrm>
          <a:prstGeom prst="rect">
            <a:avLst/>
          </a:prstGeom>
          <a:noFill/>
        </p:spPr>
        <p:txBody>
          <a:bodyPr wrap="square" rtlCol="0">
            <a:spAutoFit/>
          </a:bodyPr>
          <a:lstStyle/>
          <a:p>
            <a:r>
              <a:rPr lang="da-DK" sz="2800" dirty="0"/>
              <a:t>Nu bliver vi nødt til at finde den rigtige kode til at starte tidsmaskinen igen. Det ser ud til, at vi skal finde en kode, der er gemt i talsystemer fra hele verdenshistorien.</a:t>
            </a:r>
          </a:p>
        </p:txBody>
      </p:sp>
      <p:pic>
        <p:nvPicPr>
          <p:cNvPr id="6" name="Billede 5" descr="Et billede, der indeholder gul, Rektangel, skærmbillede, Post-it-note&#10;&#10;Automatisk genereret beskrivelse">
            <a:extLst>
              <a:ext uri="{FF2B5EF4-FFF2-40B4-BE49-F238E27FC236}">
                <a16:creationId xmlns:a16="http://schemas.microsoft.com/office/drawing/2014/main" id="{EDAA8140-D206-5CEB-B8DD-46DE46BC1D7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659906" y="1031646"/>
            <a:ext cx="7281340" cy="5825072"/>
          </a:xfrm>
          <a:prstGeom prst="rect">
            <a:avLst/>
          </a:prstGeom>
        </p:spPr>
      </p:pic>
      <p:sp>
        <p:nvSpPr>
          <p:cNvPr id="7" name="Tekstfelt 6">
            <a:extLst>
              <a:ext uri="{FF2B5EF4-FFF2-40B4-BE49-F238E27FC236}">
                <a16:creationId xmlns:a16="http://schemas.microsoft.com/office/drawing/2014/main" id="{24DAC473-FB12-4F53-67C6-026CC82E8B4E}"/>
              </a:ext>
            </a:extLst>
          </p:cNvPr>
          <p:cNvSpPr txBox="1"/>
          <p:nvPr/>
        </p:nvSpPr>
        <p:spPr>
          <a:xfrm rot="21410256">
            <a:off x="6496793" y="1825751"/>
            <a:ext cx="5048192" cy="830997"/>
          </a:xfrm>
          <a:prstGeom prst="rect">
            <a:avLst/>
          </a:prstGeom>
          <a:noFill/>
        </p:spPr>
        <p:txBody>
          <a:bodyPr wrap="square" rtlCol="0">
            <a:spAutoFit/>
          </a:bodyPr>
          <a:lstStyle/>
          <a:p>
            <a:r>
              <a:rPr lang="da-DK" sz="2400" dirty="0">
                <a:latin typeface="Lucida Handwriting" panose="03010101010101010101" pitchFamily="66" charset="0"/>
              </a:rPr>
              <a:t>Kode til at genstarte tidsmaskinen:</a:t>
            </a:r>
          </a:p>
        </p:txBody>
      </p:sp>
      <p:pic>
        <p:nvPicPr>
          <p:cNvPr id="9" name="Billede 8" descr="Et billede, der indeholder håndskrift, tegning, sort, skitse&#10;&#10;Automatisk genereret beskrivelse">
            <a:extLst>
              <a:ext uri="{FF2B5EF4-FFF2-40B4-BE49-F238E27FC236}">
                <a16:creationId xmlns:a16="http://schemas.microsoft.com/office/drawing/2014/main" id="{6CD591C2-378C-74D2-95F1-7D36C2C78FC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21243241">
            <a:off x="8812105" y="3130617"/>
            <a:ext cx="1529896" cy="1020727"/>
          </a:xfrm>
          <a:prstGeom prst="rect">
            <a:avLst/>
          </a:prstGeom>
        </p:spPr>
      </p:pic>
      <p:pic>
        <p:nvPicPr>
          <p:cNvPr id="11" name="Billede 10" descr="Et billede, der indeholder sort, skærmbillede, mørke&#10;&#10;Automatisk genereret beskrivelse">
            <a:extLst>
              <a:ext uri="{FF2B5EF4-FFF2-40B4-BE49-F238E27FC236}">
                <a16:creationId xmlns:a16="http://schemas.microsoft.com/office/drawing/2014/main" id="{E5610378-8983-3D18-69BC-98CBE866EB0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222099">
            <a:off x="9818812" y="4484938"/>
            <a:ext cx="1127356" cy="1127356"/>
          </a:xfrm>
          <a:prstGeom prst="rect">
            <a:avLst/>
          </a:prstGeom>
        </p:spPr>
      </p:pic>
      <p:pic>
        <p:nvPicPr>
          <p:cNvPr id="13" name="Billede 12" descr="Et billede, der indeholder vartegn, Symmetri, bygning&#10;&#10;Automatisk genereret beskrivelse">
            <a:extLst>
              <a:ext uri="{FF2B5EF4-FFF2-40B4-BE49-F238E27FC236}">
                <a16:creationId xmlns:a16="http://schemas.microsoft.com/office/drawing/2014/main" id="{F4825C87-5C89-CF2A-DB4B-F5FCF70ECAA0}"/>
              </a:ext>
            </a:extLst>
          </p:cNvPr>
          <p:cNvPicPr>
            <a:picLocks noChangeAspect="1"/>
          </p:cNvPicPr>
          <p:nvPr/>
        </p:nvPicPr>
        <p:blipFill>
          <a:blip r:embed="rId6">
            <a:clrChange>
              <a:clrFrom>
                <a:srgbClr val="B49994"/>
              </a:clrFrom>
              <a:clrTo>
                <a:srgbClr val="B49994">
                  <a:alpha val="0"/>
                </a:srgbClr>
              </a:clrTo>
            </a:clrChange>
            <a:biLevel thresh="50000"/>
            <a:extLst>
              <a:ext uri="{28A0092B-C50C-407E-A947-70E740481C1C}">
                <a14:useLocalDpi xmlns:a14="http://schemas.microsoft.com/office/drawing/2010/main"/>
              </a:ext>
            </a:extLst>
          </a:blip>
          <a:stretch>
            <a:fillRect/>
          </a:stretch>
        </p:blipFill>
        <p:spPr>
          <a:xfrm>
            <a:off x="6823386" y="2989602"/>
            <a:ext cx="1175857" cy="1415437"/>
          </a:xfrm>
          <a:prstGeom prst="rect">
            <a:avLst/>
          </a:prstGeom>
        </p:spPr>
      </p:pic>
      <p:pic>
        <p:nvPicPr>
          <p:cNvPr id="15" name="Billede 14" descr="Et billede, der indeholder sort, mørke&#10;&#10;Automatisk genereret beskrivelse">
            <a:extLst>
              <a:ext uri="{FF2B5EF4-FFF2-40B4-BE49-F238E27FC236}">
                <a16:creationId xmlns:a16="http://schemas.microsoft.com/office/drawing/2014/main" id="{4B53B81E-B7C0-21FF-0698-FD6D8739A110}"/>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rot="21322761">
            <a:off x="7133823" y="4973884"/>
            <a:ext cx="1175857" cy="831918"/>
          </a:xfrm>
          <a:prstGeom prst="rect">
            <a:avLst/>
          </a:prstGeom>
        </p:spPr>
      </p:pic>
      <p:sp>
        <p:nvSpPr>
          <p:cNvPr id="16" name="Plustegn 15">
            <a:extLst>
              <a:ext uri="{FF2B5EF4-FFF2-40B4-BE49-F238E27FC236}">
                <a16:creationId xmlns:a16="http://schemas.microsoft.com/office/drawing/2014/main" id="{5613208E-6E0D-9A6F-B612-5FE2FEC7F588}"/>
              </a:ext>
            </a:extLst>
          </p:cNvPr>
          <p:cNvSpPr/>
          <p:nvPr/>
        </p:nvSpPr>
        <p:spPr>
          <a:xfrm>
            <a:off x="8152822" y="3429000"/>
            <a:ext cx="471638" cy="493969"/>
          </a:xfrm>
          <a:prstGeom prst="mathPlus">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a-DK"/>
          </a:p>
        </p:txBody>
      </p:sp>
      <p:sp>
        <p:nvSpPr>
          <p:cNvPr id="17" name="Plustegn 16">
            <a:extLst>
              <a:ext uri="{FF2B5EF4-FFF2-40B4-BE49-F238E27FC236}">
                <a16:creationId xmlns:a16="http://schemas.microsoft.com/office/drawing/2014/main" id="{34192593-BC64-152D-8DE5-5C79667E3C73}"/>
              </a:ext>
            </a:extLst>
          </p:cNvPr>
          <p:cNvSpPr/>
          <p:nvPr/>
        </p:nvSpPr>
        <p:spPr>
          <a:xfrm>
            <a:off x="8711539" y="5095519"/>
            <a:ext cx="471638" cy="493969"/>
          </a:xfrm>
          <a:prstGeom prst="mathPlus">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a-DK"/>
          </a:p>
        </p:txBody>
      </p:sp>
      <p:sp>
        <p:nvSpPr>
          <p:cNvPr id="18" name="Plustegn 17">
            <a:extLst>
              <a:ext uri="{FF2B5EF4-FFF2-40B4-BE49-F238E27FC236}">
                <a16:creationId xmlns:a16="http://schemas.microsoft.com/office/drawing/2014/main" id="{2BCDACB8-EAD2-AF40-5CB4-0CF69334EBEE}"/>
              </a:ext>
            </a:extLst>
          </p:cNvPr>
          <p:cNvSpPr/>
          <p:nvPr/>
        </p:nvSpPr>
        <p:spPr>
          <a:xfrm>
            <a:off x="10710349" y="3220257"/>
            <a:ext cx="471638" cy="493969"/>
          </a:xfrm>
          <a:prstGeom prst="mathPlus">
            <a:avLst/>
          </a:prstGeom>
          <a:ln>
            <a:solidFill>
              <a:schemeClr val="tx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da-DK"/>
          </a:p>
        </p:txBody>
      </p:sp>
      <p:pic>
        <p:nvPicPr>
          <p:cNvPr id="2" name="Billede 1" descr="Et billede, der indeholder bygning, udendørs, nat, gade/vej&#10;&#10;Automatisk genereret beskrivelse">
            <a:hlinkClick r:id="rId8" action="ppaction://hlinksldjump"/>
            <a:extLst>
              <a:ext uri="{FF2B5EF4-FFF2-40B4-BE49-F238E27FC236}">
                <a16:creationId xmlns:a16="http://schemas.microsoft.com/office/drawing/2014/main" id="{B40796C9-A4F9-C1E5-8E79-12B1C1DAB906}"/>
              </a:ext>
            </a:extLst>
          </p:cNvPr>
          <p:cNvPicPr>
            <a:picLocks noChangeAspect="1"/>
          </p:cNvPicPr>
          <p:nvPr/>
        </p:nvPicPr>
        <p:blipFill>
          <a:blip r:embed="rId9"/>
          <a:stretch>
            <a:fillRect/>
          </a:stretch>
        </p:blipFill>
        <p:spPr>
          <a:xfrm>
            <a:off x="485107" y="4914755"/>
            <a:ext cx="1151964" cy="153595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00892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nside the secret tombs of egyptian pharaohs. inaccessible to canvas prints  for the wall • canvas prints wallpaper, tomb, temple | myloview.com">
            <a:extLst>
              <a:ext uri="{FF2B5EF4-FFF2-40B4-BE49-F238E27FC236}">
                <a16:creationId xmlns:a16="http://schemas.microsoft.com/office/drawing/2014/main" id="{2C4F93C3-6DC6-2BD7-4445-9D87C00B202B}"/>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3004931" cy="7313918"/>
          </a:xfrm>
          <a:prstGeom prst="rect">
            <a:avLst/>
          </a:prstGeom>
          <a:noFill/>
          <a:extLst>
            <a:ext uri="{909E8E84-426E-40DD-AFC4-6F175D3DCCD1}">
              <a14:hiddenFill xmlns:a14="http://schemas.microsoft.com/office/drawing/2010/main">
                <a:solidFill>
                  <a:srgbClr val="FFFFFF"/>
                </a:solidFill>
              </a14:hiddenFill>
            </a:ext>
          </a:extLst>
        </p:spPr>
      </p:pic>
      <p:sp>
        <p:nvSpPr>
          <p:cNvPr id="6" name="Kombinationstegning: figur 5">
            <a:hlinkClick r:id="rId3" action="ppaction://hlinksldjump"/>
            <a:extLst>
              <a:ext uri="{FF2B5EF4-FFF2-40B4-BE49-F238E27FC236}">
                <a16:creationId xmlns:a16="http://schemas.microsoft.com/office/drawing/2014/main" id="{BEC576F2-DC11-327F-C76A-ECA52C6C4BBD}"/>
              </a:ext>
            </a:extLst>
          </p:cNvPr>
          <p:cNvSpPr/>
          <p:nvPr/>
        </p:nvSpPr>
        <p:spPr>
          <a:xfrm>
            <a:off x="9939" y="19878"/>
            <a:ext cx="5108713" cy="5526157"/>
          </a:xfrm>
          <a:custGeom>
            <a:avLst/>
            <a:gdLst>
              <a:gd name="connsiteX0" fmla="*/ 9939 w 5108713"/>
              <a:gd name="connsiteY0" fmla="*/ 0 h 5526157"/>
              <a:gd name="connsiteX1" fmla="*/ 5078896 w 5108713"/>
              <a:gd name="connsiteY1" fmla="*/ 1272209 h 5526157"/>
              <a:gd name="connsiteX2" fmla="*/ 5108713 w 5108713"/>
              <a:gd name="connsiteY2" fmla="*/ 5168348 h 5526157"/>
              <a:gd name="connsiteX3" fmla="*/ 0 w 5108713"/>
              <a:gd name="connsiteY3" fmla="*/ 5526157 h 5526157"/>
              <a:gd name="connsiteX4" fmla="*/ 9939 w 5108713"/>
              <a:gd name="connsiteY4" fmla="*/ 0 h 5526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08713" h="5526157">
                <a:moveTo>
                  <a:pt x="9939" y="0"/>
                </a:moveTo>
                <a:lnTo>
                  <a:pt x="5078896" y="1272209"/>
                </a:lnTo>
                <a:lnTo>
                  <a:pt x="5108713" y="5168348"/>
                </a:lnTo>
                <a:lnTo>
                  <a:pt x="0" y="5526157"/>
                </a:lnTo>
                <a:lnTo>
                  <a:pt x="9939"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8" name="Billede 7" descr="Et billede, der indeholder bog, kasse, container, træ&#10;&#10;Automatisk genereret beskrivelse">
            <a:extLst>
              <a:ext uri="{FF2B5EF4-FFF2-40B4-BE49-F238E27FC236}">
                <a16:creationId xmlns:a16="http://schemas.microsoft.com/office/drawing/2014/main" id="{5163CFDC-F1E2-2526-F999-C7A743BEF04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84987" y="5618409"/>
            <a:ext cx="1380141" cy="1467550"/>
          </a:xfrm>
          <a:prstGeom prst="rect">
            <a:avLst/>
          </a:prstGeom>
        </p:spPr>
      </p:pic>
      <p:sp>
        <p:nvSpPr>
          <p:cNvPr id="9" name="Kombinationstegning: figur 8">
            <a:hlinkClick r:id="rId5" action="ppaction://hlinksldjump"/>
            <a:extLst>
              <a:ext uri="{FF2B5EF4-FFF2-40B4-BE49-F238E27FC236}">
                <a16:creationId xmlns:a16="http://schemas.microsoft.com/office/drawing/2014/main" id="{1321571D-0414-3D7E-FACF-9A3D8728B0AE}"/>
              </a:ext>
            </a:extLst>
          </p:cNvPr>
          <p:cNvSpPr/>
          <p:nvPr/>
        </p:nvSpPr>
        <p:spPr>
          <a:xfrm>
            <a:off x="8584987" y="5595729"/>
            <a:ext cx="1314387" cy="1490229"/>
          </a:xfrm>
          <a:custGeom>
            <a:avLst/>
            <a:gdLst>
              <a:gd name="connsiteX0" fmla="*/ 695739 w 1302026"/>
              <a:gd name="connsiteY0" fmla="*/ 0 h 1371600"/>
              <a:gd name="connsiteX1" fmla="*/ 0 w 1302026"/>
              <a:gd name="connsiteY1" fmla="*/ 606287 h 1371600"/>
              <a:gd name="connsiteX2" fmla="*/ 19878 w 1302026"/>
              <a:gd name="connsiteY2" fmla="*/ 1172818 h 1371600"/>
              <a:gd name="connsiteX3" fmla="*/ 655982 w 1302026"/>
              <a:gd name="connsiteY3" fmla="*/ 1371600 h 1371600"/>
              <a:gd name="connsiteX4" fmla="*/ 1302026 w 1302026"/>
              <a:gd name="connsiteY4" fmla="*/ 775253 h 1371600"/>
              <a:gd name="connsiteX5" fmla="*/ 1302026 w 1302026"/>
              <a:gd name="connsiteY5" fmla="*/ 89453 h 1371600"/>
              <a:gd name="connsiteX6" fmla="*/ 695739 w 1302026"/>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2026" h="1371600">
                <a:moveTo>
                  <a:pt x="695739" y="0"/>
                </a:moveTo>
                <a:lnTo>
                  <a:pt x="0" y="606287"/>
                </a:lnTo>
                <a:lnTo>
                  <a:pt x="19878" y="1172818"/>
                </a:lnTo>
                <a:lnTo>
                  <a:pt x="655982" y="1371600"/>
                </a:lnTo>
                <a:lnTo>
                  <a:pt x="1302026" y="775253"/>
                </a:lnTo>
                <a:lnTo>
                  <a:pt x="1302026" y="89453"/>
                </a:lnTo>
                <a:lnTo>
                  <a:pt x="695739"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3" name="Billede 2" descr="Et billede, der indeholder bygning, udendørs, nat, gade/vej&#10;&#10;Automatisk genereret beskrivelse">
            <a:hlinkClick r:id="rId6" action="ppaction://hlinksldjump"/>
            <a:extLst>
              <a:ext uri="{FF2B5EF4-FFF2-40B4-BE49-F238E27FC236}">
                <a16:creationId xmlns:a16="http://schemas.microsoft.com/office/drawing/2014/main" id="{F6F9C658-9FEF-9C36-1617-48231838FAB9}"/>
              </a:ext>
            </a:extLst>
          </p:cNvPr>
          <p:cNvPicPr>
            <a:picLocks noChangeAspect="1"/>
          </p:cNvPicPr>
          <p:nvPr/>
        </p:nvPicPr>
        <p:blipFill>
          <a:blip r:embed="rId7"/>
          <a:stretch>
            <a:fillRect/>
          </a:stretch>
        </p:blipFill>
        <p:spPr>
          <a:xfrm>
            <a:off x="10729099" y="4884483"/>
            <a:ext cx="1100888" cy="146785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141415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lede 4" descr="Plettet papir">
            <a:extLst>
              <a:ext uri="{FF2B5EF4-FFF2-40B4-BE49-F238E27FC236}">
                <a16:creationId xmlns:a16="http://schemas.microsoft.com/office/drawing/2014/main" id="{5B3F665F-9122-4166-1A8F-14196A76F4C1}"/>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504" y="0"/>
            <a:ext cx="12191980" cy="6856718"/>
          </a:xfrm>
          <a:prstGeom prst="rect">
            <a:avLst/>
          </a:prstGeom>
        </p:spPr>
      </p:pic>
      <p:pic>
        <p:nvPicPr>
          <p:cNvPr id="7" name="Billede 6" descr="Et billede, der indeholder tekst, håndskrift, skitse, kort&#10;&#10;Automatisk genereret beskrivelse">
            <a:extLst>
              <a:ext uri="{FF2B5EF4-FFF2-40B4-BE49-F238E27FC236}">
                <a16:creationId xmlns:a16="http://schemas.microsoft.com/office/drawing/2014/main" id="{FB2F99DC-CB39-859B-92BE-E4EC8CD7C8B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85496" y="1222369"/>
            <a:ext cx="11772900" cy="3695700"/>
          </a:xfrm>
          <a:prstGeom prst="rect">
            <a:avLst/>
          </a:prstGeom>
        </p:spPr>
      </p:pic>
      <p:sp>
        <p:nvSpPr>
          <p:cNvPr id="9" name="Rektangel 8">
            <a:extLst>
              <a:ext uri="{FF2B5EF4-FFF2-40B4-BE49-F238E27FC236}">
                <a16:creationId xmlns:a16="http://schemas.microsoft.com/office/drawing/2014/main" id="{7E61CEAC-A62E-5479-855E-445A8A320389}"/>
              </a:ext>
            </a:extLst>
          </p:cNvPr>
          <p:cNvSpPr/>
          <p:nvPr/>
        </p:nvSpPr>
        <p:spPr>
          <a:xfrm>
            <a:off x="5575852" y="2365513"/>
            <a:ext cx="6482544" cy="1282148"/>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Tekstfelt 10">
            <a:extLst>
              <a:ext uri="{FF2B5EF4-FFF2-40B4-BE49-F238E27FC236}">
                <a16:creationId xmlns:a16="http://schemas.microsoft.com/office/drawing/2014/main" id="{52F12CD3-5692-5B61-D734-BD4BBA3ABAFC}"/>
              </a:ext>
            </a:extLst>
          </p:cNvPr>
          <p:cNvSpPr txBox="1"/>
          <p:nvPr/>
        </p:nvSpPr>
        <p:spPr>
          <a:xfrm>
            <a:off x="864704" y="5208104"/>
            <a:ext cx="10555357" cy="646331"/>
          </a:xfrm>
          <a:prstGeom prst="rect">
            <a:avLst/>
          </a:prstGeom>
          <a:noFill/>
        </p:spPr>
        <p:txBody>
          <a:bodyPr wrap="square" rtlCol="0">
            <a:spAutoFit/>
          </a:bodyPr>
          <a:lstStyle/>
          <a:p>
            <a:r>
              <a:rPr lang="da-DK" dirty="0"/>
              <a:t>På tavlen er der med egyptiske tal angivet, hvor mange kvæg, der skal sælges. </a:t>
            </a:r>
          </a:p>
          <a:p>
            <a:r>
              <a:rPr lang="da-DK" dirty="0"/>
              <a:t>Dette tal skal du bruge til at genstarte tidsmaskinen.</a:t>
            </a:r>
          </a:p>
        </p:txBody>
      </p:sp>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AABB2ECB-FA06-D73E-87F4-F1DE5F143D65}"/>
              </a:ext>
            </a:extLst>
          </p:cNvPr>
          <p:cNvPicPr>
            <a:picLocks noChangeAspect="1"/>
          </p:cNvPicPr>
          <p:nvPr/>
        </p:nvPicPr>
        <p:blipFill>
          <a:blip r:embed="rId5"/>
          <a:stretch>
            <a:fillRect/>
          </a:stretch>
        </p:blipFill>
        <p:spPr>
          <a:xfrm>
            <a:off x="10478324" y="5097624"/>
            <a:ext cx="1135216" cy="151362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95831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ld open book Stock Photo by ©LiliGraphie 100508146">
            <a:extLst>
              <a:ext uri="{FF2B5EF4-FFF2-40B4-BE49-F238E27FC236}">
                <a16:creationId xmlns:a16="http://schemas.microsoft.com/office/drawing/2014/main" id="{8FFC4CD8-75EB-27C5-CE93-AD108ABB0DB2}"/>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Egyptian Math for the Common Core | Boxing Pythagoras">
            <a:extLst>
              <a:ext uri="{FF2B5EF4-FFF2-40B4-BE49-F238E27FC236}">
                <a16:creationId xmlns:a16="http://schemas.microsoft.com/office/drawing/2014/main" id="{510833A6-0AF5-1666-8578-3F4C729AA996}"/>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b="62623"/>
          <a:stretch/>
        </p:blipFill>
        <p:spPr bwMode="auto">
          <a:xfrm>
            <a:off x="881105" y="2728602"/>
            <a:ext cx="4595795" cy="902494"/>
          </a:xfrm>
          <a:prstGeom prst="rect">
            <a:avLst/>
          </a:prstGeom>
          <a:noFill/>
          <a:extLst>
            <a:ext uri="{909E8E84-426E-40DD-AFC4-6F175D3DCCD1}">
              <a14:hiddenFill xmlns:a14="http://schemas.microsoft.com/office/drawing/2010/main">
                <a:solidFill>
                  <a:srgbClr val="FFFFFF"/>
                </a:solidFill>
              </a14:hiddenFill>
            </a:ext>
          </a:extLst>
        </p:spPr>
      </p:pic>
      <p:sp>
        <p:nvSpPr>
          <p:cNvPr id="6" name="Tekstfelt 5">
            <a:extLst>
              <a:ext uri="{FF2B5EF4-FFF2-40B4-BE49-F238E27FC236}">
                <a16:creationId xmlns:a16="http://schemas.microsoft.com/office/drawing/2014/main" id="{3B6906F4-0C75-7718-D085-700DCDEB103B}"/>
              </a:ext>
            </a:extLst>
          </p:cNvPr>
          <p:cNvSpPr txBox="1"/>
          <p:nvPr/>
        </p:nvSpPr>
        <p:spPr>
          <a:xfrm>
            <a:off x="6893781" y="1057523"/>
            <a:ext cx="4126616" cy="4801314"/>
          </a:xfrm>
          <a:prstGeom prst="rect">
            <a:avLst/>
          </a:prstGeom>
          <a:noFill/>
        </p:spPr>
        <p:txBody>
          <a:bodyPr wrap="square" rtlCol="0">
            <a:spAutoFit/>
          </a:bodyPr>
          <a:lstStyle/>
          <a:p>
            <a:r>
              <a:rPr lang="da-DK" dirty="0"/>
              <a:t>Egyptisk matematik blev udviklet og anvendt i det gamle Egypten fra ca. år 3000 til år 300 f.v.t..</a:t>
            </a:r>
          </a:p>
          <a:p>
            <a:r>
              <a:rPr lang="da-DK" dirty="0"/>
              <a:t>Oldtidens egyptere anvendte et talsystem til at tælle og løse nedskrevne matematiske problemer, hvilket ofte involverede multiplikation og brøker.</a:t>
            </a:r>
          </a:p>
          <a:p>
            <a:endParaRPr lang="da-DK" dirty="0"/>
          </a:p>
          <a:p>
            <a:r>
              <a:rPr lang="da-DK" dirty="0"/>
              <a:t>Der er bevaret meget begrænset information om egyptisk matematik på papyrus. Fra disse tekster ved man, at egypterne forstod geometri, som eksempelvis at bestemme et overfladeareal og volumen på tredimensionelle former, hvilket var anvendeligt inden for egyptisk arkitektur, og algebra, som andengradsligninger.</a:t>
            </a:r>
          </a:p>
        </p:txBody>
      </p:sp>
      <p:pic>
        <p:nvPicPr>
          <p:cNvPr id="2" name="Billede 1" descr="Et billede, der indeholder bygning, udendørs, nat, gade/vej&#10;&#10;Automatisk genereret beskrivelse">
            <a:hlinkClick r:id="rId5" action="ppaction://hlinksldjump"/>
            <a:extLst>
              <a:ext uri="{FF2B5EF4-FFF2-40B4-BE49-F238E27FC236}">
                <a16:creationId xmlns:a16="http://schemas.microsoft.com/office/drawing/2014/main" id="{C457AD6F-9309-8B82-2D66-80268513CAA4}"/>
              </a:ext>
            </a:extLst>
          </p:cNvPr>
          <p:cNvPicPr>
            <a:picLocks noChangeAspect="1"/>
          </p:cNvPicPr>
          <p:nvPr/>
        </p:nvPicPr>
        <p:blipFill>
          <a:blip r:embed="rId6"/>
          <a:stretch>
            <a:fillRect/>
          </a:stretch>
        </p:blipFill>
        <p:spPr>
          <a:xfrm>
            <a:off x="4373961" y="5355327"/>
            <a:ext cx="924259" cy="1232346"/>
          </a:xfrm>
          <a:prstGeom prst="rect">
            <a:avLst/>
          </a:prstGeom>
          <a:effectLst>
            <a:outerShdw blurRad="50800" dist="38100" dir="2700000" algn="tl" rotWithShape="0">
              <a:prstClr val="black">
                <a:alpha val="40000"/>
              </a:prstClr>
            </a:outerShdw>
          </a:effectLst>
        </p:spPr>
      </p:pic>
      <p:pic>
        <p:nvPicPr>
          <p:cNvPr id="3" name="Billede 2">
            <a:extLst>
              <a:ext uri="{FF2B5EF4-FFF2-40B4-BE49-F238E27FC236}">
                <a16:creationId xmlns:a16="http://schemas.microsoft.com/office/drawing/2014/main" id="{C63B93C6-C4DC-5289-EE6A-A7D2EBC7B802}"/>
              </a:ext>
            </a:extLst>
          </p:cNvPr>
          <p:cNvPicPr>
            <a:picLocks noChangeAspect="1"/>
          </p:cNvPicPr>
          <p:nvPr/>
        </p:nvPicPr>
        <p:blipFill>
          <a:blip r:embed="rId7">
            <a:alphaModFix amt="70000"/>
          </a:blip>
          <a:stretch>
            <a:fillRect/>
          </a:stretch>
        </p:blipFill>
        <p:spPr>
          <a:xfrm>
            <a:off x="1014891" y="825467"/>
            <a:ext cx="4377806" cy="1690998"/>
          </a:xfrm>
          <a:prstGeom prst="rect">
            <a:avLst/>
          </a:prstGeom>
          <a:noFill/>
          <a:effectLst/>
        </p:spPr>
      </p:pic>
      <p:pic>
        <p:nvPicPr>
          <p:cNvPr id="4" name="Picture 6" descr="Egyptian Math for the Common Core | Boxing Pythagoras">
            <a:extLst>
              <a:ext uri="{FF2B5EF4-FFF2-40B4-BE49-F238E27FC236}">
                <a16:creationId xmlns:a16="http://schemas.microsoft.com/office/drawing/2014/main" id="{48816067-0BDE-EA51-394B-226DEF317D57}"/>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t="37820" r="89471" b="28931"/>
          <a:stretch/>
        </p:blipFill>
        <p:spPr bwMode="auto">
          <a:xfrm flipH="1">
            <a:off x="881105" y="3631096"/>
            <a:ext cx="490329" cy="8028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Egyptian Math for the Common Core | Boxing Pythagoras">
            <a:extLst>
              <a:ext uri="{FF2B5EF4-FFF2-40B4-BE49-F238E27FC236}">
                <a16:creationId xmlns:a16="http://schemas.microsoft.com/office/drawing/2014/main" id="{FA82BBEC-FD4B-7ECD-12D6-FD8F9DFFB7BA}"/>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t="71185" r="70229" b="1"/>
          <a:stretch/>
        </p:blipFill>
        <p:spPr bwMode="auto">
          <a:xfrm>
            <a:off x="880302" y="4426841"/>
            <a:ext cx="1368154" cy="6957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gyptian Math for the Common Core | Boxing Pythagoras">
            <a:extLst>
              <a:ext uri="{FF2B5EF4-FFF2-40B4-BE49-F238E27FC236}">
                <a16:creationId xmlns:a16="http://schemas.microsoft.com/office/drawing/2014/main" id="{AE3D39AC-491D-08CE-3E80-DAF97498F4C5}"/>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9342" t="37379" r="78607" b="31845"/>
          <a:stretch/>
        </p:blipFill>
        <p:spPr bwMode="auto">
          <a:xfrm flipH="1">
            <a:off x="1371434" y="3631096"/>
            <a:ext cx="735658" cy="802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Egyptian Math for the Common Core | Boxing Pythagoras">
            <a:extLst>
              <a:ext uri="{FF2B5EF4-FFF2-40B4-BE49-F238E27FC236}">
                <a16:creationId xmlns:a16="http://schemas.microsoft.com/office/drawing/2014/main" id="{6FF7C5E3-6AC0-5D3B-375E-A600C76E938D}"/>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33903" t="37821" r="58145" b="32930"/>
          <a:stretch/>
        </p:blipFill>
        <p:spPr bwMode="auto">
          <a:xfrm flipH="1">
            <a:off x="2242318" y="3626388"/>
            <a:ext cx="417324" cy="79431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Egyptian Math for the Common Core | Boxing Pythagoras">
            <a:extLst>
              <a:ext uri="{FF2B5EF4-FFF2-40B4-BE49-F238E27FC236}">
                <a16:creationId xmlns:a16="http://schemas.microsoft.com/office/drawing/2014/main" id="{E8305A27-5420-DE4F-9A88-03A100CF2133}"/>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41776" t="37821" r="42849" b="37341"/>
          <a:stretch/>
        </p:blipFill>
        <p:spPr bwMode="auto">
          <a:xfrm flipH="1">
            <a:off x="2657979" y="3626388"/>
            <a:ext cx="950197" cy="7943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Egyptian Math for the Common Core | Boxing Pythagoras">
            <a:extLst>
              <a:ext uri="{FF2B5EF4-FFF2-40B4-BE49-F238E27FC236}">
                <a16:creationId xmlns:a16="http://schemas.microsoft.com/office/drawing/2014/main" id="{863E21C2-08C6-85E1-B055-9A5E6950386A}"/>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65413" t="37820" r="23919" b="24804"/>
          <a:stretch/>
        </p:blipFill>
        <p:spPr bwMode="auto">
          <a:xfrm flipH="1">
            <a:off x="3869585" y="3626388"/>
            <a:ext cx="544195" cy="9024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Egyptian Math for the Common Core | Boxing Pythagoras">
            <a:extLst>
              <a:ext uri="{FF2B5EF4-FFF2-40B4-BE49-F238E27FC236}">
                <a16:creationId xmlns:a16="http://schemas.microsoft.com/office/drawing/2014/main" id="{E37EB5B0-A666-EC5D-F627-8D341D593631}"/>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76868" t="37820" b="24804"/>
          <a:stretch/>
        </p:blipFill>
        <p:spPr bwMode="auto">
          <a:xfrm>
            <a:off x="4413780" y="3626389"/>
            <a:ext cx="1063120" cy="90249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descr="Egyptian Math for the Common Core | Boxing Pythagoras">
            <a:extLst>
              <a:ext uri="{FF2B5EF4-FFF2-40B4-BE49-F238E27FC236}">
                <a16:creationId xmlns:a16="http://schemas.microsoft.com/office/drawing/2014/main" id="{A0E956DB-F08C-4375-A43B-13E23D4E47AC}"/>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32169" t="64743" r="38060" b="11153"/>
          <a:stretch/>
        </p:blipFill>
        <p:spPr bwMode="auto">
          <a:xfrm>
            <a:off x="2247846" y="4371558"/>
            <a:ext cx="1368154" cy="58199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Egyptian Math for the Common Core | Boxing Pythagoras">
            <a:extLst>
              <a:ext uri="{FF2B5EF4-FFF2-40B4-BE49-F238E27FC236}">
                <a16:creationId xmlns:a16="http://schemas.microsoft.com/office/drawing/2014/main" id="{020D3AB6-FF41-44D3-19C5-31F487009AFA}"/>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57286" t="71185" r="34963"/>
          <a:stretch/>
        </p:blipFill>
        <p:spPr bwMode="auto">
          <a:xfrm>
            <a:off x="3608886" y="3626184"/>
            <a:ext cx="260700" cy="133350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Egyptian Math for the Common Core | Boxing Pythagoras">
            <a:extLst>
              <a:ext uri="{FF2B5EF4-FFF2-40B4-BE49-F238E27FC236}">
                <a16:creationId xmlns:a16="http://schemas.microsoft.com/office/drawing/2014/main" id="{2B19DA6F-4FDC-85F5-C1D4-743E276A85C4}"/>
              </a:ext>
            </a:extLst>
          </p:cNvPr>
          <p:cNvPicPr>
            <a:picLocks noChangeAspect="1" noChangeArrowheads="1"/>
          </p:cNvPicPr>
          <p:nvPr/>
        </p:nvPicPr>
        <p:blipFill rotWithShape="1">
          <a:blip r:embed="rId4">
            <a:biLevel thresh="75000"/>
            <a:alphaModFix amt="70000"/>
            <a:extLst>
              <a:ext uri="{28A0092B-C50C-407E-A947-70E740481C1C}">
                <a14:useLocalDpi xmlns:a14="http://schemas.microsoft.com/office/drawing/2010/main"/>
              </a:ext>
            </a:extLst>
          </a:blip>
          <a:srcRect l="57286" t="71185" r="34963"/>
          <a:stretch/>
        </p:blipFill>
        <p:spPr bwMode="auto">
          <a:xfrm>
            <a:off x="2110200" y="3631096"/>
            <a:ext cx="149871" cy="783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1996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hat was ancient Mesopotamia like? | Articles | CBC Kids">
            <a:extLst>
              <a:ext uri="{FF2B5EF4-FFF2-40B4-BE49-F238E27FC236}">
                <a16:creationId xmlns:a16="http://schemas.microsoft.com/office/drawing/2014/main" id="{3A7C0A51-6834-8BA8-90FB-A7E5EB5349C9}"/>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Kombinationstegning: figur 3">
            <a:hlinkClick r:id="rId3" action="ppaction://hlinksldjump"/>
            <a:extLst>
              <a:ext uri="{FF2B5EF4-FFF2-40B4-BE49-F238E27FC236}">
                <a16:creationId xmlns:a16="http://schemas.microsoft.com/office/drawing/2014/main" id="{796A4A05-4547-C6BB-4838-EAC39DF0C9D5}"/>
              </a:ext>
            </a:extLst>
          </p:cNvPr>
          <p:cNvSpPr/>
          <p:nvPr/>
        </p:nvSpPr>
        <p:spPr>
          <a:xfrm>
            <a:off x="7623313" y="2773017"/>
            <a:ext cx="1749287" cy="1212574"/>
          </a:xfrm>
          <a:custGeom>
            <a:avLst/>
            <a:gdLst>
              <a:gd name="connsiteX0" fmla="*/ 59635 w 1749287"/>
              <a:gd name="connsiteY0" fmla="*/ 1182757 h 1212574"/>
              <a:gd name="connsiteX1" fmla="*/ 168965 w 1749287"/>
              <a:gd name="connsiteY1" fmla="*/ 556592 h 1212574"/>
              <a:gd name="connsiteX2" fmla="*/ 616226 w 1749287"/>
              <a:gd name="connsiteY2" fmla="*/ 59635 h 1212574"/>
              <a:gd name="connsiteX3" fmla="*/ 1172817 w 1749287"/>
              <a:gd name="connsiteY3" fmla="*/ 0 h 1212574"/>
              <a:gd name="connsiteX4" fmla="*/ 1431235 w 1749287"/>
              <a:gd name="connsiteY4" fmla="*/ 258418 h 1212574"/>
              <a:gd name="connsiteX5" fmla="*/ 1630017 w 1749287"/>
              <a:gd name="connsiteY5" fmla="*/ 596348 h 1212574"/>
              <a:gd name="connsiteX6" fmla="*/ 1749287 w 1749287"/>
              <a:gd name="connsiteY6" fmla="*/ 1192696 h 1212574"/>
              <a:gd name="connsiteX7" fmla="*/ 0 w 1749287"/>
              <a:gd name="connsiteY7" fmla="*/ 1212574 h 1212574"/>
              <a:gd name="connsiteX8" fmla="*/ 59635 w 1749287"/>
              <a:gd name="connsiteY8" fmla="*/ 1182757 h 121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9287" h="1212574">
                <a:moveTo>
                  <a:pt x="59635" y="1182757"/>
                </a:moveTo>
                <a:lnTo>
                  <a:pt x="168965" y="556592"/>
                </a:lnTo>
                <a:lnTo>
                  <a:pt x="616226" y="59635"/>
                </a:lnTo>
                <a:lnTo>
                  <a:pt x="1172817" y="0"/>
                </a:lnTo>
                <a:lnTo>
                  <a:pt x="1431235" y="258418"/>
                </a:lnTo>
                <a:lnTo>
                  <a:pt x="1630017" y="596348"/>
                </a:lnTo>
                <a:lnTo>
                  <a:pt x="1749287" y="1192696"/>
                </a:lnTo>
                <a:lnTo>
                  <a:pt x="0" y="1212574"/>
                </a:lnTo>
                <a:lnTo>
                  <a:pt x="59635" y="1182757"/>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Kombinationstegning: figur 5">
            <a:hlinkClick r:id="rId4" action="ppaction://hlinksldjump"/>
            <a:extLst>
              <a:ext uri="{FF2B5EF4-FFF2-40B4-BE49-F238E27FC236}">
                <a16:creationId xmlns:a16="http://schemas.microsoft.com/office/drawing/2014/main" id="{AB6AB7E7-4EAF-B3A5-34C4-951096AFF03A}"/>
              </a:ext>
            </a:extLst>
          </p:cNvPr>
          <p:cNvSpPr/>
          <p:nvPr/>
        </p:nvSpPr>
        <p:spPr>
          <a:xfrm>
            <a:off x="6351104" y="1590261"/>
            <a:ext cx="427383" cy="844826"/>
          </a:xfrm>
          <a:custGeom>
            <a:avLst/>
            <a:gdLst>
              <a:gd name="connsiteX0" fmla="*/ 0 w 427383"/>
              <a:gd name="connsiteY0" fmla="*/ 19878 h 844826"/>
              <a:gd name="connsiteX1" fmla="*/ 39757 w 427383"/>
              <a:gd name="connsiteY1" fmla="*/ 844826 h 844826"/>
              <a:gd name="connsiteX2" fmla="*/ 367748 w 427383"/>
              <a:gd name="connsiteY2" fmla="*/ 685800 h 844826"/>
              <a:gd name="connsiteX3" fmla="*/ 427383 w 427383"/>
              <a:gd name="connsiteY3" fmla="*/ 437322 h 844826"/>
              <a:gd name="connsiteX4" fmla="*/ 327992 w 427383"/>
              <a:gd name="connsiteY4" fmla="*/ 0 h 844826"/>
              <a:gd name="connsiteX5" fmla="*/ 0 w 427383"/>
              <a:gd name="connsiteY5" fmla="*/ 19878 h 844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7383" h="844826">
                <a:moveTo>
                  <a:pt x="0" y="19878"/>
                </a:moveTo>
                <a:lnTo>
                  <a:pt x="39757" y="844826"/>
                </a:lnTo>
                <a:lnTo>
                  <a:pt x="367748" y="685800"/>
                </a:lnTo>
                <a:lnTo>
                  <a:pt x="427383" y="437322"/>
                </a:lnTo>
                <a:lnTo>
                  <a:pt x="327992" y="0"/>
                </a:lnTo>
                <a:lnTo>
                  <a:pt x="0" y="19878"/>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Kombinationstegning: figur 6">
            <a:hlinkClick r:id="rId5" action="ppaction://hlinksldjump"/>
            <a:extLst>
              <a:ext uri="{FF2B5EF4-FFF2-40B4-BE49-F238E27FC236}">
                <a16:creationId xmlns:a16="http://schemas.microsoft.com/office/drawing/2014/main" id="{B6DA1299-D8BB-184F-A0BD-E8D3F93EAA02}"/>
              </a:ext>
            </a:extLst>
          </p:cNvPr>
          <p:cNvSpPr/>
          <p:nvPr/>
        </p:nvSpPr>
        <p:spPr>
          <a:xfrm>
            <a:off x="6698974" y="3548270"/>
            <a:ext cx="308113" cy="854765"/>
          </a:xfrm>
          <a:custGeom>
            <a:avLst/>
            <a:gdLst>
              <a:gd name="connsiteX0" fmla="*/ 0 w 308113"/>
              <a:gd name="connsiteY0" fmla="*/ 0 h 854765"/>
              <a:gd name="connsiteX1" fmla="*/ 0 w 308113"/>
              <a:gd name="connsiteY1" fmla="*/ 844826 h 854765"/>
              <a:gd name="connsiteX2" fmla="*/ 308113 w 308113"/>
              <a:gd name="connsiteY2" fmla="*/ 854765 h 854765"/>
              <a:gd name="connsiteX3" fmla="*/ 288235 w 308113"/>
              <a:gd name="connsiteY3" fmla="*/ 0 h 854765"/>
              <a:gd name="connsiteX4" fmla="*/ 0 w 308113"/>
              <a:gd name="connsiteY4" fmla="*/ 0 h 854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113" h="854765">
                <a:moveTo>
                  <a:pt x="0" y="0"/>
                </a:moveTo>
                <a:lnTo>
                  <a:pt x="0" y="844826"/>
                </a:lnTo>
                <a:lnTo>
                  <a:pt x="308113" y="854765"/>
                </a:lnTo>
                <a:lnTo>
                  <a:pt x="288235" y="0"/>
                </a:lnTo>
                <a:lnTo>
                  <a:pt x="0"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Kombinationstegning: figur 7">
            <a:hlinkClick r:id="rId6" action="ppaction://hlinksldjump"/>
            <a:extLst>
              <a:ext uri="{FF2B5EF4-FFF2-40B4-BE49-F238E27FC236}">
                <a16:creationId xmlns:a16="http://schemas.microsoft.com/office/drawing/2014/main" id="{060C36A3-BC64-A58E-7AE5-AEB4C54E2ACF}"/>
              </a:ext>
            </a:extLst>
          </p:cNvPr>
          <p:cNvSpPr/>
          <p:nvPr/>
        </p:nvSpPr>
        <p:spPr>
          <a:xfrm>
            <a:off x="4472609" y="3478696"/>
            <a:ext cx="288234" cy="586408"/>
          </a:xfrm>
          <a:custGeom>
            <a:avLst/>
            <a:gdLst>
              <a:gd name="connsiteX0" fmla="*/ 49695 w 288234"/>
              <a:gd name="connsiteY0" fmla="*/ 19878 h 586408"/>
              <a:gd name="connsiteX1" fmla="*/ 278295 w 288234"/>
              <a:gd name="connsiteY1" fmla="*/ 9939 h 586408"/>
              <a:gd name="connsiteX2" fmla="*/ 288234 w 288234"/>
              <a:gd name="connsiteY2" fmla="*/ 586408 h 586408"/>
              <a:gd name="connsiteX3" fmla="*/ 0 w 288234"/>
              <a:gd name="connsiteY3" fmla="*/ 586408 h 586408"/>
              <a:gd name="connsiteX4" fmla="*/ 0 w 288234"/>
              <a:gd name="connsiteY4" fmla="*/ 0 h 586408"/>
              <a:gd name="connsiteX5" fmla="*/ 49695 w 288234"/>
              <a:gd name="connsiteY5" fmla="*/ 19878 h 58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8234" h="586408">
                <a:moveTo>
                  <a:pt x="49695" y="19878"/>
                </a:moveTo>
                <a:lnTo>
                  <a:pt x="278295" y="9939"/>
                </a:lnTo>
                <a:lnTo>
                  <a:pt x="288234" y="586408"/>
                </a:lnTo>
                <a:lnTo>
                  <a:pt x="0" y="586408"/>
                </a:lnTo>
                <a:lnTo>
                  <a:pt x="0" y="0"/>
                </a:lnTo>
                <a:lnTo>
                  <a:pt x="49695" y="19878"/>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2" name="Billede 1" descr="Et billede, der indeholder bygning, udendørs, nat, gade/vej&#10;&#10;Automatisk genereret beskrivelse">
            <a:hlinkClick r:id="rId7" action="ppaction://hlinksldjump"/>
            <a:extLst>
              <a:ext uri="{FF2B5EF4-FFF2-40B4-BE49-F238E27FC236}">
                <a16:creationId xmlns:a16="http://schemas.microsoft.com/office/drawing/2014/main" id="{9AF86120-61A4-C146-9332-1DDE5749276F}"/>
              </a:ext>
            </a:extLst>
          </p:cNvPr>
          <p:cNvPicPr>
            <a:picLocks noChangeAspect="1"/>
          </p:cNvPicPr>
          <p:nvPr/>
        </p:nvPicPr>
        <p:blipFill>
          <a:blip r:embed="rId8"/>
          <a:stretch>
            <a:fillRect/>
          </a:stretch>
        </p:blipFill>
        <p:spPr>
          <a:xfrm>
            <a:off x="2944247" y="5147187"/>
            <a:ext cx="1040807" cy="138774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8753852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dsholder til indhold 4" descr="Have med blomster">
            <a:extLst>
              <a:ext uri="{FF2B5EF4-FFF2-40B4-BE49-F238E27FC236}">
                <a16:creationId xmlns:a16="http://schemas.microsoft.com/office/drawing/2014/main" id="{9FD40940-CF4C-09EA-301C-6686BB08F334}"/>
              </a:ext>
            </a:extLst>
          </p:cNvPr>
          <p:cNvPicPr>
            <a:picLocks noGrp="1" noChangeAspect="1"/>
          </p:cNvPicPr>
          <p:nvPr>
            <p:ph idx="1"/>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6" name="Tekstfelt 5">
            <a:extLst>
              <a:ext uri="{FF2B5EF4-FFF2-40B4-BE49-F238E27FC236}">
                <a16:creationId xmlns:a16="http://schemas.microsoft.com/office/drawing/2014/main" id="{782A2BC2-EA41-1713-78BE-2930306ECD80}"/>
              </a:ext>
            </a:extLst>
          </p:cNvPr>
          <p:cNvSpPr txBox="1"/>
          <p:nvPr/>
        </p:nvSpPr>
        <p:spPr>
          <a:xfrm>
            <a:off x="954157" y="894522"/>
            <a:ext cx="8080513" cy="646331"/>
          </a:xfrm>
          <a:prstGeom prst="rect">
            <a:avLst/>
          </a:prstGeom>
          <a:noFill/>
        </p:spPr>
        <p:txBody>
          <a:bodyPr wrap="square" rtlCol="0">
            <a:spAutoFit/>
          </a:bodyPr>
          <a:lstStyle/>
          <a:p>
            <a:r>
              <a:rPr lang="da-DK" sz="3600" dirty="0">
                <a:solidFill>
                  <a:schemeClr val="bg1"/>
                </a:solidFill>
              </a:rPr>
              <a:t>Her er ikke andet end jord….</a:t>
            </a:r>
          </a:p>
        </p:txBody>
      </p:sp>
      <p:pic>
        <p:nvPicPr>
          <p:cNvPr id="2" name="Billede 1" descr="Et billede, der indeholder bygning, udendørs, nat, gade/vej&#10;&#10;Automatisk genereret beskrivelse">
            <a:hlinkClick r:id="rId3" action="ppaction://hlinksldjump"/>
            <a:extLst>
              <a:ext uri="{FF2B5EF4-FFF2-40B4-BE49-F238E27FC236}">
                <a16:creationId xmlns:a16="http://schemas.microsoft.com/office/drawing/2014/main" id="{D9001B53-2185-29F9-56FD-951EFD01540F}"/>
              </a:ext>
            </a:extLst>
          </p:cNvPr>
          <p:cNvPicPr>
            <a:picLocks noChangeAspect="1"/>
          </p:cNvPicPr>
          <p:nvPr/>
        </p:nvPicPr>
        <p:blipFill>
          <a:blip r:embed="rId4"/>
          <a:stretch>
            <a:fillRect/>
          </a:stretch>
        </p:blipFill>
        <p:spPr>
          <a:xfrm>
            <a:off x="9703583" y="4549744"/>
            <a:ext cx="1411460" cy="18819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720013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Pygmy blue-tongue lizards, once thought extinct, bred in SA's Monarto Zoo -  ABC News">
            <a:extLst>
              <a:ext uri="{FF2B5EF4-FFF2-40B4-BE49-F238E27FC236}">
                <a16:creationId xmlns:a16="http://schemas.microsoft.com/office/drawing/2014/main" id="{7D2EB275-DE06-A878-B98A-8653EFB52D2F}"/>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E576EAA8-0D09-58AE-F73D-620FD8CB2BA8}"/>
              </a:ext>
            </a:extLst>
          </p:cNvPr>
          <p:cNvSpPr txBox="1"/>
          <p:nvPr/>
        </p:nvSpPr>
        <p:spPr>
          <a:xfrm>
            <a:off x="954157" y="924339"/>
            <a:ext cx="8080513" cy="646331"/>
          </a:xfrm>
          <a:prstGeom prst="rect">
            <a:avLst/>
          </a:prstGeom>
          <a:noFill/>
        </p:spPr>
        <p:txBody>
          <a:bodyPr wrap="square" rtlCol="0">
            <a:spAutoFit/>
          </a:bodyPr>
          <a:lstStyle/>
          <a:p>
            <a:r>
              <a:rPr lang="da-DK" sz="3600" dirty="0">
                <a:solidFill>
                  <a:schemeClr val="bg1"/>
                </a:solidFill>
              </a:rPr>
              <a:t>Du forstyrrer i en middagslur…</a:t>
            </a:r>
          </a:p>
        </p:txBody>
      </p:sp>
      <p:pic>
        <p:nvPicPr>
          <p:cNvPr id="2" name="Billede 1" descr="Et billede, der indeholder bygning, udendørs, nat, gade/vej&#10;&#10;Automatisk genereret beskrivelse">
            <a:hlinkClick r:id="rId3" action="ppaction://hlinksldjump"/>
            <a:extLst>
              <a:ext uri="{FF2B5EF4-FFF2-40B4-BE49-F238E27FC236}">
                <a16:creationId xmlns:a16="http://schemas.microsoft.com/office/drawing/2014/main" id="{2A217BB2-BA73-0B80-3E43-D2DB6CE1DD4E}"/>
              </a:ext>
            </a:extLst>
          </p:cNvPr>
          <p:cNvPicPr>
            <a:picLocks noChangeAspect="1"/>
          </p:cNvPicPr>
          <p:nvPr/>
        </p:nvPicPr>
        <p:blipFill>
          <a:blip r:embed="rId4"/>
          <a:stretch>
            <a:fillRect/>
          </a:stretch>
        </p:blipFill>
        <p:spPr>
          <a:xfrm>
            <a:off x="9703583" y="4549744"/>
            <a:ext cx="1411460" cy="18819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835018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4" name="Picture 10" descr="Old Open Book Images - Free Download on Freepik">
            <a:extLst>
              <a:ext uri="{FF2B5EF4-FFF2-40B4-BE49-F238E27FC236}">
                <a16:creationId xmlns:a16="http://schemas.microsoft.com/office/drawing/2014/main" id="{FD685672-0342-3F32-BEA6-1ECAA4EE656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1"/>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6" name="Billede 5" descr="Et billede, der indeholder sort, mørke&#10;&#10;Automatisk genereret beskrivelse">
            <a:extLst>
              <a:ext uri="{FF2B5EF4-FFF2-40B4-BE49-F238E27FC236}">
                <a16:creationId xmlns:a16="http://schemas.microsoft.com/office/drawing/2014/main" id="{1E65873B-1BDD-C241-CC04-5E20FCF42FB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84200" y="381000"/>
            <a:ext cx="5396992" cy="3294062"/>
          </a:xfrm>
          <a:prstGeom prst="rect">
            <a:avLst/>
          </a:prstGeom>
        </p:spPr>
      </p:pic>
      <p:pic>
        <p:nvPicPr>
          <p:cNvPr id="8" name="Billede 7">
            <a:extLst>
              <a:ext uri="{FF2B5EF4-FFF2-40B4-BE49-F238E27FC236}">
                <a16:creationId xmlns:a16="http://schemas.microsoft.com/office/drawing/2014/main" id="{98183901-4A7B-D77A-8B60-22D68D2BC09B}"/>
              </a:ext>
            </a:extLst>
          </p:cNvPr>
          <p:cNvPicPr>
            <a:picLocks noChangeAspect="1"/>
          </p:cNvPicPr>
          <p:nvPr/>
        </p:nvPicPr>
        <p:blipFill>
          <a:blip r:embed="rId4"/>
          <a:stretch>
            <a:fillRect/>
          </a:stretch>
        </p:blipFill>
        <p:spPr>
          <a:xfrm>
            <a:off x="6379865" y="393700"/>
            <a:ext cx="4258269" cy="828791"/>
          </a:xfrm>
          <a:prstGeom prst="rect">
            <a:avLst/>
          </a:prstGeom>
        </p:spPr>
      </p:pic>
      <mc:AlternateContent xmlns:mc="http://schemas.openxmlformats.org/markup-compatibility/2006" xmlns:a14="http://schemas.microsoft.com/office/drawing/2010/main">
        <mc:Choice Requires="a14">
          <p:sp>
            <p:nvSpPr>
              <p:cNvPr id="9" name="Tekstfelt 8">
                <a:extLst>
                  <a:ext uri="{FF2B5EF4-FFF2-40B4-BE49-F238E27FC236}">
                    <a16:creationId xmlns:a16="http://schemas.microsoft.com/office/drawing/2014/main" id="{04D98F48-930F-D941-9C22-AA05BF987C24}"/>
                  </a:ext>
                </a:extLst>
              </p:cNvPr>
              <p:cNvSpPr txBox="1"/>
              <p:nvPr/>
            </p:nvSpPr>
            <p:spPr>
              <a:xfrm>
                <a:off x="6221345" y="873729"/>
                <a:ext cx="3031278"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da-DK" i="1" smtClean="0">
                          <a:latin typeface="Cambria Math" panose="02040503050406030204" pitchFamily="18" charset="0"/>
                        </a:rPr>
                        <m:t> </m:t>
                      </m:r>
                      <m:r>
                        <a:rPr lang="da-DK" b="0" i="1" smtClean="0">
                          <a:latin typeface="Cambria Math" panose="02040503050406030204" pitchFamily="18" charset="0"/>
                        </a:rPr>
                        <m:t>   1</m:t>
                      </m:r>
                      <m:r>
                        <a:rPr lang="da-DK" b="0" i="1" smtClean="0">
                          <a:latin typeface="Cambria Math" panose="02040503050406030204" pitchFamily="18" charset="0"/>
                          <a:ea typeface="Cambria Math" panose="02040503050406030204" pitchFamily="18" charset="0"/>
                        </a:rPr>
                        <m:t>∙60+2∙1=60+2=62</m:t>
                      </m:r>
                    </m:oMath>
                  </m:oMathPara>
                </a14:m>
                <a:endParaRPr lang="da-DK" dirty="0"/>
              </a:p>
            </p:txBody>
          </p:sp>
        </mc:Choice>
        <mc:Fallback xmlns="">
          <p:sp>
            <p:nvSpPr>
              <p:cNvPr id="9" name="Tekstfelt 8">
                <a:extLst>
                  <a:ext uri="{FF2B5EF4-FFF2-40B4-BE49-F238E27FC236}">
                    <a16:creationId xmlns:a16="http://schemas.microsoft.com/office/drawing/2014/main" id="{04D98F48-930F-D941-9C22-AA05BF987C24}"/>
                  </a:ext>
                </a:extLst>
              </p:cNvPr>
              <p:cNvSpPr txBox="1">
                <a:spLocks noRot="1" noChangeAspect="1" noMove="1" noResize="1" noEditPoints="1" noAdjustHandles="1" noChangeArrowheads="1" noChangeShapeType="1" noTextEdit="1"/>
              </p:cNvSpPr>
              <p:nvPr/>
            </p:nvSpPr>
            <p:spPr>
              <a:xfrm>
                <a:off x="6221345" y="873729"/>
                <a:ext cx="3031278" cy="276999"/>
              </a:xfrm>
              <a:prstGeom prst="rect">
                <a:avLst/>
              </a:prstGeom>
              <a:blipFill>
                <a:blip r:embed="rId5"/>
                <a:stretch>
                  <a:fillRect r="-1408" b="-6522"/>
                </a:stretch>
              </a:blipFill>
            </p:spPr>
            <p:txBody>
              <a:bodyPr/>
              <a:lstStyle/>
              <a:p>
                <a:r>
                  <a:rPr lang="da-DK">
                    <a:noFill/>
                  </a:rPr>
                  <a:t> </a:t>
                </a:r>
              </a:p>
            </p:txBody>
          </p:sp>
        </mc:Fallback>
      </mc:AlternateContent>
      <p:pic>
        <p:nvPicPr>
          <p:cNvPr id="11" name="Billede 10">
            <a:extLst>
              <a:ext uri="{FF2B5EF4-FFF2-40B4-BE49-F238E27FC236}">
                <a16:creationId xmlns:a16="http://schemas.microsoft.com/office/drawing/2014/main" id="{7E1D3596-6395-9F06-7522-607FD74C3767}"/>
              </a:ext>
            </a:extLst>
          </p:cNvPr>
          <p:cNvPicPr>
            <a:picLocks noChangeAspect="1"/>
          </p:cNvPicPr>
          <p:nvPr/>
        </p:nvPicPr>
        <p:blipFill>
          <a:blip r:embed="rId6"/>
          <a:stretch>
            <a:fillRect/>
          </a:stretch>
        </p:blipFill>
        <p:spPr>
          <a:xfrm>
            <a:off x="6345357" y="1570767"/>
            <a:ext cx="4385126" cy="914528"/>
          </a:xfrm>
          <a:prstGeom prst="rect">
            <a:avLst/>
          </a:prstGeom>
        </p:spPr>
      </p:pic>
      <mc:AlternateContent xmlns:mc="http://schemas.openxmlformats.org/markup-compatibility/2006" xmlns:a14="http://schemas.microsoft.com/office/drawing/2010/main">
        <mc:Choice Requires="a14">
          <p:sp>
            <p:nvSpPr>
              <p:cNvPr id="12" name="Tekstfelt 11">
                <a:extLst>
                  <a:ext uri="{FF2B5EF4-FFF2-40B4-BE49-F238E27FC236}">
                    <a16:creationId xmlns:a16="http://schemas.microsoft.com/office/drawing/2014/main" id="{D55DEBB5-BCC6-4C10-1B15-E95A625033A5}"/>
                  </a:ext>
                </a:extLst>
              </p:cNvPr>
              <p:cNvSpPr txBox="1"/>
              <p:nvPr/>
            </p:nvSpPr>
            <p:spPr>
              <a:xfrm>
                <a:off x="6343833" y="2121361"/>
                <a:ext cx="438665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da-DK" b="0" i="1" smtClean="0">
                          <a:latin typeface="Cambria Math" panose="02040503050406030204" pitchFamily="18" charset="0"/>
                        </a:rPr>
                        <m:t>1</m:t>
                      </m:r>
                      <m:r>
                        <a:rPr lang="da-DK" b="0" i="1" smtClean="0">
                          <a:latin typeface="Cambria Math" panose="02040503050406030204" pitchFamily="18" charset="0"/>
                          <a:ea typeface="Cambria Math" panose="02040503050406030204" pitchFamily="18" charset="0"/>
                        </a:rPr>
                        <m:t>∙60+2∙10 +2∙1=</m:t>
                      </m:r>
                      <m:r>
                        <a:rPr lang="da-DK" b="0" i="1" smtClean="0">
                          <a:latin typeface="Cambria Math" panose="02040503050406030204" pitchFamily="18" charset="0"/>
                        </a:rPr>
                        <m:t>60+20+2=82</m:t>
                      </m:r>
                    </m:oMath>
                  </m:oMathPara>
                </a14:m>
                <a:endParaRPr lang="da-DK" dirty="0"/>
              </a:p>
            </p:txBody>
          </p:sp>
        </mc:Choice>
        <mc:Fallback xmlns="">
          <p:sp>
            <p:nvSpPr>
              <p:cNvPr id="12" name="Tekstfelt 11">
                <a:extLst>
                  <a:ext uri="{FF2B5EF4-FFF2-40B4-BE49-F238E27FC236}">
                    <a16:creationId xmlns:a16="http://schemas.microsoft.com/office/drawing/2014/main" id="{D55DEBB5-BCC6-4C10-1B15-E95A625033A5}"/>
                  </a:ext>
                </a:extLst>
              </p:cNvPr>
              <p:cNvSpPr txBox="1">
                <a:spLocks noRot="1" noChangeAspect="1" noMove="1" noResize="1" noEditPoints="1" noAdjustHandles="1" noChangeArrowheads="1" noChangeShapeType="1" noTextEdit="1"/>
              </p:cNvSpPr>
              <p:nvPr/>
            </p:nvSpPr>
            <p:spPr>
              <a:xfrm>
                <a:off x="6343833" y="2121361"/>
                <a:ext cx="4386650" cy="276999"/>
              </a:xfrm>
              <a:prstGeom prst="rect">
                <a:avLst/>
              </a:prstGeom>
              <a:blipFill>
                <a:blip r:embed="rId7"/>
                <a:stretch>
                  <a:fillRect b="-6667"/>
                </a:stretch>
              </a:blipFill>
            </p:spPr>
            <p:txBody>
              <a:bodyPr/>
              <a:lstStyle/>
              <a:p>
                <a:r>
                  <a:rPr lang="da-DK">
                    <a:noFill/>
                  </a:rPr>
                  <a:t> </a:t>
                </a:r>
              </a:p>
            </p:txBody>
          </p:sp>
        </mc:Fallback>
      </mc:AlternateContent>
      <p:pic>
        <p:nvPicPr>
          <p:cNvPr id="16" name="Picture 12">
            <a:extLst>
              <a:ext uri="{FF2B5EF4-FFF2-40B4-BE49-F238E27FC236}">
                <a16:creationId xmlns:a16="http://schemas.microsoft.com/office/drawing/2014/main" id="{F3A43FA4-1B07-6468-1D85-C687EA219DCB}"/>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410600" y="2869381"/>
            <a:ext cx="4540537" cy="3149997"/>
          </a:xfrm>
          <a:prstGeom prst="rect">
            <a:avLst/>
          </a:prstGeom>
          <a:noFill/>
          <a:extLst>
            <a:ext uri="{909E8E84-426E-40DD-AFC4-6F175D3DCCD1}">
              <a14:hiddenFill xmlns:a14="http://schemas.microsoft.com/office/drawing/2010/main">
                <a:solidFill>
                  <a:srgbClr val="FFFFFF"/>
                </a:solidFill>
              </a14:hiddenFill>
            </a:ext>
          </a:extLst>
        </p:spPr>
      </p:pic>
      <p:sp>
        <p:nvSpPr>
          <p:cNvPr id="17" name="Tekstfelt 16">
            <a:extLst>
              <a:ext uri="{FF2B5EF4-FFF2-40B4-BE49-F238E27FC236}">
                <a16:creationId xmlns:a16="http://schemas.microsoft.com/office/drawing/2014/main" id="{C9D042DC-4FA7-51DA-7F3E-477202503EB9}"/>
              </a:ext>
            </a:extLst>
          </p:cNvPr>
          <p:cNvSpPr txBox="1"/>
          <p:nvPr/>
        </p:nvSpPr>
        <p:spPr>
          <a:xfrm>
            <a:off x="6345357" y="6006677"/>
            <a:ext cx="4448737" cy="646331"/>
          </a:xfrm>
          <a:prstGeom prst="rect">
            <a:avLst/>
          </a:prstGeom>
          <a:noFill/>
        </p:spPr>
        <p:txBody>
          <a:bodyPr wrap="square" rtlCol="0">
            <a:spAutoFit/>
          </a:bodyPr>
          <a:lstStyle/>
          <a:p>
            <a:r>
              <a:rPr lang="da-DK" dirty="0"/>
              <a:t>Babylonsk tavle med tal fra omkring 1800 f.v.t.</a:t>
            </a:r>
          </a:p>
        </p:txBody>
      </p:sp>
      <p:sp>
        <p:nvSpPr>
          <p:cNvPr id="18" name="Tekstfelt 17">
            <a:extLst>
              <a:ext uri="{FF2B5EF4-FFF2-40B4-BE49-F238E27FC236}">
                <a16:creationId xmlns:a16="http://schemas.microsoft.com/office/drawing/2014/main" id="{33C73230-E2C4-35D8-A0D2-AAD534B8EB0F}"/>
              </a:ext>
            </a:extLst>
          </p:cNvPr>
          <p:cNvSpPr txBox="1"/>
          <p:nvPr/>
        </p:nvSpPr>
        <p:spPr>
          <a:xfrm>
            <a:off x="762000" y="4090591"/>
            <a:ext cx="5019401" cy="2585323"/>
          </a:xfrm>
          <a:prstGeom prst="rect">
            <a:avLst/>
          </a:prstGeom>
          <a:noFill/>
        </p:spPr>
        <p:txBody>
          <a:bodyPr wrap="square" rtlCol="0">
            <a:spAutoFit/>
          </a:bodyPr>
          <a:lstStyle/>
          <a:p>
            <a:r>
              <a:rPr lang="da-DK" b="0" i="0" dirty="0">
                <a:solidFill>
                  <a:srgbClr val="000000"/>
                </a:solidFill>
                <a:effectLst/>
                <a:latin typeface="Berlingske Serif Text"/>
              </a:rPr>
              <a:t>Babyloniernes matematik adskiller sig fra vores egen. De brugte 60 som grundtal i stedet for 10. Dvs. de havde 59 forskellige tal, som du kan se ovenfor. På siden til højre kan du se, hvordan vi kan omregne fra babylonsk matematik til vores egne tal i dag.</a:t>
            </a:r>
          </a:p>
          <a:p>
            <a:endParaRPr lang="da-DK" dirty="0"/>
          </a:p>
          <a:p>
            <a:r>
              <a:rPr lang="da-DK" dirty="0"/>
              <a:t>Babylonsk matematik er årsagen til, at vi bl.a. måler tid i 60ere. Timer, minutter, sekunder osv.</a:t>
            </a:r>
          </a:p>
        </p:txBody>
      </p:sp>
      <p:pic>
        <p:nvPicPr>
          <p:cNvPr id="2" name="Billede 1" descr="Et billede, der indeholder bygning, udendørs, nat, gade/vej&#10;&#10;Automatisk genereret beskrivelse">
            <a:hlinkClick r:id="rId9" action="ppaction://hlinksldjump"/>
            <a:extLst>
              <a:ext uri="{FF2B5EF4-FFF2-40B4-BE49-F238E27FC236}">
                <a16:creationId xmlns:a16="http://schemas.microsoft.com/office/drawing/2014/main" id="{B0BF0CBD-827A-E8D8-2115-7A2A7908751D}"/>
              </a:ext>
            </a:extLst>
          </p:cNvPr>
          <p:cNvPicPr>
            <a:picLocks noChangeAspect="1"/>
          </p:cNvPicPr>
          <p:nvPr/>
        </p:nvPicPr>
        <p:blipFill>
          <a:blip r:embed="rId10"/>
          <a:stretch>
            <a:fillRect/>
          </a:stretch>
        </p:blipFill>
        <p:spPr>
          <a:xfrm>
            <a:off x="9918571" y="93131"/>
            <a:ext cx="1118236" cy="149098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612700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9E5CA716-5E52-6491-F973-DB13F094D1BF}"/>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6" name="Billede 5">
            <a:extLst>
              <a:ext uri="{FF2B5EF4-FFF2-40B4-BE49-F238E27FC236}">
                <a16:creationId xmlns:a16="http://schemas.microsoft.com/office/drawing/2014/main" id="{50C818F3-C378-B8D3-97CB-CB420DAEF6CC}"/>
              </a:ext>
            </a:extLst>
          </p:cNvPr>
          <p:cNvPicPr>
            <a:picLocks noChangeAspect="1"/>
          </p:cNvPicPr>
          <p:nvPr/>
        </p:nvPicPr>
        <p:blipFill>
          <a:blip r:embed="rId3"/>
          <a:stretch>
            <a:fillRect/>
          </a:stretch>
        </p:blipFill>
        <p:spPr>
          <a:xfrm>
            <a:off x="1723415" y="3119148"/>
            <a:ext cx="4372585" cy="981212"/>
          </a:xfrm>
          <a:prstGeom prst="rect">
            <a:avLst/>
          </a:prstGeom>
        </p:spPr>
      </p:pic>
      <p:sp>
        <p:nvSpPr>
          <p:cNvPr id="7" name="Tekstfelt 6">
            <a:extLst>
              <a:ext uri="{FF2B5EF4-FFF2-40B4-BE49-F238E27FC236}">
                <a16:creationId xmlns:a16="http://schemas.microsoft.com/office/drawing/2014/main" id="{9F4EA3FB-059A-187C-8E79-A022B26F555D}"/>
              </a:ext>
            </a:extLst>
          </p:cNvPr>
          <p:cNvSpPr txBox="1"/>
          <p:nvPr/>
        </p:nvSpPr>
        <p:spPr>
          <a:xfrm>
            <a:off x="6826102" y="2317898"/>
            <a:ext cx="3753293" cy="2862322"/>
          </a:xfrm>
          <a:prstGeom prst="rect">
            <a:avLst/>
          </a:prstGeom>
          <a:noFill/>
        </p:spPr>
        <p:txBody>
          <a:bodyPr wrap="square" rtlCol="0">
            <a:spAutoFit/>
          </a:bodyPr>
          <a:lstStyle/>
          <a:p>
            <a:r>
              <a:rPr lang="da-DK" sz="3600" dirty="0">
                <a:solidFill>
                  <a:schemeClr val="bg1"/>
                </a:solidFill>
              </a:rPr>
              <a:t>For at kunne genstarte tidsmaskinen skal vi bruge det tal, der står til venstre.</a:t>
            </a:r>
          </a:p>
        </p:txBody>
      </p:sp>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F3CCCCFB-6F7A-94E0-B05D-E7FA99193379}"/>
              </a:ext>
            </a:extLst>
          </p:cNvPr>
          <p:cNvPicPr>
            <a:picLocks noChangeAspect="1"/>
          </p:cNvPicPr>
          <p:nvPr/>
        </p:nvPicPr>
        <p:blipFill>
          <a:blip r:embed="rId5"/>
          <a:stretch>
            <a:fillRect/>
          </a:stretch>
        </p:blipFill>
        <p:spPr>
          <a:xfrm>
            <a:off x="452776" y="5032736"/>
            <a:ext cx="1159829" cy="154643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4202463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Ethnic Music - Abandoned Temple of the Incas - YouTube">
            <a:extLst>
              <a:ext uri="{FF2B5EF4-FFF2-40B4-BE49-F238E27FC236}">
                <a16:creationId xmlns:a16="http://schemas.microsoft.com/office/drawing/2014/main" id="{F4958157-66CB-9013-97E9-48B72D01DB5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35395" y="-437264"/>
            <a:ext cx="15130130" cy="851069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descr="Et billede, der indeholder Artefakt, skulptur, statue, Buste&#10;&#10;Automatisk genereret beskrivelse">
            <a:extLst>
              <a:ext uri="{FF2B5EF4-FFF2-40B4-BE49-F238E27FC236}">
                <a16:creationId xmlns:a16="http://schemas.microsoft.com/office/drawing/2014/main" id="{21DDA8B7-6A07-E746-2AAE-38AFDDDBE25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53630" y="4019105"/>
            <a:ext cx="2219780" cy="3253563"/>
          </a:xfrm>
          <a:prstGeom prst="rect">
            <a:avLst/>
          </a:prstGeom>
        </p:spPr>
      </p:pic>
      <p:pic>
        <p:nvPicPr>
          <p:cNvPr id="9" name="Billede 8" descr="Et billede, der indeholder mørke, sort, plads, stjerne&#10;&#10;Automatisk genereret beskrivelse">
            <a:extLst>
              <a:ext uri="{FF2B5EF4-FFF2-40B4-BE49-F238E27FC236}">
                <a16:creationId xmlns:a16="http://schemas.microsoft.com/office/drawing/2014/main" id="{55C3694B-7E86-8ED0-3D3D-A62449E1B17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21233447">
            <a:off x="5658313" y="5077323"/>
            <a:ext cx="2274258" cy="1137129"/>
          </a:xfrm>
          <a:prstGeom prst="rect">
            <a:avLst/>
          </a:prstGeom>
        </p:spPr>
      </p:pic>
      <p:pic>
        <p:nvPicPr>
          <p:cNvPr id="11" name="Billede 10" descr="Et billede, der indeholder lommeregner, kunst&#10;&#10;Automatisk genereret beskrivelse med mellem tillid">
            <a:extLst>
              <a:ext uri="{FF2B5EF4-FFF2-40B4-BE49-F238E27FC236}">
                <a16:creationId xmlns:a16="http://schemas.microsoft.com/office/drawing/2014/main" id="{5BF02435-9B1F-4749-8CD4-723C2DD0763F}"/>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287667">
            <a:off x="990736" y="4147730"/>
            <a:ext cx="937840" cy="1127495"/>
          </a:xfrm>
          <a:prstGeom prst="rect">
            <a:avLst/>
          </a:prstGeom>
        </p:spPr>
      </p:pic>
      <p:pic>
        <p:nvPicPr>
          <p:cNvPr id="13" name="Billede 12" descr="Et billede, der indeholder keramik/lertøj, vase, kunst, Artefakt&#10;&#10;Automatisk genereret beskrivelse">
            <a:extLst>
              <a:ext uri="{FF2B5EF4-FFF2-40B4-BE49-F238E27FC236}">
                <a16:creationId xmlns:a16="http://schemas.microsoft.com/office/drawing/2014/main" id="{E4878A42-38BD-FAE7-9DB2-332232E62E0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764261" y="2120791"/>
            <a:ext cx="408285" cy="408285"/>
          </a:xfrm>
          <a:prstGeom prst="rect">
            <a:avLst/>
          </a:prstGeom>
        </p:spPr>
      </p:pic>
      <p:sp>
        <p:nvSpPr>
          <p:cNvPr id="15" name="Kombinationstegning: figur 14">
            <a:hlinkClick r:id="rId7" action="ppaction://hlinksldjump"/>
            <a:extLst>
              <a:ext uri="{FF2B5EF4-FFF2-40B4-BE49-F238E27FC236}">
                <a16:creationId xmlns:a16="http://schemas.microsoft.com/office/drawing/2014/main" id="{D3217A1E-8602-C026-300A-72429F9921E6}"/>
              </a:ext>
            </a:extLst>
          </p:cNvPr>
          <p:cNvSpPr/>
          <p:nvPr/>
        </p:nvSpPr>
        <p:spPr>
          <a:xfrm>
            <a:off x="5794744" y="2147777"/>
            <a:ext cx="393405" cy="318976"/>
          </a:xfrm>
          <a:custGeom>
            <a:avLst/>
            <a:gdLst>
              <a:gd name="connsiteX0" fmla="*/ 42530 w 393405"/>
              <a:gd name="connsiteY0" fmla="*/ 0 h 318976"/>
              <a:gd name="connsiteX1" fmla="*/ 297712 w 393405"/>
              <a:gd name="connsiteY1" fmla="*/ 0 h 318976"/>
              <a:gd name="connsiteX2" fmla="*/ 297712 w 393405"/>
              <a:gd name="connsiteY2" fmla="*/ 85060 h 318976"/>
              <a:gd name="connsiteX3" fmla="*/ 393405 w 393405"/>
              <a:gd name="connsiteY3" fmla="*/ 202018 h 318976"/>
              <a:gd name="connsiteX4" fmla="*/ 276447 w 393405"/>
              <a:gd name="connsiteY4" fmla="*/ 318976 h 318976"/>
              <a:gd name="connsiteX5" fmla="*/ 31898 w 393405"/>
              <a:gd name="connsiteY5" fmla="*/ 308344 h 318976"/>
              <a:gd name="connsiteX6" fmla="*/ 31898 w 393405"/>
              <a:gd name="connsiteY6" fmla="*/ 308344 h 318976"/>
              <a:gd name="connsiteX7" fmla="*/ 0 w 393405"/>
              <a:gd name="connsiteY7" fmla="*/ 127590 h 318976"/>
              <a:gd name="connsiteX8" fmla="*/ 42530 w 393405"/>
              <a:gd name="connsiteY8" fmla="*/ 0 h 31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3405" h="318976">
                <a:moveTo>
                  <a:pt x="42530" y="0"/>
                </a:moveTo>
                <a:lnTo>
                  <a:pt x="297712" y="0"/>
                </a:lnTo>
                <a:lnTo>
                  <a:pt x="297712" y="85060"/>
                </a:lnTo>
                <a:lnTo>
                  <a:pt x="393405" y="202018"/>
                </a:lnTo>
                <a:lnTo>
                  <a:pt x="276447" y="318976"/>
                </a:lnTo>
                <a:lnTo>
                  <a:pt x="31898" y="308344"/>
                </a:lnTo>
                <a:lnTo>
                  <a:pt x="31898" y="308344"/>
                </a:lnTo>
                <a:lnTo>
                  <a:pt x="0" y="127590"/>
                </a:lnTo>
                <a:lnTo>
                  <a:pt x="42530"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Kombinationstegning: figur 15">
            <a:hlinkClick r:id="rId8" action="ppaction://hlinksldjump"/>
            <a:extLst>
              <a:ext uri="{FF2B5EF4-FFF2-40B4-BE49-F238E27FC236}">
                <a16:creationId xmlns:a16="http://schemas.microsoft.com/office/drawing/2014/main" id="{F5DF97AB-0B90-8855-9AB0-2728BF7F55D1}"/>
              </a:ext>
            </a:extLst>
          </p:cNvPr>
          <p:cNvSpPr/>
          <p:nvPr/>
        </p:nvSpPr>
        <p:spPr>
          <a:xfrm>
            <a:off x="5667153" y="5305647"/>
            <a:ext cx="2243470" cy="776176"/>
          </a:xfrm>
          <a:custGeom>
            <a:avLst/>
            <a:gdLst>
              <a:gd name="connsiteX0" fmla="*/ 31898 w 2243470"/>
              <a:gd name="connsiteY0" fmla="*/ 648586 h 776176"/>
              <a:gd name="connsiteX1" fmla="*/ 457200 w 2243470"/>
              <a:gd name="connsiteY1" fmla="*/ 255181 h 776176"/>
              <a:gd name="connsiteX2" fmla="*/ 808075 w 2243470"/>
              <a:gd name="connsiteY2" fmla="*/ 318976 h 776176"/>
              <a:gd name="connsiteX3" fmla="*/ 1265275 w 2243470"/>
              <a:gd name="connsiteY3" fmla="*/ 0 h 776176"/>
              <a:gd name="connsiteX4" fmla="*/ 1562987 w 2243470"/>
              <a:gd name="connsiteY4" fmla="*/ 42530 h 776176"/>
              <a:gd name="connsiteX5" fmla="*/ 1775638 w 2243470"/>
              <a:gd name="connsiteY5" fmla="*/ 233916 h 776176"/>
              <a:gd name="connsiteX6" fmla="*/ 1998921 w 2243470"/>
              <a:gd name="connsiteY6" fmla="*/ 0 h 776176"/>
              <a:gd name="connsiteX7" fmla="*/ 2243470 w 2243470"/>
              <a:gd name="connsiteY7" fmla="*/ 127590 h 776176"/>
              <a:gd name="connsiteX8" fmla="*/ 2243470 w 2243470"/>
              <a:gd name="connsiteY8" fmla="*/ 287079 h 776176"/>
              <a:gd name="connsiteX9" fmla="*/ 1913861 w 2243470"/>
              <a:gd name="connsiteY9" fmla="*/ 467832 h 776176"/>
              <a:gd name="connsiteX10" fmla="*/ 1733107 w 2243470"/>
              <a:gd name="connsiteY10" fmla="*/ 499730 h 776176"/>
              <a:gd name="connsiteX11" fmla="*/ 1360968 w 2243470"/>
              <a:gd name="connsiteY11" fmla="*/ 361506 h 776176"/>
              <a:gd name="connsiteX12" fmla="*/ 978196 w 2243470"/>
              <a:gd name="connsiteY12" fmla="*/ 595423 h 776176"/>
              <a:gd name="connsiteX13" fmla="*/ 499731 w 2243470"/>
              <a:gd name="connsiteY13" fmla="*/ 467832 h 776176"/>
              <a:gd name="connsiteX14" fmla="*/ 0 w 2243470"/>
              <a:gd name="connsiteY14" fmla="*/ 776176 h 776176"/>
              <a:gd name="connsiteX15" fmla="*/ 31898 w 2243470"/>
              <a:gd name="connsiteY15" fmla="*/ 648586 h 776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243470" h="776176">
                <a:moveTo>
                  <a:pt x="31898" y="648586"/>
                </a:moveTo>
                <a:lnTo>
                  <a:pt x="457200" y="255181"/>
                </a:lnTo>
                <a:lnTo>
                  <a:pt x="808075" y="318976"/>
                </a:lnTo>
                <a:lnTo>
                  <a:pt x="1265275" y="0"/>
                </a:lnTo>
                <a:lnTo>
                  <a:pt x="1562987" y="42530"/>
                </a:lnTo>
                <a:lnTo>
                  <a:pt x="1775638" y="233916"/>
                </a:lnTo>
                <a:lnTo>
                  <a:pt x="1998921" y="0"/>
                </a:lnTo>
                <a:lnTo>
                  <a:pt x="2243470" y="127590"/>
                </a:lnTo>
                <a:lnTo>
                  <a:pt x="2243470" y="287079"/>
                </a:lnTo>
                <a:lnTo>
                  <a:pt x="1913861" y="467832"/>
                </a:lnTo>
                <a:lnTo>
                  <a:pt x="1733107" y="499730"/>
                </a:lnTo>
                <a:lnTo>
                  <a:pt x="1360968" y="361506"/>
                </a:lnTo>
                <a:lnTo>
                  <a:pt x="978196" y="595423"/>
                </a:lnTo>
                <a:lnTo>
                  <a:pt x="499731" y="467832"/>
                </a:lnTo>
                <a:lnTo>
                  <a:pt x="0" y="776176"/>
                </a:lnTo>
                <a:lnTo>
                  <a:pt x="31898" y="648586"/>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7" name="Kombinationstegning: figur 16">
            <a:hlinkClick r:id="rId9" action="ppaction://hlinksldjump"/>
            <a:extLst>
              <a:ext uri="{FF2B5EF4-FFF2-40B4-BE49-F238E27FC236}">
                <a16:creationId xmlns:a16="http://schemas.microsoft.com/office/drawing/2014/main" id="{2C7D98BD-DB32-A541-3173-BD74CBE589E7}"/>
              </a:ext>
            </a:extLst>
          </p:cNvPr>
          <p:cNvSpPr/>
          <p:nvPr/>
        </p:nvSpPr>
        <p:spPr>
          <a:xfrm>
            <a:off x="1010093" y="4125433"/>
            <a:ext cx="925033" cy="1127051"/>
          </a:xfrm>
          <a:custGeom>
            <a:avLst/>
            <a:gdLst>
              <a:gd name="connsiteX0" fmla="*/ 116958 w 925033"/>
              <a:gd name="connsiteY0" fmla="*/ 0 h 1127051"/>
              <a:gd name="connsiteX1" fmla="*/ 925033 w 925033"/>
              <a:gd name="connsiteY1" fmla="*/ 21265 h 1127051"/>
              <a:gd name="connsiteX2" fmla="*/ 925033 w 925033"/>
              <a:gd name="connsiteY2" fmla="*/ 308344 h 1127051"/>
              <a:gd name="connsiteX3" fmla="*/ 786809 w 925033"/>
              <a:gd name="connsiteY3" fmla="*/ 1105786 h 1127051"/>
              <a:gd name="connsiteX4" fmla="*/ 478465 w 925033"/>
              <a:gd name="connsiteY4" fmla="*/ 1052623 h 1127051"/>
              <a:gd name="connsiteX5" fmla="*/ 255181 w 925033"/>
              <a:gd name="connsiteY5" fmla="*/ 1127051 h 1127051"/>
              <a:gd name="connsiteX6" fmla="*/ 0 w 925033"/>
              <a:gd name="connsiteY6" fmla="*/ 967562 h 1127051"/>
              <a:gd name="connsiteX7" fmla="*/ 53163 w 925033"/>
              <a:gd name="connsiteY7" fmla="*/ 95693 h 1127051"/>
              <a:gd name="connsiteX8" fmla="*/ 116958 w 925033"/>
              <a:gd name="connsiteY8" fmla="*/ 63795 h 1127051"/>
              <a:gd name="connsiteX9" fmla="*/ 116958 w 925033"/>
              <a:gd name="connsiteY9" fmla="*/ 0 h 112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5033" h="1127051">
                <a:moveTo>
                  <a:pt x="116958" y="0"/>
                </a:moveTo>
                <a:lnTo>
                  <a:pt x="925033" y="21265"/>
                </a:lnTo>
                <a:lnTo>
                  <a:pt x="925033" y="308344"/>
                </a:lnTo>
                <a:lnTo>
                  <a:pt x="786809" y="1105786"/>
                </a:lnTo>
                <a:lnTo>
                  <a:pt x="478465" y="1052623"/>
                </a:lnTo>
                <a:lnTo>
                  <a:pt x="255181" y="1127051"/>
                </a:lnTo>
                <a:lnTo>
                  <a:pt x="0" y="967562"/>
                </a:lnTo>
                <a:lnTo>
                  <a:pt x="53163" y="95693"/>
                </a:lnTo>
                <a:lnTo>
                  <a:pt x="116958" y="63795"/>
                </a:lnTo>
                <a:lnTo>
                  <a:pt x="116958"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2" name="Billede 1" descr="Et billede, der indeholder bygning, udendørs, nat, gade/vej&#10;&#10;Automatisk genereret beskrivelse">
            <a:hlinkClick r:id="rId10" action="ppaction://hlinksldjump"/>
            <a:extLst>
              <a:ext uri="{FF2B5EF4-FFF2-40B4-BE49-F238E27FC236}">
                <a16:creationId xmlns:a16="http://schemas.microsoft.com/office/drawing/2014/main" id="{6EFBB43E-6614-30BB-DFC4-46B89D198DB6}"/>
              </a:ext>
            </a:extLst>
          </p:cNvPr>
          <p:cNvPicPr>
            <a:picLocks noChangeAspect="1"/>
          </p:cNvPicPr>
          <p:nvPr/>
        </p:nvPicPr>
        <p:blipFill>
          <a:blip r:embed="rId11"/>
          <a:stretch>
            <a:fillRect/>
          </a:stretch>
        </p:blipFill>
        <p:spPr>
          <a:xfrm>
            <a:off x="10326910" y="5693735"/>
            <a:ext cx="1411460" cy="188194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258844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lede 5" descr="Stenbaggrund">
            <a:extLst>
              <a:ext uri="{FF2B5EF4-FFF2-40B4-BE49-F238E27FC236}">
                <a16:creationId xmlns:a16="http://schemas.microsoft.com/office/drawing/2014/main" id="{96F8A5E0-D3B4-7EC7-4DCA-7B3163BAD8D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7" name="Tekstfelt 6">
            <a:extLst>
              <a:ext uri="{FF2B5EF4-FFF2-40B4-BE49-F238E27FC236}">
                <a16:creationId xmlns:a16="http://schemas.microsoft.com/office/drawing/2014/main" id="{9B36E9B4-959D-17F3-C38C-B8A3F7DF2DC8}"/>
              </a:ext>
            </a:extLst>
          </p:cNvPr>
          <p:cNvSpPr txBox="1"/>
          <p:nvPr/>
        </p:nvSpPr>
        <p:spPr>
          <a:xfrm>
            <a:off x="8314660" y="1435395"/>
            <a:ext cx="3136605" cy="2246769"/>
          </a:xfrm>
          <a:prstGeom prst="rect">
            <a:avLst/>
          </a:prstGeom>
          <a:noFill/>
        </p:spPr>
        <p:txBody>
          <a:bodyPr wrap="square" rtlCol="0">
            <a:spAutoFit/>
          </a:bodyPr>
          <a:lstStyle/>
          <a:p>
            <a:r>
              <a:rPr lang="da-DK" sz="2800" dirty="0"/>
              <a:t>Du skal bruge snoren til venstre til at udregne et tal, vi skal bruge som kode i vores tidsmaskine!</a:t>
            </a:r>
          </a:p>
        </p:txBody>
      </p:sp>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D2996E38-E58A-6C7D-307D-16CD69D3AF46}"/>
              </a:ext>
            </a:extLst>
          </p:cNvPr>
          <p:cNvPicPr>
            <a:picLocks noChangeAspect="1"/>
          </p:cNvPicPr>
          <p:nvPr/>
        </p:nvPicPr>
        <p:blipFill>
          <a:blip r:embed="rId5"/>
          <a:stretch>
            <a:fillRect/>
          </a:stretch>
        </p:blipFill>
        <p:spPr>
          <a:xfrm>
            <a:off x="9703583" y="4549744"/>
            <a:ext cx="1411460" cy="1881947"/>
          </a:xfrm>
          <a:prstGeom prst="rect">
            <a:avLst/>
          </a:prstGeom>
          <a:effectLst>
            <a:outerShdw blurRad="50800" dist="38100" dir="2700000" algn="tl" rotWithShape="0">
              <a:prstClr val="black">
                <a:alpha val="40000"/>
              </a:prstClr>
            </a:outerShdw>
          </a:effectLst>
        </p:spPr>
      </p:pic>
      <p:pic>
        <p:nvPicPr>
          <p:cNvPr id="4" name="Billede 3">
            <a:extLst>
              <a:ext uri="{FF2B5EF4-FFF2-40B4-BE49-F238E27FC236}">
                <a16:creationId xmlns:a16="http://schemas.microsoft.com/office/drawing/2014/main" id="{D7BD50E1-7B8C-6C81-B845-879B9FE7BCEB}"/>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1020725" y="38100"/>
            <a:ext cx="6143562" cy="639359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615109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Pure 100% ceylon Handmade Garden Clay Pots Indoor/Outdoor Pottery Mini  Round New | eBay">
            <a:extLst>
              <a:ext uri="{FF2B5EF4-FFF2-40B4-BE49-F238E27FC236}">
                <a16:creationId xmlns:a16="http://schemas.microsoft.com/office/drawing/2014/main" id="{327E3551-373C-A440-2BBC-01E3BC33359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52623" y="-1520457"/>
            <a:ext cx="11539870" cy="8654903"/>
          </a:xfrm>
          <a:prstGeom prst="rect">
            <a:avLst/>
          </a:prstGeom>
          <a:noFill/>
          <a:extLst>
            <a:ext uri="{909E8E84-426E-40DD-AFC4-6F175D3DCCD1}">
              <a14:hiddenFill xmlns:a14="http://schemas.microsoft.com/office/drawing/2010/main">
                <a:solidFill>
                  <a:srgbClr val="FFFFFF"/>
                </a:solidFill>
              </a14:hiddenFill>
            </a:ext>
          </a:extLst>
        </p:spPr>
      </p:pic>
      <p:pic>
        <p:nvPicPr>
          <p:cNvPr id="5" name="Billede 4" descr="Et billede, der indeholder kunst&#10;&#10;Automatisk genereret beskrivelse">
            <a:hlinkClick r:id="rId3" action="ppaction://hlinksldjump"/>
            <a:extLst>
              <a:ext uri="{FF2B5EF4-FFF2-40B4-BE49-F238E27FC236}">
                <a16:creationId xmlns:a16="http://schemas.microsoft.com/office/drawing/2014/main" id="{36187DAB-D1E3-0937-1261-877E699E024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22987" y="3429000"/>
            <a:ext cx="1906883" cy="1984251"/>
          </a:xfrm>
          <a:prstGeom prst="rect">
            <a:avLst/>
          </a:prstGeom>
        </p:spPr>
      </p:pic>
      <p:pic>
        <p:nvPicPr>
          <p:cNvPr id="2" name="Billede 1" descr="Et billede, der indeholder bygning, udendørs, nat, gade/vej&#10;&#10;Automatisk genereret beskrivelse">
            <a:hlinkClick r:id="rId5" action="ppaction://hlinksldjump"/>
            <a:extLst>
              <a:ext uri="{FF2B5EF4-FFF2-40B4-BE49-F238E27FC236}">
                <a16:creationId xmlns:a16="http://schemas.microsoft.com/office/drawing/2014/main" id="{17F8A8AF-4A45-1A87-7BB8-2A9B0A6C1BF9}"/>
              </a:ext>
            </a:extLst>
          </p:cNvPr>
          <p:cNvPicPr>
            <a:picLocks noChangeAspect="1"/>
          </p:cNvPicPr>
          <p:nvPr/>
        </p:nvPicPr>
        <p:blipFill>
          <a:blip r:embed="rId6"/>
          <a:stretch>
            <a:fillRect/>
          </a:stretch>
        </p:blipFill>
        <p:spPr>
          <a:xfrm>
            <a:off x="9575040" y="4722407"/>
            <a:ext cx="1325162" cy="176688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312037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rumpled Lined Paper Images – Browse 29,002 Stock Photos, Vectors, and  Video | Adobe Stock">
            <a:extLst>
              <a:ext uri="{FF2B5EF4-FFF2-40B4-BE49-F238E27FC236}">
                <a16:creationId xmlns:a16="http://schemas.microsoft.com/office/drawing/2014/main" id="{50A05EC2-A326-EEBE-289F-779598A4517E}"/>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a:extLst>
              <a:ext uri="{FF2B5EF4-FFF2-40B4-BE49-F238E27FC236}">
                <a16:creationId xmlns:a16="http://schemas.microsoft.com/office/drawing/2014/main" id="{3F36CBA3-3F33-B035-5781-EBE69FF684E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94993" y="578700"/>
            <a:ext cx="3582280" cy="2323988"/>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a:extLst>
              <a:ext uri="{FF2B5EF4-FFF2-40B4-BE49-F238E27FC236}">
                <a16:creationId xmlns:a16="http://schemas.microsoft.com/office/drawing/2014/main" id="{71BCCF0B-098D-82B4-5FB4-890F5658912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6340" y="3160829"/>
            <a:ext cx="5005165" cy="3288592"/>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E216BD97-17E2-E318-6C54-066F4DA08C2B}"/>
              </a:ext>
            </a:extLst>
          </p:cNvPr>
          <p:cNvSpPr txBox="1"/>
          <p:nvPr/>
        </p:nvSpPr>
        <p:spPr>
          <a:xfrm>
            <a:off x="6007395" y="408579"/>
            <a:ext cx="5618265" cy="5632311"/>
          </a:xfrm>
          <a:prstGeom prst="rect">
            <a:avLst/>
          </a:prstGeom>
          <a:noFill/>
        </p:spPr>
        <p:txBody>
          <a:bodyPr wrap="square" rtlCol="0">
            <a:spAutoFit/>
          </a:bodyPr>
          <a:lstStyle/>
          <a:p>
            <a:r>
              <a:rPr lang="da-DK" sz="2400" dirty="0" err="1"/>
              <a:t>Quipu</a:t>
            </a:r>
            <a:r>
              <a:rPr lang="da-DK" sz="2400" dirty="0"/>
              <a:t> er en slags forskelligt farvede knudesnore, der anvendtes som "skrift" af indianerne i Peru og i det gamle inkarige. En </a:t>
            </a:r>
            <a:r>
              <a:rPr lang="da-DK" sz="2400" dirty="0" err="1"/>
              <a:t>quipu</a:t>
            </a:r>
            <a:r>
              <a:rPr lang="da-DK" sz="2400" dirty="0"/>
              <a:t> består af en op til 1 meter lang hovedsnor med vedhængende </a:t>
            </a:r>
            <a:r>
              <a:rPr lang="da-DK" sz="2400" dirty="0" err="1"/>
              <a:t>bisnore</a:t>
            </a:r>
            <a:r>
              <a:rPr lang="da-DK" sz="2400" dirty="0"/>
              <a:t>. På disse synes de yderste knuder at betegne enere, de følgende tiere, hundreder osv. </a:t>
            </a:r>
          </a:p>
          <a:p>
            <a:endParaRPr lang="da-DK" sz="2400" dirty="0"/>
          </a:p>
          <a:p>
            <a:r>
              <a:rPr lang="da-DK" sz="2400" dirty="0"/>
              <a:t>Sandsynligvis havde også de forskellige farver, der havde en betydning. </a:t>
            </a:r>
            <a:r>
              <a:rPr lang="da-DK" sz="2400" dirty="0" err="1"/>
              <a:t>Quipu</a:t>
            </a:r>
            <a:r>
              <a:rPr lang="da-DK" sz="2400" dirty="0"/>
              <a:t> var således særlig egnet til at gemme talstørrelser (folketællinger, regnskab over lamahjorde osv.).</a:t>
            </a:r>
          </a:p>
          <a:p>
            <a:endParaRPr lang="da-DK" sz="2400" dirty="0"/>
          </a:p>
          <a:p>
            <a:r>
              <a:rPr lang="da-DK" sz="2400" dirty="0"/>
              <a:t>Inkariget opstod i 1100-tallet.</a:t>
            </a:r>
          </a:p>
        </p:txBody>
      </p:sp>
      <p:pic>
        <p:nvPicPr>
          <p:cNvPr id="2" name="Billede 1" descr="Et billede, der indeholder bygning, udendørs, nat, gade/vej&#10;&#10;Automatisk genereret beskrivelse">
            <a:hlinkClick r:id="rId5" action="ppaction://hlinksldjump"/>
            <a:extLst>
              <a:ext uri="{FF2B5EF4-FFF2-40B4-BE49-F238E27FC236}">
                <a16:creationId xmlns:a16="http://schemas.microsoft.com/office/drawing/2014/main" id="{7C5B266E-57ED-2B5C-3AD4-4602AC05247A}"/>
              </a:ext>
            </a:extLst>
          </p:cNvPr>
          <p:cNvPicPr>
            <a:picLocks noChangeAspect="1"/>
          </p:cNvPicPr>
          <p:nvPr/>
        </p:nvPicPr>
        <p:blipFill>
          <a:blip r:embed="rId6"/>
          <a:stretch>
            <a:fillRect/>
          </a:stretch>
        </p:blipFill>
        <p:spPr>
          <a:xfrm>
            <a:off x="10358142" y="5045696"/>
            <a:ext cx="1051868" cy="140249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2206942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Premium Vector | Mayan symbols ancient civilization religious totem  characters monochrome icons of mexican indian aztec inca indigenous vector  isolated set">
            <a:extLst>
              <a:ext uri="{FF2B5EF4-FFF2-40B4-BE49-F238E27FC236}">
                <a16:creationId xmlns:a16="http://schemas.microsoft.com/office/drawing/2014/main" id="{7BD1A0CA-D4B6-BF5D-5FF3-F45AEF24A627}"/>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3008"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FD323C7E-842B-DA78-7DD5-DE5E2EB21013}"/>
              </a:ext>
            </a:extLst>
          </p:cNvPr>
          <p:cNvSpPr txBox="1"/>
          <p:nvPr/>
        </p:nvSpPr>
        <p:spPr>
          <a:xfrm>
            <a:off x="465817" y="4701440"/>
            <a:ext cx="7410367" cy="1107996"/>
          </a:xfrm>
          <a:prstGeom prst="rect">
            <a:avLst/>
          </a:prstGeom>
          <a:solidFill>
            <a:schemeClr val="bg2"/>
          </a:solidFill>
        </p:spPr>
        <p:txBody>
          <a:bodyPr wrap="square" rtlCol="0">
            <a:spAutoFit/>
          </a:bodyPr>
          <a:lstStyle/>
          <a:p>
            <a:r>
              <a:rPr lang="da-DK" sz="2400" dirty="0"/>
              <a:t>Der er ikke noget her, der kan hjælpe dig med at genstarte tidsmaskinen – kun lidt gamle inkasymboler.</a:t>
            </a:r>
          </a:p>
          <a:p>
            <a:endParaRPr lang="da-DK" dirty="0"/>
          </a:p>
        </p:txBody>
      </p:sp>
      <p:pic>
        <p:nvPicPr>
          <p:cNvPr id="2" name="Billede 1" descr="Et billede, der indeholder bygning, udendørs, nat, gade/vej&#10;&#10;Automatisk genereret beskrivelse">
            <a:hlinkClick r:id="rId3" action="ppaction://hlinksldjump"/>
            <a:extLst>
              <a:ext uri="{FF2B5EF4-FFF2-40B4-BE49-F238E27FC236}">
                <a16:creationId xmlns:a16="http://schemas.microsoft.com/office/drawing/2014/main" id="{68177D7A-DD0B-14B0-4593-7C54F08272DB}"/>
              </a:ext>
            </a:extLst>
          </p:cNvPr>
          <p:cNvPicPr>
            <a:picLocks noChangeAspect="1"/>
          </p:cNvPicPr>
          <p:nvPr/>
        </p:nvPicPr>
        <p:blipFill>
          <a:blip r:embed="rId4"/>
          <a:stretch>
            <a:fillRect/>
          </a:stretch>
        </p:blipFill>
        <p:spPr>
          <a:xfrm>
            <a:off x="6722664" y="5160270"/>
            <a:ext cx="985501" cy="131400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0808025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0" name="Picture 8" descr="power of big data. binary code information bit on computer monitor screen  display. green light text number one and zero. blur defocus blue bokeh  light. technology graphic design background concepts Stock-foto |">
            <a:extLst>
              <a:ext uri="{FF2B5EF4-FFF2-40B4-BE49-F238E27FC236}">
                <a16:creationId xmlns:a16="http://schemas.microsoft.com/office/drawing/2014/main" id="{CC3F48A8-7827-52F5-DE15-2890C1A434E7}"/>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382772" y="0"/>
            <a:ext cx="12574772" cy="7071999"/>
          </a:xfrm>
          <a:prstGeom prst="rect">
            <a:avLst/>
          </a:prstGeom>
          <a:noFill/>
          <a:extLst>
            <a:ext uri="{909E8E84-426E-40DD-AFC4-6F175D3DCCD1}">
              <a14:hiddenFill xmlns:a14="http://schemas.microsoft.com/office/drawing/2010/main">
                <a:solidFill>
                  <a:srgbClr val="FFFFFF"/>
                </a:solidFill>
              </a14:hiddenFill>
            </a:ext>
          </a:extLst>
        </p:spPr>
      </p:pic>
      <p:sp>
        <p:nvSpPr>
          <p:cNvPr id="6" name="Tekstfelt 5">
            <a:extLst>
              <a:ext uri="{FF2B5EF4-FFF2-40B4-BE49-F238E27FC236}">
                <a16:creationId xmlns:a16="http://schemas.microsoft.com/office/drawing/2014/main" id="{F43668C4-5B7E-7357-3292-166D3B0E1DBF}"/>
              </a:ext>
            </a:extLst>
          </p:cNvPr>
          <p:cNvSpPr txBox="1"/>
          <p:nvPr/>
        </p:nvSpPr>
        <p:spPr>
          <a:xfrm>
            <a:off x="3900623" y="1446027"/>
            <a:ext cx="265814" cy="584775"/>
          </a:xfrm>
          <a:prstGeom prst="rect">
            <a:avLst/>
          </a:prstGeom>
          <a:noFill/>
        </p:spPr>
        <p:txBody>
          <a:bodyPr wrap="square" rtlCol="0">
            <a:spAutoFit/>
          </a:bodyPr>
          <a:lstStyle/>
          <a:p>
            <a:r>
              <a:rPr lang="da-DK" sz="3200" b="1" dirty="0">
                <a:solidFill>
                  <a:srgbClr val="FF0000"/>
                </a:solidFill>
              </a:rPr>
              <a:t>0</a:t>
            </a:r>
            <a:endParaRPr lang="da-DK" b="1" dirty="0">
              <a:solidFill>
                <a:srgbClr val="FF0000"/>
              </a:solidFill>
            </a:endParaRPr>
          </a:p>
        </p:txBody>
      </p:sp>
      <p:sp>
        <p:nvSpPr>
          <p:cNvPr id="2" name="Tekstfelt 1">
            <a:extLst>
              <a:ext uri="{FF2B5EF4-FFF2-40B4-BE49-F238E27FC236}">
                <a16:creationId xmlns:a16="http://schemas.microsoft.com/office/drawing/2014/main" id="{32AE5084-456F-1A15-4629-DFC2220769FE}"/>
              </a:ext>
            </a:extLst>
          </p:cNvPr>
          <p:cNvSpPr txBox="1"/>
          <p:nvPr/>
        </p:nvSpPr>
        <p:spPr>
          <a:xfrm>
            <a:off x="6569766" y="2882348"/>
            <a:ext cx="367748" cy="523220"/>
          </a:xfrm>
          <a:prstGeom prst="rect">
            <a:avLst/>
          </a:prstGeom>
          <a:noFill/>
        </p:spPr>
        <p:txBody>
          <a:bodyPr wrap="square" rtlCol="0">
            <a:spAutoFit/>
          </a:bodyPr>
          <a:lstStyle/>
          <a:p>
            <a:r>
              <a:rPr lang="da-DK" sz="2800" b="1" dirty="0">
                <a:solidFill>
                  <a:srgbClr val="FF0000"/>
                </a:solidFill>
              </a:rPr>
              <a:t>0</a:t>
            </a:r>
            <a:endParaRPr lang="da-DK" sz="2000" b="1" dirty="0">
              <a:solidFill>
                <a:srgbClr val="FF0000"/>
              </a:solidFill>
            </a:endParaRPr>
          </a:p>
        </p:txBody>
      </p:sp>
      <p:sp>
        <p:nvSpPr>
          <p:cNvPr id="3" name="Tekstfelt 2">
            <a:extLst>
              <a:ext uri="{FF2B5EF4-FFF2-40B4-BE49-F238E27FC236}">
                <a16:creationId xmlns:a16="http://schemas.microsoft.com/office/drawing/2014/main" id="{E4E67683-01EB-CAC3-88D0-55B8188C7F89}"/>
              </a:ext>
            </a:extLst>
          </p:cNvPr>
          <p:cNvSpPr txBox="1"/>
          <p:nvPr/>
        </p:nvSpPr>
        <p:spPr>
          <a:xfrm>
            <a:off x="3597966" y="4909933"/>
            <a:ext cx="272840" cy="584775"/>
          </a:xfrm>
          <a:prstGeom prst="rect">
            <a:avLst/>
          </a:prstGeom>
          <a:noFill/>
        </p:spPr>
        <p:txBody>
          <a:bodyPr wrap="square" rtlCol="0">
            <a:spAutoFit/>
          </a:bodyPr>
          <a:lstStyle/>
          <a:p>
            <a:r>
              <a:rPr lang="da-DK" sz="3200" b="1" dirty="0">
                <a:solidFill>
                  <a:srgbClr val="FF0000"/>
                </a:solidFill>
              </a:rPr>
              <a:t>1</a:t>
            </a:r>
          </a:p>
        </p:txBody>
      </p:sp>
      <p:sp>
        <p:nvSpPr>
          <p:cNvPr id="4" name="Kombinationstegning: figur 3">
            <a:hlinkClick r:id="rId3" action="ppaction://hlinksldjump"/>
            <a:extLst>
              <a:ext uri="{FF2B5EF4-FFF2-40B4-BE49-F238E27FC236}">
                <a16:creationId xmlns:a16="http://schemas.microsoft.com/office/drawing/2014/main" id="{5F9D1C04-601B-87B8-8E2B-9B5FC26B0590}"/>
              </a:ext>
            </a:extLst>
          </p:cNvPr>
          <p:cNvSpPr/>
          <p:nvPr/>
        </p:nvSpPr>
        <p:spPr>
          <a:xfrm>
            <a:off x="3961145" y="1540565"/>
            <a:ext cx="262985" cy="337931"/>
          </a:xfrm>
          <a:custGeom>
            <a:avLst/>
            <a:gdLst>
              <a:gd name="connsiteX0" fmla="*/ 14507 w 262985"/>
              <a:gd name="connsiteY0" fmla="*/ 59635 h 337931"/>
              <a:gd name="connsiteX1" fmla="*/ 14507 w 262985"/>
              <a:gd name="connsiteY1" fmla="*/ 59635 h 337931"/>
              <a:gd name="connsiteX2" fmla="*/ 44325 w 262985"/>
              <a:gd name="connsiteY2" fmla="*/ 288235 h 337931"/>
              <a:gd name="connsiteX3" fmla="*/ 44325 w 262985"/>
              <a:gd name="connsiteY3" fmla="*/ 337931 h 337931"/>
              <a:gd name="connsiteX4" fmla="*/ 243107 w 262985"/>
              <a:gd name="connsiteY4" fmla="*/ 337931 h 337931"/>
              <a:gd name="connsiteX5" fmla="*/ 262985 w 262985"/>
              <a:gd name="connsiteY5" fmla="*/ 19878 h 337931"/>
              <a:gd name="connsiteX6" fmla="*/ 34385 w 262985"/>
              <a:gd name="connsiteY6" fmla="*/ 0 h 337931"/>
              <a:gd name="connsiteX7" fmla="*/ 14507 w 262985"/>
              <a:gd name="connsiteY7" fmla="*/ 59635 h 337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2985" h="337931">
                <a:moveTo>
                  <a:pt x="14507" y="59635"/>
                </a:moveTo>
                <a:lnTo>
                  <a:pt x="14507" y="59635"/>
                </a:lnTo>
                <a:cubicBezTo>
                  <a:pt x="24782" y="285697"/>
                  <a:pt x="-40814" y="245668"/>
                  <a:pt x="44325" y="288235"/>
                </a:cubicBezTo>
                <a:lnTo>
                  <a:pt x="44325" y="337931"/>
                </a:lnTo>
                <a:lnTo>
                  <a:pt x="243107" y="337931"/>
                </a:lnTo>
                <a:lnTo>
                  <a:pt x="262985" y="19878"/>
                </a:lnTo>
                <a:lnTo>
                  <a:pt x="34385" y="0"/>
                </a:lnTo>
                <a:lnTo>
                  <a:pt x="14507" y="59635"/>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Kombinationstegning: figur 6">
            <a:hlinkClick r:id="rId4" action="ppaction://hlinksldjump"/>
            <a:extLst>
              <a:ext uri="{FF2B5EF4-FFF2-40B4-BE49-F238E27FC236}">
                <a16:creationId xmlns:a16="http://schemas.microsoft.com/office/drawing/2014/main" id="{872F8F5A-F2DF-EDEC-2D3F-DC12CE0A5306}"/>
              </a:ext>
            </a:extLst>
          </p:cNvPr>
          <p:cNvSpPr/>
          <p:nvPr/>
        </p:nvSpPr>
        <p:spPr>
          <a:xfrm>
            <a:off x="3687417" y="5059017"/>
            <a:ext cx="218661" cy="318053"/>
          </a:xfrm>
          <a:custGeom>
            <a:avLst/>
            <a:gdLst>
              <a:gd name="connsiteX0" fmla="*/ 0 w 218661"/>
              <a:gd name="connsiteY0" fmla="*/ 0 h 318053"/>
              <a:gd name="connsiteX1" fmla="*/ 218661 w 218661"/>
              <a:gd name="connsiteY1" fmla="*/ 0 h 318053"/>
              <a:gd name="connsiteX2" fmla="*/ 218661 w 218661"/>
              <a:gd name="connsiteY2" fmla="*/ 318053 h 318053"/>
              <a:gd name="connsiteX3" fmla="*/ 39757 w 218661"/>
              <a:gd name="connsiteY3" fmla="*/ 318053 h 318053"/>
              <a:gd name="connsiteX4" fmla="*/ 0 w 218661"/>
              <a:gd name="connsiteY4" fmla="*/ 0 h 318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661" h="318053">
                <a:moveTo>
                  <a:pt x="0" y="0"/>
                </a:moveTo>
                <a:lnTo>
                  <a:pt x="218661" y="0"/>
                </a:lnTo>
                <a:lnTo>
                  <a:pt x="218661" y="318053"/>
                </a:lnTo>
                <a:lnTo>
                  <a:pt x="39757" y="318053"/>
                </a:lnTo>
                <a:lnTo>
                  <a:pt x="0" y="0"/>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Kombinationstegning: figur 7">
            <a:extLst>
              <a:ext uri="{FF2B5EF4-FFF2-40B4-BE49-F238E27FC236}">
                <a16:creationId xmlns:a16="http://schemas.microsoft.com/office/drawing/2014/main" id="{F244CBD7-C3A9-61EC-0E36-0C00DB74FD52}"/>
              </a:ext>
            </a:extLst>
          </p:cNvPr>
          <p:cNvSpPr/>
          <p:nvPr/>
        </p:nvSpPr>
        <p:spPr>
          <a:xfrm>
            <a:off x="6609522" y="2981739"/>
            <a:ext cx="228600" cy="327991"/>
          </a:xfrm>
          <a:custGeom>
            <a:avLst/>
            <a:gdLst>
              <a:gd name="connsiteX0" fmla="*/ 0 w 228600"/>
              <a:gd name="connsiteY0" fmla="*/ 0 h 327991"/>
              <a:gd name="connsiteX1" fmla="*/ 39756 w 228600"/>
              <a:gd name="connsiteY1" fmla="*/ 327991 h 327991"/>
              <a:gd name="connsiteX2" fmla="*/ 228600 w 228600"/>
              <a:gd name="connsiteY2" fmla="*/ 318052 h 327991"/>
            </a:gdLst>
            <a:ahLst/>
            <a:cxnLst>
              <a:cxn ang="0">
                <a:pos x="connsiteX0" y="connsiteY0"/>
              </a:cxn>
              <a:cxn ang="0">
                <a:pos x="connsiteX1" y="connsiteY1"/>
              </a:cxn>
              <a:cxn ang="0">
                <a:pos x="connsiteX2" y="connsiteY2"/>
              </a:cxn>
            </a:cxnLst>
            <a:rect l="l" t="t" r="r" b="b"/>
            <a:pathLst>
              <a:path w="228600" h="327991">
                <a:moveTo>
                  <a:pt x="0" y="0"/>
                </a:moveTo>
                <a:lnTo>
                  <a:pt x="39756" y="327991"/>
                </a:lnTo>
                <a:lnTo>
                  <a:pt x="228600" y="318052"/>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Kombinationstegning: figur 8">
            <a:hlinkClick r:id="rId5" action="ppaction://hlinksldjump"/>
            <a:extLst>
              <a:ext uri="{FF2B5EF4-FFF2-40B4-BE49-F238E27FC236}">
                <a16:creationId xmlns:a16="http://schemas.microsoft.com/office/drawing/2014/main" id="{5169F990-6011-298D-E80C-AD42C9463699}"/>
              </a:ext>
            </a:extLst>
          </p:cNvPr>
          <p:cNvSpPr/>
          <p:nvPr/>
        </p:nvSpPr>
        <p:spPr>
          <a:xfrm>
            <a:off x="6639339" y="2981739"/>
            <a:ext cx="238539" cy="298174"/>
          </a:xfrm>
          <a:custGeom>
            <a:avLst/>
            <a:gdLst>
              <a:gd name="connsiteX0" fmla="*/ 238539 w 238539"/>
              <a:gd name="connsiteY0" fmla="*/ 29818 h 298174"/>
              <a:gd name="connsiteX1" fmla="*/ 0 w 238539"/>
              <a:gd name="connsiteY1" fmla="*/ 0 h 298174"/>
              <a:gd name="connsiteX2" fmla="*/ 0 w 238539"/>
              <a:gd name="connsiteY2" fmla="*/ 248478 h 298174"/>
              <a:gd name="connsiteX3" fmla="*/ 218661 w 238539"/>
              <a:gd name="connsiteY3" fmla="*/ 298174 h 298174"/>
              <a:gd name="connsiteX4" fmla="*/ 238539 w 238539"/>
              <a:gd name="connsiteY4" fmla="*/ 29818 h 2981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539" h="298174">
                <a:moveTo>
                  <a:pt x="238539" y="29818"/>
                </a:moveTo>
                <a:lnTo>
                  <a:pt x="0" y="0"/>
                </a:lnTo>
                <a:lnTo>
                  <a:pt x="0" y="248478"/>
                </a:lnTo>
                <a:lnTo>
                  <a:pt x="218661" y="298174"/>
                </a:lnTo>
                <a:lnTo>
                  <a:pt x="238539" y="29818"/>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5" name="Billede 4" descr="Et billede, der indeholder bygning, udendørs, nat, gade/vej&#10;&#10;Automatisk genereret beskrivelse">
            <a:hlinkClick r:id="rId6" action="ppaction://hlinksldjump"/>
            <a:extLst>
              <a:ext uri="{FF2B5EF4-FFF2-40B4-BE49-F238E27FC236}">
                <a16:creationId xmlns:a16="http://schemas.microsoft.com/office/drawing/2014/main" id="{6135D7DB-0A72-59A2-CFCC-8D4DF59203E6}"/>
              </a:ext>
            </a:extLst>
          </p:cNvPr>
          <p:cNvPicPr>
            <a:picLocks noChangeAspect="1"/>
          </p:cNvPicPr>
          <p:nvPr/>
        </p:nvPicPr>
        <p:blipFill>
          <a:blip r:embed="rId7"/>
          <a:stretch>
            <a:fillRect/>
          </a:stretch>
        </p:blipFill>
        <p:spPr>
          <a:xfrm>
            <a:off x="9969909" y="4904847"/>
            <a:ext cx="1145133" cy="152684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884457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descr="Laptop Screen Vector Art, Icons, and Graphics for Free Download">
            <a:extLst>
              <a:ext uri="{FF2B5EF4-FFF2-40B4-BE49-F238E27FC236}">
                <a16:creationId xmlns:a16="http://schemas.microsoft.com/office/drawing/2014/main" id="{6763B2C4-33BA-9984-F3BA-2EE3C2919CE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15315" y="-1713446"/>
            <a:ext cx="14960521" cy="10897203"/>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Tekstfelt 3">
                <a:extLst>
                  <a:ext uri="{FF2B5EF4-FFF2-40B4-BE49-F238E27FC236}">
                    <a16:creationId xmlns:a16="http://schemas.microsoft.com/office/drawing/2014/main" id="{2A9727F1-39F2-2A9C-630C-5B8326EDC70A}"/>
                  </a:ext>
                </a:extLst>
              </p:cNvPr>
              <p:cNvSpPr txBox="1"/>
              <p:nvPr/>
            </p:nvSpPr>
            <p:spPr>
              <a:xfrm>
                <a:off x="1259840" y="285364"/>
                <a:ext cx="10139680" cy="5632311"/>
              </a:xfrm>
              <a:prstGeom prst="rect">
                <a:avLst/>
              </a:prstGeom>
              <a:solidFill>
                <a:schemeClr val="accent1">
                  <a:lumMod val="40000"/>
                  <a:lumOff val="60000"/>
                </a:schemeClr>
              </a:solidFill>
              <a:effectLst>
                <a:softEdge rad="63500"/>
              </a:effectLst>
            </p:spPr>
            <p:txBody>
              <a:bodyPr wrap="square" rtlCol="0">
                <a:spAutoFit/>
              </a:bodyPr>
              <a:lstStyle/>
              <a:p>
                <a:r>
                  <a:rPr lang="da-DK" dirty="0"/>
                  <a:t>Vi bruger et 10-talssystem. Sikkert på grund af vores 10 fingre. F.eks. se på tallet 40782. Det er også bygget op af 10ere. Her betyder 4-tallet, at der er fire titusinder. På samme måde er der 0 tusinder, 7 hundreder, 8 tiere og 2 enere. I et skema er det:</a:t>
                </a:r>
              </a:p>
              <a:p>
                <a:endParaRPr lang="da-DK" dirty="0"/>
              </a:p>
              <a:p>
                <a:endParaRPr lang="da-DK" dirty="0"/>
              </a:p>
              <a:p>
                <a:endParaRPr lang="da-DK" dirty="0"/>
              </a:p>
              <a:p>
                <a:endParaRPr lang="da-DK" dirty="0"/>
              </a:p>
              <a:p>
                <a:endParaRPr lang="da-DK" dirty="0"/>
              </a:p>
              <a:p>
                <a:r>
                  <a:rPr lang="da-DK" sz="1800" dirty="0">
                    <a:effectLst/>
                    <a:ea typeface="Times New Roman" panose="02020603050405020304" pitchFamily="18" charset="0"/>
                    <a:cs typeface="Times New Roman" panose="02020603050405020304" pitchFamily="18" charset="0"/>
                  </a:rPr>
                  <a:t>På den måde er tallet altså </a:t>
                </a:r>
                <a14:m>
                  <m:oMath xmlns:m="http://schemas.openxmlformats.org/officeDocument/2006/math">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100 000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4</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10 000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1000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7</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100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8</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=40 782</m:t>
                    </m:r>
                  </m:oMath>
                </a14:m>
                <a:r>
                  <a:rPr lang="da-DK" sz="1800" dirty="0">
                    <a:effectLst/>
                    <a:latin typeface="Palatino Linotype" panose="02040502050505030304" pitchFamily="18" charset="0"/>
                    <a:ea typeface="Times New Roman" panose="02020603050405020304" pitchFamily="18" charset="0"/>
                    <a:cs typeface="Times New Roman" panose="02020603050405020304" pitchFamily="18" charset="0"/>
                  </a:rPr>
                  <a:t>.</a:t>
                </a:r>
              </a:p>
              <a:p>
                <a:endParaRPr lang="da-DK" dirty="0"/>
              </a:p>
              <a:p>
                <a:r>
                  <a:rPr lang="da-DK" dirty="0"/>
                  <a:t>En computer kan ikke lave 10 mulige cifre, men den kan nemt lave 2, nemlig tændt/slukket. </a:t>
                </a:r>
                <a:br>
                  <a:rPr lang="da-DK" dirty="0"/>
                </a:br>
                <a:r>
                  <a:rPr lang="da-DK" dirty="0"/>
                  <a:t>Eksempler er fiberinternet (tændt/slukket lyssignal) og lyskontakter (tændt/slukket). En computer eller en smartphone er faktisk bare milliarder af kontakter, der kan tændes og slukkes ret hurtigt.</a:t>
                </a:r>
              </a:p>
              <a:p>
                <a:endParaRPr lang="da-DK" dirty="0"/>
              </a:p>
              <a:p>
                <a:r>
                  <a:rPr lang="da-DK" dirty="0"/>
                  <a:t>Ved binære tal kan vi bruge 2-potenser i stedet for 10-potenser:</a:t>
                </a:r>
              </a:p>
              <a:p>
                <a:endParaRPr lang="da-DK" dirty="0"/>
              </a:p>
              <a:p>
                <a:endParaRPr lang="da-DK" dirty="0"/>
              </a:p>
              <a:p>
                <a:br>
                  <a:rPr lang="da-DK" dirty="0"/>
                </a:br>
                <a:endParaRPr lang="da-DK" dirty="0"/>
              </a:p>
              <a:p>
                <a:r>
                  <a:rPr lang="da-DK" dirty="0"/>
                  <a:t>Det binære tal 100011 vil derfor være </a:t>
                </a:r>
                <a14:m>
                  <m:oMath xmlns:m="http://schemas.openxmlformats.org/officeDocument/2006/math">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32</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b="0" i="1" smtClean="0">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16</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8</m:t>
                    </m:r>
                    <m:r>
                      <a:rPr lang="da-DK" sz="180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b="0" i="1" smtClean="0">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da-DK" sz="180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4</m:t>
                    </m:r>
                    <m:r>
                      <a:rPr lang="da-DK" sz="180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b="0" i="1" smtClean="0">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da-DK" sz="180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C0000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i="1">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da-DK" sz="1800" i="1">
                        <a:effectLst/>
                        <a:latin typeface="Cambria Math" panose="02040503050406030204" pitchFamily="18" charset="0"/>
                        <a:ea typeface="Times New Roman" panose="02020603050405020304" pitchFamily="18" charset="0"/>
                        <a:cs typeface="Times New Roman" panose="02020603050405020304" pitchFamily="18" charset="0"/>
                      </a:rPr>
                      <m:t>=</m:t>
                    </m:r>
                    <m:r>
                      <a:rPr lang="da-DK" sz="1800" b="0" i="1" smtClean="0">
                        <a:effectLst/>
                        <a:latin typeface="Cambria Math" panose="02040503050406030204" pitchFamily="18" charset="0"/>
                        <a:ea typeface="Times New Roman" panose="02020603050405020304" pitchFamily="18" charset="0"/>
                        <a:cs typeface="Times New Roman" panose="02020603050405020304" pitchFamily="18" charset="0"/>
                      </a:rPr>
                      <m:t>32+2+1=35</m:t>
                    </m:r>
                  </m:oMath>
                </a14:m>
                <a:r>
                  <a:rPr lang="da-DK" sz="1800" dirty="0">
                    <a:effectLst/>
                    <a:latin typeface="Palatino Linotype" panose="02040502050505030304" pitchFamily="18" charset="0"/>
                    <a:ea typeface="Times New Roman" panose="02020603050405020304" pitchFamily="18" charset="0"/>
                    <a:cs typeface="Times New Roman" panose="02020603050405020304" pitchFamily="18" charset="0"/>
                  </a:rPr>
                  <a:t>.</a:t>
                </a:r>
              </a:p>
            </p:txBody>
          </p:sp>
        </mc:Choice>
        <mc:Fallback xmlns="">
          <p:sp>
            <p:nvSpPr>
              <p:cNvPr id="4" name="Tekstfelt 3">
                <a:extLst>
                  <a:ext uri="{FF2B5EF4-FFF2-40B4-BE49-F238E27FC236}">
                    <a16:creationId xmlns:a16="http://schemas.microsoft.com/office/drawing/2014/main" id="{2A9727F1-39F2-2A9C-630C-5B8326EDC70A}"/>
                  </a:ext>
                </a:extLst>
              </p:cNvPr>
              <p:cNvSpPr txBox="1">
                <a:spLocks noRot="1" noChangeAspect="1" noMove="1" noResize="1" noEditPoints="1" noAdjustHandles="1" noChangeArrowheads="1" noChangeShapeType="1" noTextEdit="1"/>
              </p:cNvSpPr>
              <p:nvPr/>
            </p:nvSpPr>
            <p:spPr>
              <a:xfrm>
                <a:off x="1259840" y="285364"/>
                <a:ext cx="10139680" cy="5632311"/>
              </a:xfrm>
              <a:prstGeom prst="rect">
                <a:avLst/>
              </a:prstGeom>
              <a:blipFill>
                <a:blip r:embed="rId3"/>
                <a:stretch>
                  <a:fillRect l="-541" t="-649" r="-481" b="-758"/>
                </a:stretch>
              </a:blipFill>
              <a:effectLst>
                <a:softEdge rad="63500"/>
              </a:effectLst>
            </p:spPr>
            <p:txBody>
              <a:bodyPr/>
              <a:lstStyle/>
              <a:p>
                <a:r>
                  <a:rPr lang="da-DK">
                    <a:noFill/>
                  </a:rPr>
                  <a:t> </a:t>
                </a:r>
              </a:p>
            </p:txBody>
          </p:sp>
        </mc:Fallback>
      </mc:AlternateContent>
      <p:pic>
        <p:nvPicPr>
          <p:cNvPr id="6" name="Billede 5">
            <a:extLst>
              <a:ext uri="{FF2B5EF4-FFF2-40B4-BE49-F238E27FC236}">
                <a16:creationId xmlns:a16="http://schemas.microsoft.com/office/drawing/2014/main" id="{59383720-91C2-1CA2-4193-8A2DB85E38A0}"/>
              </a:ext>
            </a:extLst>
          </p:cNvPr>
          <p:cNvPicPr>
            <a:picLocks noChangeAspect="1"/>
          </p:cNvPicPr>
          <p:nvPr/>
        </p:nvPicPr>
        <p:blipFill>
          <a:blip r:embed="rId4"/>
          <a:stretch>
            <a:fillRect/>
          </a:stretch>
        </p:blipFill>
        <p:spPr>
          <a:xfrm>
            <a:off x="1512316" y="1326300"/>
            <a:ext cx="8077200" cy="1084466"/>
          </a:xfrm>
          <a:prstGeom prst="rect">
            <a:avLst/>
          </a:prstGeom>
        </p:spPr>
      </p:pic>
      <p:pic>
        <p:nvPicPr>
          <p:cNvPr id="8" name="Billede 7">
            <a:extLst>
              <a:ext uri="{FF2B5EF4-FFF2-40B4-BE49-F238E27FC236}">
                <a16:creationId xmlns:a16="http://schemas.microsoft.com/office/drawing/2014/main" id="{A4F74C42-64A4-EDA7-C079-F40B198C026C}"/>
              </a:ext>
            </a:extLst>
          </p:cNvPr>
          <p:cNvPicPr>
            <a:picLocks noChangeAspect="1"/>
          </p:cNvPicPr>
          <p:nvPr/>
        </p:nvPicPr>
        <p:blipFill>
          <a:blip r:embed="rId5"/>
          <a:stretch>
            <a:fillRect/>
          </a:stretch>
        </p:blipFill>
        <p:spPr>
          <a:xfrm>
            <a:off x="1512316" y="4584974"/>
            <a:ext cx="8077200" cy="754823"/>
          </a:xfrm>
          <a:prstGeom prst="rect">
            <a:avLst/>
          </a:prstGeom>
        </p:spPr>
      </p:pic>
      <p:pic>
        <p:nvPicPr>
          <p:cNvPr id="2" name="Billede 1" descr="Et billede, der indeholder bygning, udendørs, nat, gade/vej&#10;&#10;Automatisk genereret beskrivelse">
            <a:hlinkClick r:id="rId6" action="ppaction://hlinksldjump"/>
            <a:extLst>
              <a:ext uri="{FF2B5EF4-FFF2-40B4-BE49-F238E27FC236}">
                <a16:creationId xmlns:a16="http://schemas.microsoft.com/office/drawing/2014/main" id="{193339FC-C0E7-AC3C-6293-60AEEFDE0786}"/>
              </a:ext>
            </a:extLst>
          </p:cNvPr>
          <p:cNvPicPr>
            <a:picLocks noChangeAspect="1"/>
          </p:cNvPicPr>
          <p:nvPr/>
        </p:nvPicPr>
        <p:blipFill>
          <a:blip r:embed="rId7"/>
          <a:stretch>
            <a:fillRect/>
          </a:stretch>
        </p:blipFill>
        <p:spPr>
          <a:xfrm>
            <a:off x="11137857" y="5339796"/>
            <a:ext cx="1003587" cy="133811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836458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Code Wallpapers on WallpaperDog">
            <a:extLst>
              <a:ext uri="{FF2B5EF4-FFF2-40B4-BE49-F238E27FC236}">
                <a16:creationId xmlns:a16="http://schemas.microsoft.com/office/drawing/2014/main" id="{C07148E4-2DE3-4C7B-4D46-20390222DEDB}"/>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1504"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43FB8629-5AB0-7499-73E9-3C933C5A9E56}"/>
              </a:ext>
            </a:extLst>
          </p:cNvPr>
          <p:cNvSpPr txBox="1"/>
          <p:nvPr/>
        </p:nvSpPr>
        <p:spPr>
          <a:xfrm>
            <a:off x="616230" y="4452722"/>
            <a:ext cx="8915400" cy="1477328"/>
          </a:xfrm>
          <a:prstGeom prst="rect">
            <a:avLst/>
          </a:prstGeom>
          <a:solidFill>
            <a:schemeClr val="bg2"/>
          </a:solidFill>
          <a:effectLst>
            <a:softEdge rad="317500"/>
          </a:effectLst>
        </p:spPr>
        <p:txBody>
          <a:bodyPr wrap="square" rtlCol="0">
            <a:spAutoFit/>
          </a:bodyPr>
          <a:lstStyle/>
          <a:p>
            <a:br>
              <a:rPr lang="da-DK" dirty="0"/>
            </a:br>
            <a:endParaRPr lang="da-DK" dirty="0"/>
          </a:p>
          <a:p>
            <a:pPr algn="ctr"/>
            <a:r>
              <a:rPr lang="da-DK" dirty="0"/>
              <a:t>Du skal bruge dette tal for at genstarte tidsmaskinen: 110101</a:t>
            </a:r>
          </a:p>
          <a:p>
            <a:endParaRPr lang="da-DK" dirty="0"/>
          </a:p>
          <a:p>
            <a:endParaRPr lang="da-DK" dirty="0"/>
          </a:p>
        </p:txBody>
      </p:sp>
      <p:pic>
        <p:nvPicPr>
          <p:cNvPr id="2" name="Billede 1" descr="Et billede, der indeholder bygning, udendørs, nat, gade/vej&#10;&#10;Automatisk genereret beskrivelse">
            <a:hlinkClick r:id="rId3" action="ppaction://hlinksldjump"/>
            <a:extLst>
              <a:ext uri="{FF2B5EF4-FFF2-40B4-BE49-F238E27FC236}">
                <a16:creationId xmlns:a16="http://schemas.microsoft.com/office/drawing/2014/main" id="{2263CFA5-58EE-A69B-DE20-38A8A06D4F87}"/>
              </a:ext>
            </a:extLst>
          </p:cNvPr>
          <p:cNvPicPr>
            <a:picLocks noChangeAspect="1"/>
          </p:cNvPicPr>
          <p:nvPr/>
        </p:nvPicPr>
        <p:blipFill>
          <a:blip r:embed="rId4"/>
          <a:stretch>
            <a:fillRect/>
          </a:stretch>
        </p:blipFill>
        <p:spPr>
          <a:xfrm>
            <a:off x="9940413" y="4865517"/>
            <a:ext cx="1174630" cy="156617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5054255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virus-4835301_1920 - The Development Platform">
            <a:extLst>
              <a:ext uri="{FF2B5EF4-FFF2-40B4-BE49-F238E27FC236}">
                <a16:creationId xmlns:a16="http://schemas.microsoft.com/office/drawing/2014/main" id="{F52CFE58-FE0E-AB6A-DBC8-9D5F305D3E0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06F764AF-90C3-5BBD-8D05-4BB91C357725}"/>
              </a:ext>
            </a:extLst>
          </p:cNvPr>
          <p:cNvSpPr txBox="1"/>
          <p:nvPr/>
        </p:nvSpPr>
        <p:spPr>
          <a:xfrm>
            <a:off x="5020144" y="752281"/>
            <a:ext cx="4419600" cy="1754326"/>
          </a:xfrm>
          <a:prstGeom prst="rect">
            <a:avLst/>
          </a:prstGeom>
          <a:noFill/>
        </p:spPr>
        <p:txBody>
          <a:bodyPr wrap="square" rtlCol="0">
            <a:spAutoFit/>
          </a:bodyPr>
          <a:lstStyle/>
          <a:p>
            <a:r>
              <a:rPr lang="da-DK" sz="3600" dirty="0">
                <a:solidFill>
                  <a:schemeClr val="bg1"/>
                </a:solidFill>
              </a:rPr>
              <a:t>Åh nej! En virus… Du må hellere gå tilbage til computeren.</a:t>
            </a:r>
          </a:p>
        </p:txBody>
      </p:sp>
      <p:pic>
        <p:nvPicPr>
          <p:cNvPr id="2" name="Billede 1" descr="Et billede, der indeholder bygning, udendørs, nat, gade/vej&#10;&#10;Automatisk genereret beskrivelse">
            <a:hlinkClick r:id="rId3" action="ppaction://hlinksldjump"/>
            <a:extLst>
              <a:ext uri="{FF2B5EF4-FFF2-40B4-BE49-F238E27FC236}">
                <a16:creationId xmlns:a16="http://schemas.microsoft.com/office/drawing/2014/main" id="{117C8631-29D1-05D7-CD91-4BDAF322E5CE}"/>
              </a:ext>
            </a:extLst>
          </p:cNvPr>
          <p:cNvPicPr>
            <a:picLocks noChangeAspect="1"/>
          </p:cNvPicPr>
          <p:nvPr/>
        </p:nvPicPr>
        <p:blipFill>
          <a:blip r:embed="rId4"/>
          <a:stretch>
            <a:fillRect/>
          </a:stretch>
        </p:blipFill>
        <p:spPr>
          <a:xfrm>
            <a:off x="928293" y="4866968"/>
            <a:ext cx="1195664" cy="159421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631753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31" name="Rectangle 266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6626" name="Picture 2" descr="Goat Wallpapers (64+ pictures)">
            <a:extLst>
              <a:ext uri="{FF2B5EF4-FFF2-40B4-BE49-F238E27FC236}">
                <a16:creationId xmlns:a16="http://schemas.microsoft.com/office/drawing/2014/main" id="{D0756488-6AAE-5569-141B-06C5DCBFD9B7}"/>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19BA4C9A-11C0-C3E0-3BAA-1FD58EBA7B20}"/>
              </a:ext>
            </a:extLst>
          </p:cNvPr>
          <p:cNvSpPr txBox="1"/>
          <p:nvPr/>
        </p:nvSpPr>
        <p:spPr>
          <a:xfrm>
            <a:off x="4106022" y="614868"/>
            <a:ext cx="6188617" cy="461665"/>
          </a:xfrm>
          <a:prstGeom prst="rect">
            <a:avLst/>
          </a:prstGeom>
          <a:noFill/>
        </p:spPr>
        <p:txBody>
          <a:bodyPr wrap="none" rtlCol="0">
            <a:spAutoFit/>
          </a:bodyPr>
          <a:lstStyle/>
          <a:p>
            <a:r>
              <a:rPr lang="da-DK" sz="2400" dirty="0">
                <a:solidFill>
                  <a:schemeClr val="bg1"/>
                </a:solidFill>
              </a:rPr>
              <a:t>En ged?!!  Hvad er sandsynligheden lige for det?</a:t>
            </a:r>
          </a:p>
        </p:txBody>
      </p:sp>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C358BF88-2BE9-1ACD-D182-9986671F5E38}"/>
              </a:ext>
            </a:extLst>
          </p:cNvPr>
          <p:cNvPicPr>
            <a:picLocks noChangeAspect="1"/>
          </p:cNvPicPr>
          <p:nvPr/>
        </p:nvPicPr>
        <p:blipFill>
          <a:blip r:embed="rId5"/>
          <a:stretch>
            <a:fillRect/>
          </a:stretch>
        </p:blipFill>
        <p:spPr>
          <a:xfrm>
            <a:off x="595905" y="4746840"/>
            <a:ext cx="1162481" cy="154997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6452551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5" name="Rectangle 2765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7650" name="Picture 2" descr="100,000+ Best Car Wallpapers Photos · 100% Free Download · Pexels Stock  Photos">
            <a:extLst>
              <a:ext uri="{FF2B5EF4-FFF2-40B4-BE49-F238E27FC236}">
                <a16:creationId xmlns:a16="http://schemas.microsoft.com/office/drawing/2014/main" id="{7F91898A-BDE9-0930-61D2-E68D8C0CA5CC}"/>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036F126A-7735-76B4-A9C5-ED40938716B0}"/>
              </a:ext>
            </a:extLst>
          </p:cNvPr>
          <p:cNvSpPr txBox="1"/>
          <p:nvPr/>
        </p:nvSpPr>
        <p:spPr>
          <a:xfrm>
            <a:off x="4844592" y="4777473"/>
            <a:ext cx="2620799" cy="538609"/>
          </a:xfrm>
          <a:prstGeom prst="rect">
            <a:avLst/>
          </a:prstGeom>
          <a:solidFill>
            <a:srgbClr val="B6BFCE"/>
          </a:solidFill>
          <a:effectLst>
            <a:softEdge rad="49274"/>
          </a:effectLst>
        </p:spPr>
        <p:txBody>
          <a:bodyPr wrap="square" rtlCol="0">
            <a:spAutoFit/>
          </a:bodyPr>
          <a:lstStyle/>
          <a:p>
            <a:pPr algn="ctr"/>
            <a:r>
              <a:rPr lang="da-DK" sz="2900" dirty="0">
                <a:latin typeface="UKNumberPlate" panose="020B0603050302020204" pitchFamily="34" charset="0"/>
              </a:rPr>
              <a:t>Monty Hall</a:t>
            </a:r>
          </a:p>
        </p:txBody>
      </p:sp>
      <p:pic>
        <p:nvPicPr>
          <p:cNvPr id="3" name="Billede 2" descr="Et billede, der indeholder bygning, udendørs, nat, gade/vej&#10;&#10;Automatisk genereret beskrivelse">
            <a:hlinkClick r:id="rId4" action="ppaction://hlinksldjump"/>
            <a:extLst>
              <a:ext uri="{FF2B5EF4-FFF2-40B4-BE49-F238E27FC236}">
                <a16:creationId xmlns:a16="http://schemas.microsoft.com/office/drawing/2014/main" id="{A4CCBD3B-8DCE-CE92-C592-ED38FBEABD41}"/>
              </a:ext>
            </a:extLst>
          </p:cNvPr>
          <p:cNvPicPr>
            <a:picLocks noChangeAspect="1"/>
          </p:cNvPicPr>
          <p:nvPr/>
        </p:nvPicPr>
        <p:blipFill>
          <a:blip r:embed="rId5"/>
          <a:stretch>
            <a:fillRect/>
          </a:stretch>
        </p:blipFill>
        <p:spPr>
          <a:xfrm>
            <a:off x="119507" y="5046777"/>
            <a:ext cx="905196" cy="120692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347753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C42ACBE1-C71D-EAD5-E727-9A04FA2159A1}"/>
              </a:ext>
            </a:extLst>
          </p:cNvPr>
          <p:cNvPicPr>
            <a:picLocks noChangeAspect="1"/>
          </p:cNvPicPr>
          <p:nvPr/>
        </p:nvPicPr>
        <p:blipFill>
          <a:blip r:embed="rId5"/>
          <a:stretch>
            <a:fillRect/>
          </a:stretch>
        </p:blipFill>
        <p:spPr>
          <a:xfrm>
            <a:off x="266559" y="5132439"/>
            <a:ext cx="1173542" cy="1564723"/>
          </a:xfrm>
          <a:prstGeom prst="rect">
            <a:avLst/>
          </a:prstGeom>
          <a:effectLst>
            <a:outerShdw blurRad="50800" dist="38100" dir="2700000" algn="tl" rotWithShape="0">
              <a:prstClr val="black">
                <a:alpha val="40000"/>
              </a:prstClr>
            </a:outerShdw>
          </a:effectLst>
        </p:spPr>
      </p:pic>
      <p:sp>
        <p:nvSpPr>
          <p:cNvPr id="3" name="Ellipse 2">
            <a:hlinkClick r:id="rId6"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7"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6"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6"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6"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6"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6"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6"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6"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6"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7548224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4"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5"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B3A319B3-D53F-B8BE-628E-47B16ED944C5}"/>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Tree>
    <p:extLst>
      <p:ext uri="{BB962C8B-B14F-4D97-AF65-F5344CB8AC3E}">
        <p14:creationId xmlns:p14="http://schemas.microsoft.com/office/powerpoint/2010/main" val="284629294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4"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B3A319B3-D53F-B8BE-628E-47B16ED944C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Tree>
    <p:extLst>
      <p:ext uri="{BB962C8B-B14F-4D97-AF65-F5344CB8AC3E}">
        <p14:creationId xmlns:p14="http://schemas.microsoft.com/office/powerpoint/2010/main" val="33283930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4"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5"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spTree>
    <p:extLst>
      <p:ext uri="{BB962C8B-B14F-4D97-AF65-F5344CB8AC3E}">
        <p14:creationId xmlns:p14="http://schemas.microsoft.com/office/powerpoint/2010/main" val="59347313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4"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spTree>
    <p:extLst>
      <p:ext uri="{BB962C8B-B14F-4D97-AF65-F5344CB8AC3E}">
        <p14:creationId xmlns:p14="http://schemas.microsoft.com/office/powerpoint/2010/main" val="31759259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5"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pic>
        <p:nvPicPr>
          <p:cNvPr id="16" name="Billede 15" descr="Et billede, der indeholder cirkel, hvirvelstrøm, Farverigt, Fraktalkunst&#10;&#10;Automatisk genereret beskrivelse">
            <a:extLst>
              <a:ext uri="{FF2B5EF4-FFF2-40B4-BE49-F238E27FC236}">
                <a16:creationId xmlns:a16="http://schemas.microsoft.com/office/drawing/2014/main" id="{939AE4E1-BEDD-F196-C9BE-1D49CE42B08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78506" y="1934505"/>
            <a:ext cx="1983426" cy="1925319"/>
          </a:xfrm>
          <a:prstGeom prst="rect">
            <a:avLst/>
          </a:prstGeom>
        </p:spPr>
      </p:pic>
    </p:spTree>
    <p:extLst>
      <p:ext uri="{BB962C8B-B14F-4D97-AF65-F5344CB8AC3E}">
        <p14:creationId xmlns:p14="http://schemas.microsoft.com/office/powerpoint/2010/main" val="266622011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4" action="ppaction://hlinksldjump"/>
            <a:extLst>
              <a:ext uri="{FF2B5EF4-FFF2-40B4-BE49-F238E27FC236}">
                <a16:creationId xmlns:a16="http://schemas.microsoft.com/office/drawing/2014/main" id="{1E2CFD01-EF6E-35D4-2996-10F3C39965DA}"/>
              </a:ext>
            </a:extLst>
          </p:cNvPr>
          <p:cNvSpPr/>
          <p:nvPr/>
        </p:nvSpPr>
        <p:spPr>
          <a:xfrm>
            <a:off x="9307248"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4"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Ellipse 5">
            <a:hlinkClick r:id="rId4" action="ppaction://hlinksldjump"/>
            <a:extLst>
              <a:ext uri="{FF2B5EF4-FFF2-40B4-BE49-F238E27FC236}">
                <a16:creationId xmlns:a16="http://schemas.microsoft.com/office/drawing/2014/main" id="{89517311-6859-34BB-A3F2-45DFFCBDE4B0}"/>
              </a:ext>
            </a:extLst>
          </p:cNvPr>
          <p:cNvSpPr/>
          <p:nvPr/>
        </p:nvSpPr>
        <p:spPr>
          <a:xfrm>
            <a:off x="8793270" y="142492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14792292-2C41-48D9-F5B1-16D01D3EFC8F}"/>
              </a:ext>
            </a:extLst>
          </p:cNvPr>
          <p:cNvSpPr/>
          <p:nvPr/>
        </p:nvSpPr>
        <p:spPr>
          <a:xfrm>
            <a:off x="930098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01464514-B871-D34B-BA16-3467F2765511}"/>
              </a:ext>
            </a:extLst>
          </p:cNvPr>
          <p:cNvSpPr/>
          <p:nvPr/>
        </p:nvSpPr>
        <p:spPr>
          <a:xfrm>
            <a:off x="9815435"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20551DC6-8280-370D-3BC7-4EC3399E939B}"/>
              </a:ext>
            </a:extLst>
          </p:cNvPr>
          <p:cNvSpPr/>
          <p:nvPr/>
        </p:nvSpPr>
        <p:spPr>
          <a:xfrm>
            <a:off x="8793269" y="19291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2140A6B8-7EED-7A95-EFEB-48CDC109108E}"/>
              </a:ext>
            </a:extLst>
          </p:cNvPr>
          <p:cNvSpPr/>
          <p:nvPr/>
        </p:nvSpPr>
        <p:spPr>
          <a:xfrm>
            <a:off x="9300984" y="192465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0F892605-19ED-7FBA-46EA-45D5B8104B71}"/>
              </a:ext>
            </a:extLst>
          </p:cNvPr>
          <p:cNvSpPr/>
          <p:nvPr/>
        </p:nvSpPr>
        <p:spPr>
          <a:xfrm>
            <a:off x="981496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C6BD9E06-EEAA-53BD-BC51-6AEA892C25D7}"/>
              </a:ext>
            </a:extLst>
          </p:cNvPr>
          <p:cNvSpPr/>
          <p:nvPr/>
        </p:nvSpPr>
        <p:spPr>
          <a:xfrm>
            <a:off x="9300983" y="2439179"/>
            <a:ext cx="388307" cy="306887"/>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pic>
        <p:nvPicPr>
          <p:cNvPr id="16" name="Billede 15" descr="Et billede, der indeholder cirkel, hvirvelstrøm, Farverigt, Fraktalkunst&#10;&#10;Automatisk genereret beskrivelse">
            <a:extLst>
              <a:ext uri="{FF2B5EF4-FFF2-40B4-BE49-F238E27FC236}">
                <a16:creationId xmlns:a16="http://schemas.microsoft.com/office/drawing/2014/main" id="{939AE4E1-BEDD-F196-C9BE-1D49CE42B086}"/>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1934505"/>
            <a:ext cx="1983426" cy="1925319"/>
          </a:xfrm>
          <a:prstGeom prst="rect">
            <a:avLst/>
          </a:prstGeom>
        </p:spPr>
      </p:pic>
    </p:spTree>
    <p:extLst>
      <p:ext uri="{BB962C8B-B14F-4D97-AF65-F5344CB8AC3E}">
        <p14:creationId xmlns:p14="http://schemas.microsoft.com/office/powerpoint/2010/main" val="35068527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hlinkClick r:id="rId2" action="ppaction://hlinksldjump"/>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4">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pic>
        <p:nvPicPr>
          <p:cNvPr id="16" name="Billede 15" descr="Et billede, der indeholder cirkel, hvirvelstrøm, Farverigt, Fraktalkunst&#10;&#10;Automatisk genereret beskrivelse">
            <a:extLst>
              <a:ext uri="{FF2B5EF4-FFF2-40B4-BE49-F238E27FC236}">
                <a16:creationId xmlns:a16="http://schemas.microsoft.com/office/drawing/2014/main" id="{939AE4E1-BEDD-F196-C9BE-1D49CE42B086}"/>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4378506" y="1961801"/>
            <a:ext cx="1983426" cy="1925319"/>
          </a:xfrm>
          <a:prstGeom prst="rect">
            <a:avLst/>
          </a:prstGeom>
        </p:spPr>
      </p:pic>
      <p:pic>
        <p:nvPicPr>
          <p:cNvPr id="17" name="Billede 16" descr="Et billede, der indeholder cirkel, hvirvelstrøm, Farverigt, Fraktalkunst&#10;&#10;Automatisk genereret beskrivelse">
            <a:extLst>
              <a:ext uri="{FF2B5EF4-FFF2-40B4-BE49-F238E27FC236}">
                <a16:creationId xmlns:a16="http://schemas.microsoft.com/office/drawing/2014/main" id="{F9CA3FBF-E9C8-04A6-7C07-ACBD7EA90892}"/>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5810100" y="1967730"/>
            <a:ext cx="1983426" cy="1925319"/>
          </a:xfrm>
          <a:prstGeom prst="rect">
            <a:avLst/>
          </a:prstGeom>
        </p:spPr>
      </p:pic>
    </p:spTree>
    <p:extLst>
      <p:ext uri="{BB962C8B-B14F-4D97-AF65-F5344CB8AC3E}">
        <p14:creationId xmlns:p14="http://schemas.microsoft.com/office/powerpoint/2010/main" val="18561520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9808F6D4-A0CD-FA83-23F2-563763F5AF9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A8D8D818-7004-049D-50A0-B1069D0C08E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43021" y="469647"/>
            <a:ext cx="1983426" cy="1925319"/>
          </a:xfrm>
          <a:prstGeom prst="rect">
            <a:avLst/>
          </a:prstGeom>
        </p:spPr>
      </p:pic>
      <p:pic>
        <p:nvPicPr>
          <p:cNvPr id="16" name="Billede 15" descr="Et billede, der indeholder cirkel, hvirvelstrøm, Farverigt, Fraktalkunst&#10;&#10;Automatisk genereret beskrivelse">
            <a:extLst>
              <a:ext uri="{FF2B5EF4-FFF2-40B4-BE49-F238E27FC236}">
                <a16:creationId xmlns:a16="http://schemas.microsoft.com/office/drawing/2014/main" id="{939AE4E1-BEDD-F196-C9BE-1D49CE42B08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1961801"/>
            <a:ext cx="1983426" cy="1925319"/>
          </a:xfrm>
          <a:prstGeom prst="rect">
            <a:avLst/>
          </a:prstGeom>
        </p:spPr>
      </p:pic>
      <p:pic>
        <p:nvPicPr>
          <p:cNvPr id="17" name="Billede 16" descr="Et billede, der indeholder cirkel, hvirvelstrøm, Farverigt, Fraktalkunst&#10;&#10;Automatisk genereret beskrivelse">
            <a:extLst>
              <a:ext uri="{FF2B5EF4-FFF2-40B4-BE49-F238E27FC236}">
                <a16:creationId xmlns:a16="http://schemas.microsoft.com/office/drawing/2014/main" id="{F9CA3FBF-E9C8-04A6-7C07-ACBD7EA9089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10100" y="1967730"/>
            <a:ext cx="1983426" cy="1925319"/>
          </a:xfrm>
          <a:prstGeom prst="rect">
            <a:avLst/>
          </a:prstGeom>
        </p:spPr>
      </p:pic>
    </p:spTree>
    <p:extLst>
      <p:ext uri="{BB962C8B-B14F-4D97-AF65-F5344CB8AC3E}">
        <p14:creationId xmlns:p14="http://schemas.microsoft.com/office/powerpoint/2010/main" val="2436990976"/>
      </p:ext>
    </p:extLst>
  </p:cSld>
  <p:clrMapOvr>
    <a:masterClrMapping/>
  </p:clrMapOvr>
  <mc:AlternateContent xmlns:mc="http://schemas.openxmlformats.org/markup-compatibility/2006" xmlns:p14="http://schemas.microsoft.com/office/powerpoint/2010/main">
    <mc:Choice Requires="p14">
      <p:transition spd="slow" p14:dur="2000" advClick="0" advTm="1000"/>
    </mc:Choice>
    <mc:Fallback xmlns="">
      <p:transition spd="slow" advClick="0" advTm="1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me Travel GIF | Gfycat">
            <a:extLst>
              <a:ext uri="{FF2B5EF4-FFF2-40B4-BE49-F238E27FC236}">
                <a16:creationId xmlns:a16="http://schemas.microsoft.com/office/drawing/2014/main" id="{69B5ADA4-B348-0388-1336-D61A2C6F567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7440" y="-281354"/>
            <a:ext cx="16698351" cy="7139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575433"/>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362" name="Picture 2">
            <a:extLst>
              <a:ext uri="{FF2B5EF4-FFF2-40B4-BE49-F238E27FC236}">
                <a16:creationId xmlns:a16="http://schemas.microsoft.com/office/drawing/2014/main" id="{A8C480BE-E07D-A59D-64B0-124916D45547}"/>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133201" y="-342900"/>
            <a:ext cx="12323688" cy="7200900"/>
          </a:xfrm>
          <a:prstGeom prst="rect">
            <a:avLst/>
          </a:prstGeom>
          <a:noFill/>
          <a:extLst>
            <a:ext uri="{909E8E84-426E-40DD-AFC4-6F175D3DCCD1}">
              <a14:hiddenFill xmlns:a14="http://schemas.microsoft.com/office/drawing/2010/main">
                <a:solidFill>
                  <a:srgbClr val="FFFFFF"/>
                </a:solidFill>
              </a14:hiddenFill>
            </a:ext>
          </a:extLst>
        </p:spPr>
      </p:pic>
      <p:sp>
        <p:nvSpPr>
          <p:cNvPr id="3" name="Kombinationstegning 2">
            <a:hlinkClick r:id="rId3" action="ppaction://hlinksldjump"/>
            <a:extLst>
              <a:ext uri="{FF2B5EF4-FFF2-40B4-BE49-F238E27FC236}">
                <a16:creationId xmlns:a16="http://schemas.microsoft.com/office/drawing/2014/main" id="{F9EE7B85-1F7E-628D-1EB0-402012D4B5DA}"/>
              </a:ext>
            </a:extLst>
          </p:cNvPr>
          <p:cNvSpPr/>
          <p:nvPr/>
        </p:nvSpPr>
        <p:spPr>
          <a:xfrm>
            <a:off x="9735266" y="4750755"/>
            <a:ext cx="1519807" cy="1821925"/>
          </a:xfrm>
          <a:custGeom>
            <a:avLst/>
            <a:gdLst>
              <a:gd name="connsiteX0" fmla="*/ 1519417 w 1519807"/>
              <a:gd name="connsiteY0" fmla="*/ 1512541 h 1821925"/>
              <a:gd name="connsiteX1" fmla="*/ 1519417 w 1519807"/>
              <a:gd name="connsiteY1" fmla="*/ 1512541 h 1821925"/>
              <a:gd name="connsiteX2" fmla="*/ 1485041 w 1519807"/>
              <a:gd name="connsiteY2" fmla="*/ 1464415 h 1821925"/>
              <a:gd name="connsiteX3" fmla="*/ 1478166 w 1519807"/>
              <a:gd name="connsiteY3" fmla="*/ 1443789 h 1821925"/>
              <a:gd name="connsiteX4" fmla="*/ 1464415 w 1519807"/>
              <a:gd name="connsiteY4" fmla="*/ 1416289 h 1821925"/>
              <a:gd name="connsiteX5" fmla="*/ 1450665 w 1519807"/>
              <a:gd name="connsiteY5" fmla="*/ 1375037 h 1821925"/>
              <a:gd name="connsiteX6" fmla="*/ 1443790 w 1519807"/>
              <a:gd name="connsiteY6" fmla="*/ 1354412 h 1821925"/>
              <a:gd name="connsiteX7" fmla="*/ 1423164 w 1519807"/>
              <a:gd name="connsiteY7" fmla="*/ 1306286 h 1821925"/>
              <a:gd name="connsiteX8" fmla="*/ 1409414 w 1519807"/>
              <a:gd name="connsiteY8" fmla="*/ 1237534 h 1821925"/>
              <a:gd name="connsiteX9" fmla="*/ 1402539 w 1519807"/>
              <a:gd name="connsiteY9" fmla="*/ 1210033 h 1821925"/>
              <a:gd name="connsiteX10" fmla="*/ 1402539 w 1519807"/>
              <a:gd name="connsiteY10" fmla="*/ 433137 h 1821925"/>
              <a:gd name="connsiteX11" fmla="*/ 1416289 w 1519807"/>
              <a:gd name="connsiteY11" fmla="*/ 364385 h 1821925"/>
              <a:gd name="connsiteX12" fmla="*/ 1430039 w 1519807"/>
              <a:gd name="connsiteY12" fmla="*/ 275007 h 1821925"/>
              <a:gd name="connsiteX13" fmla="*/ 1423164 w 1519807"/>
              <a:gd name="connsiteY13" fmla="*/ 192505 h 1821925"/>
              <a:gd name="connsiteX14" fmla="*/ 1416289 w 1519807"/>
              <a:gd name="connsiteY14" fmla="*/ 144379 h 1821925"/>
              <a:gd name="connsiteX15" fmla="*/ 1354412 w 1519807"/>
              <a:gd name="connsiteY15" fmla="*/ 137504 h 1821925"/>
              <a:gd name="connsiteX16" fmla="*/ 1306286 w 1519807"/>
              <a:gd name="connsiteY16" fmla="*/ 116878 h 1821925"/>
              <a:gd name="connsiteX17" fmla="*/ 1285660 w 1519807"/>
              <a:gd name="connsiteY17" fmla="*/ 110003 h 1821925"/>
              <a:gd name="connsiteX18" fmla="*/ 1265035 w 1519807"/>
              <a:gd name="connsiteY18" fmla="*/ 96253 h 1821925"/>
              <a:gd name="connsiteX19" fmla="*/ 1251284 w 1519807"/>
              <a:gd name="connsiteY19" fmla="*/ 82502 h 1821925"/>
              <a:gd name="connsiteX20" fmla="*/ 1223784 w 1519807"/>
              <a:gd name="connsiteY20" fmla="*/ 61877 h 1821925"/>
              <a:gd name="connsiteX21" fmla="*/ 1175657 w 1519807"/>
              <a:gd name="connsiteY21" fmla="*/ 34376 h 1821925"/>
              <a:gd name="connsiteX22" fmla="*/ 1141281 w 1519807"/>
              <a:gd name="connsiteY22" fmla="*/ 6875 h 1821925"/>
              <a:gd name="connsiteX23" fmla="*/ 1120656 w 1519807"/>
              <a:gd name="connsiteY23" fmla="*/ 0 h 1821925"/>
              <a:gd name="connsiteX24" fmla="*/ 1100030 w 1519807"/>
              <a:gd name="connsiteY24" fmla="*/ 41251 h 1821925"/>
              <a:gd name="connsiteX25" fmla="*/ 1038154 w 1519807"/>
              <a:gd name="connsiteY25" fmla="*/ 68752 h 1821925"/>
              <a:gd name="connsiteX26" fmla="*/ 1017528 w 1519807"/>
              <a:gd name="connsiteY26" fmla="*/ 75627 h 1821925"/>
              <a:gd name="connsiteX27" fmla="*/ 941901 w 1519807"/>
              <a:gd name="connsiteY27" fmla="*/ 89377 h 1821925"/>
              <a:gd name="connsiteX28" fmla="*/ 900650 w 1519807"/>
              <a:gd name="connsiteY28" fmla="*/ 103128 h 1821925"/>
              <a:gd name="connsiteX29" fmla="*/ 838773 w 1519807"/>
              <a:gd name="connsiteY29" fmla="*/ 123753 h 1821925"/>
              <a:gd name="connsiteX30" fmla="*/ 790647 w 1519807"/>
              <a:gd name="connsiteY30" fmla="*/ 137504 h 1821925"/>
              <a:gd name="connsiteX31" fmla="*/ 694394 w 1519807"/>
              <a:gd name="connsiteY31" fmla="*/ 158129 h 1821925"/>
              <a:gd name="connsiteX32" fmla="*/ 653143 w 1519807"/>
              <a:gd name="connsiteY32" fmla="*/ 171880 h 1821925"/>
              <a:gd name="connsiteX33" fmla="*/ 591266 w 1519807"/>
              <a:gd name="connsiteY33" fmla="*/ 213131 h 1821925"/>
              <a:gd name="connsiteX34" fmla="*/ 570641 w 1519807"/>
              <a:gd name="connsiteY34" fmla="*/ 226881 h 1821925"/>
              <a:gd name="connsiteX35" fmla="*/ 556890 w 1519807"/>
              <a:gd name="connsiteY35" fmla="*/ 240631 h 1821925"/>
              <a:gd name="connsiteX36" fmla="*/ 515639 w 1519807"/>
              <a:gd name="connsiteY36" fmla="*/ 268132 h 1821925"/>
              <a:gd name="connsiteX37" fmla="*/ 481263 w 1519807"/>
              <a:gd name="connsiteY37" fmla="*/ 295633 h 1821925"/>
              <a:gd name="connsiteX38" fmla="*/ 467513 w 1519807"/>
              <a:gd name="connsiteY38" fmla="*/ 316259 h 1821925"/>
              <a:gd name="connsiteX39" fmla="*/ 446887 w 1519807"/>
              <a:gd name="connsiteY39" fmla="*/ 336884 h 1821925"/>
              <a:gd name="connsiteX40" fmla="*/ 440012 w 1519807"/>
              <a:gd name="connsiteY40" fmla="*/ 357510 h 1821925"/>
              <a:gd name="connsiteX41" fmla="*/ 426262 w 1519807"/>
              <a:gd name="connsiteY41" fmla="*/ 378135 h 1821925"/>
              <a:gd name="connsiteX42" fmla="*/ 419387 w 1519807"/>
              <a:gd name="connsiteY42" fmla="*/ 605016 h 1821925"/>
              <a:gd name="connsiteX43" fmla="*/ 433137 w 1519807"/>
              <a:gd name="connsiteY43" fmla="*/ 666893 h 1821925"/>
              <a:gd name="connsiteX44" fmla="*/ 440012 w 1519807"/>
              <a:gd name="connsiteY44" fmla="*/ 708144 h 1821925"/>
              <a:gd name="connsiteX45" fmla="*/ 426262 w 1519807"/>
              <a:gd name="connsiteY45" fmla="*/ 852523 h 1821925"/>
              <a:gd name="connsiteX46" fmla="*/ 412511 w 1519807"/>
              <a:gd name="connsiteY46" fmla="*/ 907525 h 1821925"/>
              <a:gd name="connsiteX47" fmla="*/ 405636 w 1519807"/>
              <a:gd name="connsiteY47" fmla="*/ 928150 h 1821925"/>
              <a:gd name="connsiteX48" fmla="*/ 385011 w 1519807"/>
              <a:gd name="connsiteY48" fmla="*/ 996902 h 1821925"/>
              <a:gd name="connsiteX49" fmla="*/ 371260 w 1519807"/>
              <a:gd name="connsiteY49" fmla="*/ 1017528 h 1821925"/>
              <a:gd name="connsiteX50" fmla="*/ 357510 w 1519807"/>
              <a:gd name="connsiteY50" fmla="*/ 1058779 h 1821925"/>
              <a:gd name="connsiteX51" fmla="*/ 350635 w 1519807"/>
              <a:gd name="connsiteY51" fmla="*/ 1079404 h 1821925"/>
              <a:gd name="connsiteX52" fmla="*/ 343760 w 1519807"/>
              <a:gd name="connsiteY52" fmla="*/ 1161907 h 1821925"/>
              <a:gd name="connsiteX53" fmla="*/ 323134 w 1519807"/>
              <a:gd name="connsiteY53" fmla="*/ 1313161 h 1821925"/>
              <a:gd name="connsiteX54" fmla="*/ 309384 w 1519807"/>
              <a:gd name="connsiteY54" fmla="*/ 1333786 h 1821925"/>
              <a:gd name="connsiteX55" fmla="*/ 302508 w 1519807"/>
              <a:gd name="connsiteY55" fmla="*/ 1361287 h 1821925"/>
              <a:gd name="connsiteX56" fmla="*/ 295633 w 1519807"/>
              <a:gd name="connsiteY56" fmla="*/ 1381913 h 1821925"/>
              <a:gd name="connsiteX57" fmla="*/ 288758 w 1519807"/>
              <a:gd name="connsiteY57" fmla="*/ 1423164 h 1821925"/>
              <a:gd name="connsiteX58" fmla="*/ 281883 w 1519807"/>
              <a:gd name="connsiteY58" fmla="*/ 1491916 h 1821925"/>
              <a:gd name="connsiteX59" fmla="*/ 268132 w 1519807"/>
              <a:gd name="connsiteY59" fmla="*/ 1533167 h 1821925"/>
              <a:gd name="connsiteX60" fmla="*/ 261257 w 1519807"/>
              <a:gd name="connsiteY60" fmla="*/ 1622544 h 1821925"/>
              <a:gd name="connsiteX61" fmla="*/ 254382 w 1519807"/>
              <a:gd name="connsiteY61" fmla="*/ 1643170 h 1821925"/>
              <a:gd name="connsiteX62" fmla="*/ 233757 w 1519807"/>
              <a:gd name="connsiteY62" fmla="*/ 1656920 h 1821925"/>
              <a:gd name="connsiteX63" fmla="*/ 199381 w 1519807"/>
              <a:gd name="connsiteY63" fmla="*/ 1663795 h 1821925"/>
              <a:gd name="connsiteX64" fmla="*/ 171880 w 1519807"/>
              <a:gd name="connsiteY64" fmla="*/ 1670671 h 1821925"/>
              <a:gd name="connsiteX65" fmla="*/ 123754 w 1519807"/>
              <a:gd name="connsiteY65" fmla="*/ 1698171 h 1821925"/>
              <a:gd name="connsiteX66" fmla="*/ 82502 w 1519807"/>
              <a:gd name="connsiteY66" fmla="*/ 1711922 h 1821925"/>
              <a:gd name="connsiteX67" fmla="*/ 41251 w 1519807"/>
              <a:gd name="connsiteY67" fmla="*/ 1732547 h 1821925"/>
              <a:gd name="connsiteX68" fmla="*/ 0 w 1519807"/>
              <a:gd name="connsiteY68" fmla="*/ 1753173 h 1821925"/>
              <a:gd name="connsiteX69" fmla="*/ 20626 w 1519807"/>
              <a:gd name="connsiteY69" fmla="*/ 1760048 h 1821925"/>
              <a:gd name="connsiteX70" fmla="*/ 68752 w 1519807"/>
              <a:gd name="connsiteY70" fmla="*/ 1773798 h 1821925"/>
              <a:gd name="connsiteX71" fmla="*/ 137504 w 1519807"/>
              <a:gd name="connsiteY71" fmla="*/ 1801299 h 1821925"/>
              <a:gd name="connsiteX72" fmla="*/ 178755 w 1519807"/>
              <a:gd name="connsiteY72" fmla="*/ 1808174 h 1821925"/>
              <a:gd name="connsiteX73" fmla="*/ 226881 w 1519807"/>
              <a:gd name="connsiteY73" fmla="*/ 1821925 h 1821925"/>
              <a:gd name="connsiteX74" fmla="*/ 268132 w 1519807"/>
              <a:gd name="connsiteY74" fmla="*/ 1815050 h 1821925"/>
              <a:gd name="connsiteX75" fmla="*/ 316259 w 1519807"/>
              <a:gd name="connsiteY75" fmla="*/ 1787549 h 1821925"/>
              <a:gd name="connsiteX76" fmla="*/ 336884 w 1519807"/>
              <a:gd name="connsiteY76" fmla="*/ 1780674 h 1821925"/>
              <a:gd name="connsiteX77" fmla="*/ 364385 w 1519807"/>
              <a:gd name="connsiteY77" fmla="*/ 1766923 h 1821925"/>
              <a:gd name="connsiteX78" fmla="*/ 412511 w 1519807"/>
              <a:gd name="connsiteY78" fmla="*/ 1753173 h 1821925"/>
              <a:gd name="connsiteX79" fmla="*/ 453763 w 1519807"/>
              <a:gd name="connsiteY79" fmla="*/ 1739422 h 1821925"/>
              <a:gd name="connsiteX80" fmla="*/ 488139 w 1519807"/>
              <a:gd name="connsiteY80" fmla="*/ 1732547 h 1821925"/>
              <a:gd name="connsiteX81" fmla="*/ 529390 w 1519807"/>
              <a:gd name="connsiteY81" fmla="*/ 1725672 h 1821925"/>
              <a:gd name="connsiteX82" fmla="*/ 556890 w 1519807"/>
              <a:gd name="connsiteY82" fmla="*/ 1718797 h 1821925"/>
              <a:gd name="connsiteX83" fmla="*/ 598142 w 1519807"/>
              <a:gd name="connsiteY83" fmla="*/ 1711922 h 1821925"/>
              <a:gd name="connsiteX84" fmla="*/ 666893 w 1519807"/>
              <a:gd name="connsiteY84" fmla="*/ 1698171 h 1821925"/>
              <a:gd name="connsiteX85" fmla="*/ 818148 w 1519807"/>
              <a:gd name="connsiteY85" fmla="*/ 1684421 h 1821925"/>
              <a:gd name="connsiteX86" fmla="*/ 790647 w 1519807"/>
              <a:gd name="connsiteY86" fmla="*/ 1677546 h 1821925"/>
              <a:gd name="connsiteX87" fmla="*/ 770021 w 1519807"/>
              <a:gd name="connsiteY87" fmla="*/ 1670671 h 1821925"/>
              <a:gd name="connsiteX88" fmla="*/ 735645 w 1519807"/>
              <a:gd name="connsiteY88" fmla="*/ 1663795 h 1821925"/>
              <a:gd name="connsiteX89" fmla="*/ 715020 w 1519807"/>
              <a:gd name="connsiteY89" fmla="*/ 1656920 h 1821925"/>
              <a:gd name="connsiteX90" fmla="*/ 653143 w 1519807"/>
              <a:gd name="connsiteY90" fmla="*/ 1643170 h 1821925"/>
              <a:gd name="connsiteX91" fmla="*/ 611892 w 1519807"/>
              <a:gd name="connsiteY91" fmla="*/ 1629419 h 1821925"/>
              <a:gd name="connsiteX92" fmla="*/ 570641 w 1519807"/>
              <a:gd name="connsiteY92" fmla="*/ 1622544 h 1821925"/>
              <a:gd name="connsiteX93" fmla="*/ 598142 w 1519807"/>
              <a:gd name="connsiteY93" fmla="*/ 1629419 h 1821925"/>
              <a:gd name="connsiteX94" fmla="*/ 618767 w 1519807"/>
              <a:gd name="connsiteY94" fmla="*/ 1636295 h 1821925"/>
              <a:gd name="connsiteX95" fmla="*/ 660018 w 1519807"/>
              <a:gd name="connsiteY95" fmla="*/ 1643170 h 1821925"/>
              <a:gd name="connsiteX96" fmla="*/ 701269 w 1519807"/>
              <a:gd name="connsiteY96" fmla="*/ 1656920 h 1821925"/>
              <a:gd name="connsiteX97" fmla="*/ 756271 w 1519807"/>
              <a:gd name="connsiteY97" fmla="*/ 1670671 h 1821925"/>
              <a:gd name="connsiteX98" fmla="*/ 797522 w 1519807"/>
              <a:gd name="connsiteY98" fmla="*/ 1684421 h 1821925"/>
              <a:gd name="connsiteX99" fmla="*/ 962526 w 1519807"/>
              <a:gd name="connsiteY99" fmla="*/ 1677546 h 1821925"/>
              <a:gd name="connsiteX100" fmla="*/ 1017528 w 1519807"/>
              <a:gd name="connsiteY100" fmla="*/ 1663795 h 1821925"/>
              <a:gd name="connsiteX101" fmla="*/ 1161907 w 1519807"/>
              <a:gd name="connsiteY101" fmla="*/ 1650045 h 1821925"/>
              <a:gd name="connsiteX102" fmla="*/ 1203158 w 1519807"/>
              <a:gd name="connsiteY102" fmla="*/ 1643170 h 1821925"/>
              <a:gd name="connsiteX103" fmla="*/ 1230659 w 1519807"/>
              <a:gd name="connsiteY103" fmla="*/ 1636295 h 1821925"/>
              <a:gd name="connsiteX104" fmla="*/ 1271910 w 1519807"/>
              <a:gd name="connsiteY104" fmla="*/ 1629419 h 1821925"/>
              <a:gd name="connsiteX105" fmla="*/ 1306286 w 1519807"/>
              <a:gd name="connsiteY105" fmla="*/ 1622544 h 1821925"/>
              <a:gd name="connsiteX106" fmla="*/ 1347537 w 1519807"/>
              <a:gd name="connsiteY106" fmla="*/ 1608794 h 1821925"/>
              <a:gd name="connsiteX107" fmla="*/ 1409414 w 1519807"/>
              <a:gd name="connsiteY107" fmla="*/ 1574418 h 1821925"/>
              <a:gd name="connsiteX108" fmla="*/ 1450665 w 1519807"/>
              <a:gd name="connsiteY108" fmla="*/ 1546917 h 1821925"/>
              <a:gd name="connsiteX109" fmla="*/ 1498791 w 1519807"/>
              <a:gd name="connsiteY109" fmla="*/ 1512541 h 1821925"/>
              <a:gd name="connsiteX110" fmla="*/ 1519417 w 1519807"/>
              <a:gd name="connsiteY110" fmla="*/ 1512541 h 182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1519807" h="1821925">
                <a:moveTo>
                  <a:pt x="1519417" y="1512541"/>
                </a:moveTo>
                <a:lnTo>
                  <a:pt x="1519417" y="1512541"/>
                </a:lnTo>
                <a:cubicBezTo>
                  <a:pt x="1507958" y="1496499"/>
                  <a:pt x="1495184" y="1481320"/>
                  <a:pt x="1485041" y="1464415"/>
                </a:cubicBezTo>
                <a:cubicBezTo>
                  <a:pt x="1481312" y="1458201"/>
                  <a:pt x="1481021" y="1450450"/>
                  <a:pt x="1478166" y="1443789"/>
                </a:cubicBezTo>
                <a:cubicBezTo>
                  <a:pt x="1474129" y="1434369"/>
                  <a:pt x="1468221" y="1425805"/>
                  <a:pt x="1464415" y="1416289"/>
                </a:cubicBezTo>
                <a:cubicBezTo>
                  <a:pt x="1459032" y="1402831"/>
                  <a:pt x="1455248" y="1388788"/>
                  <a:pt x="1450665" y="1375037"/>
                </a:cubicBezTo>
                <a:cubicBezTo>
                  <a:pt x="1448373" y="1368162"/>
                  <a:pt x="1447031" y="1360894"/>
                  <a:pt x="1443790" y="1354412"/>
                </a:cubicBezTo>
                <a:cubicBezTo>
                  <a:pt x="1431567" y="1329967"/>
                  <a:pt x="1429908" y="1329890"/>
                  <a:pt x="1423164" y="1306286"/>
                </a:cubicBezTo>
                <a:cubicBezTo>
                  <a:pt x="1412519" y="1269026"/>
                  <a:pt x="1418417" y="1282551"/>
                  <a:pt x="1409414" y="1237534"/>
                </a:cubicBezTo>
                <a:cubicBezTo>
                  <a:pt x="1407561" y="1228268"/>
                  <a:pt x="1404831" y="1219200"/>
                  <a:pt x="1402539" y="1210033"/>
                </a:cubicBezTo>
                <a:cubicBezTo>
                  <a:pt x="1378737" y="900648"/>
                  <a:pt x="1390348" y="1085331"/>
                  <a:pt x="1402539" y="433137"/>
                </a:cubicBezTo>
                <a:cubicBezTo>
                  <a:pt x="1403165" y="399658"/>
                  <a:pt x="1407542" y="390625"/>
                  <a:pt x="1416289" y="364385"/>
                </a:cubicBezTo>
                <a:cubicBezTo>
                  <a:pt x="1418218" y="352809"/>
                  <a:pt x="1430039" y="283855"/>
                  <a:pt x="1430039" y="275007"/>
                </a:cubicBezTo>
                <a:cubicBezTo>
                  <a:pt x="1430039" y="247411"/>
                  <a:pt x="1426053" y="219949"/>
                  <a:pt x="1423164" y="192505"/>
                </a:cubicBezTo>
                <a:cubicBezTo>
                  <a:pt x="1421468" y="176389"/>
                  <a:pt x="1428943" y="154502"/>
                  <a:pt x="1416289" y="144379"/>
                </a:cubicBezTo>
                <a:cubicBezTo>
                  <a:pt x="1400084" y="131415"/>
                  <a:pt x="1375038" y="139796"/>
                  <a:pt x="1354412" y="137504"/>
                </a:cubicBezTo>
                <a:cubicBezTo>
                  <a:pt x="1306030" y="121374"/>
                  <a:pt x="1365774" y="142372"/>
                  <a:pt x="1306286" y="116878"/>
                </a:cubicBezTo>
                <a:cubicBezTo>
                  <a:pt x="1299625" y="114023"/>
                  <a:pt x="1292535" y="112295"/>
                  <a:pt x="1285660" y="110003"/>
                </a:cubicBezTo>
                <a:cubicBezTo>
                  <a:pt x="1278785" y="105420"/>
                  <a:pt x="1271487" y="101415"/>
                  <a:pt x="1265035" y="96253"/>
                </a:cubicBezTo>
                <a:cubicBezTo>
                  <a:pt x="1259973" y="92204"/>
                  <a:pt x="1256264" y="86652"/>
                  <a:pt x="1251284" y="82502"/>
                </a:cubicBezTo>
                <a:cubicBezTo>
                  <a:pt x="1242481" y="75167"/>
                  <a:pt x="1233108" y="68537"/>
                  <a:pt x="1223784" y="61877"/>
                </a:cubicBezTo>
                <a:cubicBezTo>
                  <a:pt x="1201107" y="45679"/>
                  <a:pt x="1202516" y="47805"/>
                  <a:pt x="1175657" y="34376"/>
                </a:cubicBezTo>
                <a:cubicBezTo>
                  <a:pt x="1162866" y="21584"/>
                  <a:pt x="1158630" y="15549"/>
                  <a:pt x="1141281" y="6875"/>
                </a:cubicBezTo>
                <a:cubicBezTo>
                  <a:pt x="1134799" y="3634"/>
                  <a:pt x="1127531" y="2292"/>
                  <a:pt x="1120656" y="0"/>
                </a:cubicBezTo>
                <a:cubicBezTo>
                  <a:pt x="1115064" y="16776"/>
                  <a:pt x="1113359" y="27922"/>
                  <a:pt x="1100030" y="41251"/>
                </a:cubicBezTo>
                <a:cubicBezTo>
                  <a:pt x="1083688" y="57593"/>
                  <a:pt x="1058575" y="61945"/>
                  <a:pt x="1038154" y="68752"/>
                </a:cubicBezTo>
                <a:cubicBezTo>
                  <a:pt x="1031279" y="71044"/>
                  <a:pt x="1024702" y="74602"/>
                  <a:pt x="1017528" y="75627"/>
                </a:cubicBezTo>
                <a:cubicBezTo>
                  <a:pt x="983639" y="80468"/>
                  <a:pt x="971367" y="80537"/>
                  <a:pt x="941901" y="89377"/>
                </a:cubicBezTo>
                <a:cubicBezTo>
                  <a:pt x="928018" y="93542"/>
                  <a:pt x="914400" y="98544"/>
                  <a:pt x="900650" y="103128"/>
                </a:cubicBezTo>
                <a:lnTo>
                  <a:pt x="838773" y="123753"/>
                </a:lnTo>
                <a:cubicBezTo>
                  <a:pt x="819118" y="130304"/>
                  <a:pt x="812225" y="133188"/>
                  <a:pt x="790647" y="137504"/>
                </a:cubicBezTo>
                <a:cubicBezTo>
                  <a:pt x="747377" y="146158"/>
                  <a:pt x="740386" y="142798"/>
                  <a:pt x="694394" y="158129"/>
                </a:cubicBezTo>
                <a:cubicBezTo>
                  <a:pt x="680644" y="162713"/>
                  <a:pt x="665203" y="163840"/>
                  <a:pt x="653143" y="171880"/>
                </a:cubicBezTo>
                <a:lnTo>
                  <a:pt x="591266" y="213131"/>
                </a:lnTo>
                <a:cubicBezTo>
                  <a:pt x="584391" y="217714"/>
                  <a:pt x="576484" y="221039"/>
                  <a:pt x="570641" y="226881"/>
                </a:cubicBezTo>
                <a:cubicBezTo>
                  <a:pt x="566057" y="231464"/>
                  <a:pt x="562076" y="236742"/>
                  <a:pt x="556890" y="240631"/>
                </a:cubicBezTo>
                <a:cubicBezTo>
                  <a:pt x="543669" y="250546"/>
                  <a:pt x="527324" y="256446"/>
                  <a:pt x="515639" y="268132"/>
                </a:cubicBezTo>
                <a:cubicBezTo>
                  <a:pt x="496046" y="287726"/>
                  <a:pt x="507282" y="278288"/>
                  <a:pt x="481263" y="295633"/>
                </a:cubicBezTo>
                <a:cubicBezTo>
                  <a:pt x="476680" y="302508"/>
                  <a:pt x="472803" y="309911"/>
                  <a:pt x="467513" y="316259"/>
                </a:cubicBezTo>
                <a:cubicBezTo>
                  <a:pt x="461288" y="323728"/>
                  <a:pt x="452280" y="328794"/>
                  <a:pt x="446887" y="336884"/>
                </a:cubicBezTo>
                <a:cubicBezTo>
                  <a:pt x="442867" y="342914"/>
                  <a:pt x="443253" y="351028"/>
                  <a:pt x="440012" y="357510"/>
                </a:cubicBezTo>
                <a:cubicBezTo>
                  <a:pt x="436317" y="364900"/>
                  <a:pt x="430845" y="371260"/>
                  <a:pt x="426262" y="378135"/>
                </a:cubicBezTo>
                <a:cubicBezTo>
                  <a:pt x="393864" y="475325"/>
                  <a:pt x="407984" y="416873"/>
                  <a:pt x="419387" y="605016"/>
                </a:cubicBezTo>
                <a:cubicBezTo>
                  <a:pt x="421180" y="634596"/>
                  <a:pt x="425115" y="642827"/>
                  <a:pt x="433137" y="666893"/>
                </a:cubicBezTo>
                <a:cubicBezTo>
                  <a:pt x="435429" y="680643"/>
                  <a:pt x="440528" y="694214"/>
                  <a:pt x="440012" y="708144"/>
                </a:cubicBezTo>
                <a:cubicBezTo>
                  <a:pt x="438223" y="756455"/>
                  <a:pt x="437988" y="805622"/>
                  <a:pt x="426262" y="852523"/>
                </a:cubicBezTo>
                <a:cubicBezTo>
                  <a:pt x="421678" y="870857"/>
                  <a:pt x="418487" y="889597"/>
                  <a:pt x="412511" y="907525"/>
                </a:cubicBezTo>
                <a:cubicBezTo>
                  <a:pt x="410219" y="914400"/>
                  <a:pt x="407627" y="921182"/>
                  <a:pt x="405636" y="928150"/>
                </a:cubicBezTo>
                <a:cubicBezTo>
                  <a:pt x="400832" y="944964"/>
                  <a:pt x="393180" y="984649"/>
                  <a:pt x="385011" y="996902"/>
                </a:cubicBezTo>
                <a:lnTo>
                  <a:pt x="371260" y="1017528"/>
                </a:lnTo>
                <a:lnTo>
                  <a:pt x="357510" y="1058779"/>
                </a:lnTo>
                <a:lnTo>
                  <a:pt x="350635" y="1079404"/>
                </a:lnTo>
                <a:cubicBezTo>
                  <a:pt x="348343" y="1106905"/>
                  <a:pt x="345726" y="1134381"/>
                  <a:pt x="343760" y="1161907"/>
                </a:cubicBezTo>
                <a:cubicBezTo>
                  <a:pt x="342453" y="1180210"/>
                  <a:pt x="345948" y="1278940"/>
                  <a:pt x="323134" y="1313161"/>
                </a:cubicBezTo>
                <a:lnTo>
                  <a:pt x="309384" y="1333786"/>
                </a:lnTo>
                <a:cubicBezTo>
                  <a:pt x="307092" y="1342953"/>
                  <a:pt x="305104" y="1352201"/>
                  <a:pt x="302508" y="1361287"/>
                </a:cubicBezTo>
                <a:cubicBezTo>
                  <a:pt x="300517" y="1368255"/>
                  <a:pt x="297205" y="1374838"/>
                  <a:pt x="295633" y="1381913"/>
                </a:cubicBezTo>
                <a:cubicBezTo>
                  <a:pt x="292609" y="1395521"/>
                  <a:pt x="290487" y="1409332"/>
                  <a:pt x="288758" y="1423164"/>
                </a:cubicBezTo>
                <a:cubicBezTo>
                  <a:pt x="285901" y="1446018"/>
                  <a:pt x="286128" y="1469279"/>
                  <a:pt x="281883" y="1491916"/>
                </a:cubicBezTo>
                <a:cubicBezTo>
                  <a:pt x="279212" y="1506162"/>
                  <a:pt x="268132" y="1533167"/>
                  <a:pt x="268132" y="1533167"/>
                </a:cubicBezTo>
                <a:cubicBezTo>
                  <a:pt x="265840" y="1562959"/>
                  <a:pt x="264963" y="1592894"/>
                  <a:pt x="261257" y="1622544"/>
                </a:cubicBezTo>
                <a:cubicBezTo>
                  <a:pt x="260358" y="1629735"/>
                  <a:pt x="258909" y="1637511"/>
                  <a:pt x="254382" y="1643170"/>
                </a:cubicBezTo>
                <a:cubicBezTo>
                  <a:pt x="249220" y="1649622"/>
                  <a:pt x="241494" y="1654019"/>
                  <a:pt x="233757" y="1656920"/>
                </a:cubicBezTo>
                <a:cubicBezTo>
                  <a:pt x="222815" y="1661023"/>
                  <a:pt x="210788" y="1661260"/>
                  <a:pt x="199381" y="1663795"/>
                </a:cubicBezTo>
                <a:cubicBezTo>
                  <a:pt x="190157" y="1665845"/>
                  <a:pt x="180728" y="1667353"/>
                  <a:pt x="171880" y="1670671"/>
                </a:cubicBezTo>
                <a:cubicBezTo>
                  <a:pt x="84067" y="1703601"/>
                  <a:pt x="195572" y="1666252"/>
                  <a:pt x="123754" y="1698171"/>
                </a:cubicBezTo>
                <a:cubicBezTo>
                  <a:pt x="110509" y="1704058"/>
                  <a:pt x="82502" y="1711922"/>
                  <a:pt x="82502" y="1711922"/>
                </a:cubicBezTo>
                <a:cubicBezTo>
                  <a:pt x="23386" y="1751333"/>
                  <a:pt x="98187" y="1704078"/>
                  <a:pt x="41251" y="1732547"/>
                </a:cubicBezTo>
                <a:cubicBezTo>
                  <a:pt x="-12060" y="1759203"/>
                  <a:pt x="51844" y="1735892"/>
                  <a:pt x="0" y="1753173"/>
                </a:cubicBezTo>
                <a:cubicBezTo>
                  <a:pt x="6875" y="1755465"/>
                  <a:pt x="13658" y="1758057"/>
                  <a:pt x="20626" y="1760048"/>
                </a:cubicBezTo>
                <a:cubicBezTo>
                  <a:pt x="38065" y="1765030"/>
                  <a:pt x="52272" y="1766735"/>
                  <a:pt x="68752" y="1773798"/>
                </a:cubicBezTo>
                <a:cubicBezTo>
                  <a:pt x="97318" y="1786041"/>
                  <a:pt x="103357" y="1795608"/>
                  <a:pt x="137504" y="1801299"/>
                </a:cubicBezTo>
                <a:cubicBezTo>
                  <a:pt x="151254" y="1803591"/>
                  <a:pt x="165086" y="1805440"/>
                  <a:pt x="178755" y="1808174"/>
                </a:cubicBezTo>
                <a:cubicBezTo>
                  <a:pt x="200332" y="1812489"/>
                  <a:pt x="207227" y="1815374"/>
                  <a:pt x="226881" y="1821925"/>
                </a:cubicBezTo>
                <a:cubicBezTo>
                  <a:pt x="240631" y="1819633"/>
                  <a:pt x="254780" y="1819056"/>
                  <a:pt x="268132" y="1815050"/>
                </a:cubicBezTo>
                <a:cubicBezTo>
                  <a:pt x="298260" y="1806011"/>
                  <a:pt x="290945" y="1800205"/>
                  <a:pt x="316259" y="1787549"/>
                </a:cubicBezTo>
                <a:cubicBezTo>
                  <a:pt x="322741" y="1784308"/>
                  <a:pt x="330223" y="1783529"/>
                  <a:pt x="336884" y="1780674"/>
                </a:cubicBezTo>
                <a:cubicBezTo>
                  <a:pt x="346304" y="1776637"/>
                  <a:pt x="354965" y="1770960"/>
                  <a:pt x="364385" y="1766923"/>
                </a:cubicBezTo>
                <a:cubicBezTo>
                  <a:pt x="382353" y="1759222"/>
                  <a:pt x="393133" y="1758987"/>
                  <a:pt x="412511" y="1753173"/>
                </a:cubicBezTo>
                <a:cubicBezTo>
                  <a:pt x="426394" y="1749008"/>
                  <a:pt x="439550" y="1742265"/>
                  <a:pt x="453763" y="1739422"/>
                </a:cubicBezTo>
                <a:lnTo>
                  <a:pt x="488139" y="1732547"/>
                </a:lnTo>
                <a:cubicBezTo>
                  <a:pt x="501854" y="1730053"/>
                  <a:pt x="515721" y="1728406"/>
                  <a:pt x="529390" y="1725672"/>
                </a:cubicBezTo>
                <a:cubicBezTo>
                  <a:pt x="538655" y="1723819"/>
                  <a:pt x="547625" y="1720650"/>
                  <a:pt x="556890" y="1718797"/>
                </a:cubicBezTo>
                <a:cubicBezTo>
                  <a:pt x="570560" y="1716063"/>
                  <a:pt x="584440" y="1714491"/>
                  <a:pt x="598142" y="1711922"/>
                </a:cubicBezTo>
                <a:cubicBezTo>
                  <a:pt x="621113" y="1707615"/>
                  <a:pt x="643618" y="1700287"/>
                  <a:pt x="666893" y="1698171"/>
                </a:cubicBezTo>
                <a:lnTo>
                  <a:pt x="818148" y="1684421"/>
                </a:lnTo>
                <a:cubicBezTo>
                  <a:pt x="808981" y="1682129"/>
                  <a:pt x="799733" y="1680142"/>
                  <a:pt x="790647" y="1677546"/>
                </a:cubicBezTo>
                <a:cubicBezTo>
                  <a:pt x="783679" y="1675555"/>
                  <a:pt x="777052" y="1672429"/>
                  <a:pt x="770021" y="1670671"/>
                </a:cubicBezTo>
                <a:cubicBezTo>
                  <a:pt x="758684" y="1667837"/>
                  <a:pt x="746982" y="1666629"/>
                  <a:pt x="735645" y="1663795"/>
                </a:cubicBezTo>
                <a:cubicBezTo>
                  <a:pt x="728615" y="1662037"/>
                  <a:pt x="722051" y="1658678"/>
                  <a:pt x="715020" y="1656920"/>
                </a:cubicBezTo>
                <a:cubicBezTo>
                  <a:pt x="675779" y="1647110"/>
                  <a:pt x="688422" y="1653754"/>
                  <a:pt x="653143" y="1643170"/>
                </a:cubicBezTo>
                <a:cubicBezTo>
                  <a:pt x="639260" y="1639005"/>
                  <a:pt x="626189" y="1631802"/>
                  <a:pt x="611892" y="1629419"/>
                </a:cubicBezTo>
                <a:cubicBezTo>
                  <a:pt x="598142" y="1627127"/>
                  <a:pt x="557117" y="1619163"/>
                  <a:pt x="570641" y="1622544"/>
                </a:cubicBezTo>
                <a:cubicBezTo>
                  <a:pt x="579808" y="1624836"/>
                  <a:pt x="589056" y="1626823"/>
                  <a:pt x="598142" y="1629419"/>
                </a:cubicBezTo>
                <a:cubicBezTo>
                  <a:pt x="605110" y="1631410"/>
                  <a:pt x="611693" y="1634723"/>
                  <a:pt x="618767" y="1636295"/>
                </a:cubicBezTo>
                <a:cubicBezTo>
                  <a:pt x="632375" y="1639319"/>
                  <a:pt x="646494" y="1639789"/>
                  <a:pt x="660018" y="1643170"/>
                </a:cubicBezTo>
                <a:cubicBezTo>
                  <a:pt x="674079" y="1646685"/>
                  <a:pt x="687208" y="1653405"/>
                  <a:pt x="701269" y="1656920"/>
                </a:cubicBezTo>
                <a:cubicBezTo>
                  <a:pt x="719603" y="1661504"/>
                  <a:pt x="738342" y="1664695"/>
                  <a:pt x="756271" y="1670671"/>
                </a:cubicBezTo>
                <a:lnTo>
                  <a:pt x="797522" y="1684421"/>
                </a:lnTo>
                <a:cubicBezTo>
                  <a:pt x="852523" y="1682129"/>
                  <a:pt x="907607" y="1681333"/>
                  <a:pt x="962526" y="1677546"/>
                </a:cubicBezTo>
                <a:cubicBezTo>
                  <a:pt x="1014565" y="1673957"/>
                  <a:pt x="979269" y="1671447"/>
                  <a:pt x="1017528" y="1663795"/>
                </a:cubicBezTo>
                <a:cubicBezTo>
                  <a:pt x="1061951" y="1654910"/>
                  <a:pt x="1120048" y="1653035"/>
                  <a:pt x="1161907" y="1650045"/>
                </a:cubicBezTo>
                <a:cubicBezTo>
                  <a:pt x="1175657" y="1647753"/>
                  <a:pt x="1189489" y="1645904"/>
                  <a:pt x="1203158" y="1643170"/>
                </a:cubicBezTo>
                <a:cubicBezTo>
                  <a:pt x="1212424" y="1641317"/>
                  <a:pt x="1221393" y="1638148"/>
                  <a:pt x="1230659" y="1636295"/>
                </a:cubicBezTo>
                <a:cubicBezTo>
                  <a:pt x="1244328" y="1633561"/>
                  <a:pt x="1258195" y="1631913"/>
                  <a:pt x="1271910" y="1629419"/>
                </a:cubicBezTo>
                <a:cubicBezTo>
                  <a:pt x="1283407" y="1627329"/>
                  <a:pt x="1295012" y="1625619"/>
                  <a:pt x="1306286" y="1622544"/>
                </a:cubicBezTo>
                <a:cubicBezTo>
                  <a:pt x="1320269" y="1618730"/>
                  <a:pt x="1347537" y="1608794"/>
                  <a:pt x="1347537" y="1608794"/>
                </a:cubicBezTo>
                <a:cubicBezTo>
                  <a:pt x="1394818" y="1577273"/>
                  <a:pt x="1373110" y="1586519"/>
                  <a:pt x="1409414" y="1574418"/>
                </a:cubicBezTo>
                <a:cubicBezTo>
                  <a:pt x="1457407" y="1526422"/>
                  <a:pt x="1404235" y="1573447"/>
                  <a:pt x="1450665" y="1546917"/>
                </a:cubicBezTo>
                <a:cubicBezTo>
                  <a:pt x="1472439" y="1534475"/>
                  <a:pt x="1477529" y="1523172"/>
                  <a:pt x="1498791" y="1512541"/>
                </a:cubicBezTo>
                <a:cubicBezTo>
                  <a:pt x="1530393" y="1496739"/>
                  <a:pt x="1515979" y="1512541"/>
                  <a:pt x="1519417" y="1512541"/>
                </a:cubicBezTo>
                <a:close/>
              </a:path>
            </a:pathLst>
          </a:cu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Tekstfelt 3">
            <a:extLst>
              <a:ext uri="{FF2B5EF4-FFF2-40B4-BE49-F238E27FC236}">
                <a16:creationId xmlns:a16="http://schemas.microsoft.com/office/drawing/2014/main" id="{9E3B2D9E-2A73-89FB-3CF5-C3EF968FED6D}"/>
              </a:ext>
            </a:extLst>
          </p:cNvPr>
          <p:cNvSpPr txBox="1"/>
          <p:nvPr/>
        </p:nvSpPr>
        <p:spPr>
          <a:xfrm>
            <a:off x="290926" y="182286"/>
            <a:ext cx="7801897" cy="1754326"/>
          </a:xfrm>
          <a:prstGeom prst="rect">
            <a:avLst/>
          </a:prstGeom>
          <a:solidFill>
            <a:schemeClr val="bg1"/>
          </a:solidFill>
          <a:effectLst>
            <a:outerShdw blurRad="50800" dist="38100" dir="2700000" algn="tl" rotWithShape="0">
              <a:prstClr val="black">
                <a:alpha val="40000"/>
              </a:prstClr>
            </a:outerShdw>
            <a:softEdge rad="43329"/>
          </a:effectLst>
        </p:spPr>
        <p:txBody>
          <a:bodyPr wrap="square" rtlCol="0">
            <a:spAutoFit/>
          </a:bodyPr>
          <a:lstStyle/>
          <a:p>
            <a:r>
              <a:rPr lang="da-DK" dirty="0"/>
              <a:t>Du er endt i det gamle Grækenland hvor tidens filosoffer, videnskabsmænd og kunstnere er samlet.</a:t>
            </a:r>
          </a:p>
          <a:p>
            <a:endParaRPr lang="da-DK" dirty="0"/>
          </a:p>
          <a:p>
            <a:r>
              <a:rPr lang="da-DK" dirty="0"/>
              <a:t>Mon du kan finde nogle matematikere? Gå på opdagelse og undersøg matematikken. Du skal samle 4 tal. Læg dem sammen og træk 177 fra tallet, så du kan indtaste en ny tocifret kode i tidsmaskinen.</a:t>
            </a:r>
          </a:p>
        </p:txBody>
      </p:sp>
      <p:sp>
        <p:nvSpPr>
          <p:cNvPr id="6" name="Kombinationstegning 5">
            <a:hlinkClick r:id="rId4" action="ppaction://hlinksldjump"/>
            <a:extLst>
              <a:ext uri="{FF2B5EF4-FFF2-40B4-BE49-F238E27FC236}">
                <a16:creationId xmlns:a16="http://schemas.microsoft.com/office/drawing/2014/main" id="{9A6A9E58-58FD-AEC8-D365-98BAE4D07934}"/>
              </a:ext>
            </a:extLst>
          </p:cNvPr>
          <p:cNvSpPr/>
          <p:nvPr/>
        </p:nvSpPr>
        <p:spPr>
          <a:xfrm>
            <a:off x="1635853" y="4556935"/>
            <a:ext cx="1564550" cy="2099729"/>
          </a:xfrm>
          <a:custGeom>
            <a:avLst/>
            <a:gdLst>
              <a:gd name="connsiteX0" fmla="*/ 906011 w 1564550"/>
              <a:gd name="connsiteY0" fmla="*/ 15065 h 2099729"/>
              <a:gd name="connsiteX1" fmla="*/ 796954 w 1564550"/>
              <a:gd name="connsiteY1" fmla="*/ 23454 h 2099729"/>
              <a:gd name="connsiteX2" fmla="*/ 683703 w 1564550"/>
              <a:gd name="connsiteY2" fmla="*/ 48621 h 2099729"/>
              <a:gd name="connsiteX3" fmla="*/ 645953 w 1564550"/>
              <a:gd name="connsiteY3" fmla="*/ 103149 h 2099729"/>
              <a:gd name="connsiteX4" fmla="*/ 624980 w 1564550"/>
              <a:gd name="connsiteY4" fmla="*/ 132511 h 2099729"/>
              <a:gd name="connsiteX5" fmla="*/ 616591 w 1564550"/>
              <a:gd name="connsiteY5" fmla="*/ 157678 h 2099729"/>
              <a:gd name="connsiteX6" fmla="*/ 608202 w 1564550"/>
              <a:gd name="connsiteY6" fmla="*/ 187039 h 2099729"/>
              <a:gd name="connsiteX7" fmla="*/ 604008 w 1564550"/>
              <a:gd name="connsiteY7" fmla="*/ 216401 h 2099729"/>
              <a:gd name="connsiteX8" fmla="*/ 599813 w 1564550"/>
              <a:gd name="connsiteY8" fmla="*/ 233179 h 2099729"/>
              <a:gd name="connsiteX9" fmla="*/ 595619 w 1564550"/>
              <a:gd name="connsiteY9" fmla="*/ 249957 h 2099729"/>
              <a:gd name="connsiteX10" fmla="*/ 595619 w 1564550"/>
              <a:gd name="connsiteY10" fmla="*/ 249957 h 2099729"/>
              <a:gd name="connsiteX11" fmla="*/ 557868 w 1564550"/>
              <a:gd name="connsiteY11" fmla="*/ 266735 h 2099729"/>
              <a:gd name="connsiteX12" fmla="*/ 532701 w 1564550"/>
              <a:gd name="connsiteY12" fmla="*/ 283513 h 2099729"/>
              <a:gd name="connsiteX13" fmla="*/ 507534 w 1564550"/>
              <a:gd name="connsiteY13" fmla="*/ 300291 h 2099729"/>
              <a:gd name="connsiteX14" fmla="*/ 494951 w 1564550"/>
              <a:gd name="connsiteY14" fmla="*/ 308680 h 2099729"/>
              <a:gd name="connsiteX15" fmla="*/ 482367 w 1564550"/>
              <a:gd name="connsiteY15" fmla="*/ 312874 h 2099729"/>
              <a:gd name="connsiteX16" fmla="*/ 457200 w 1564550"/>
              <a:gd name="connsiteY16" fmla="*/ 329652 h 2099729"/>
              <a:gd name="connsiteX17" fmla="*/ 448811 w 1564550"/>
              <a:gd name="connsiteY17" fmla="*/ 342236 h 2099729"/>
              <a:gd name="connsiteX18" fmla="*/ 423644 w 1564550"/>
              <a:gd name="connsiteY18" fmla="*/ 363208 h 2099729"/>
              <a:gd name="connsiteX19" fmla="*/ 406866 w 1564550"/>
              <a:gd name="connsiteY19" fmla="*/ 388375 h 2099729"/>
              <a:gd name="connsiteX20" fmla="*/ 398477 w 1564550"/>
              <a:gd name="connsiteY20" fmla="*/ 400959 h 2099729"/>
              <a:gd name="connsiteX21" fmla="*/ 364921 w 1564550"/>
              <a:gd name="connsiteY21" fmla="*/ 438709 h 2099729"/>
              <a:gd name="connsiteX22" fmla="*/ 360727 w 1564550"/>
              <a:gd name="connsiteY22" fmla="*/ 451293 h 2099729"/>
              <a:gd name="connsiteX23" fmla="*/ 343949 w 1564550"/>
              <a:gd name="connsiteY23" fmla="*/ 476459 h 2099729"/>
              <a:gd name="connsiteX24" fmla="*/ 339754 w 1564550"/>
              <a:gd name="connsiteY24" fmla="*/ 489043 h 2099729"/>
              <a:gd name="connsiteX25" fmla="*/ 335560 w 1564550"/>
              <a:gd name="connsiteY25" fmla="*/ 505821 h 2099729"/>
              <a:gd name="connsiteX26" fmla="*/ 327171 w 1564550"/>
              <a:gd name="connsiteY26" fmla="*/ 518404 h 2099729"/>
              <a:gd name="connsiteX27" fmla="*/ 318782 w 1564550"/>
              <a:gd name="connsiteY27" fmla="*/ 543571 h 2099729"/>
              <a:gd name="connsiteX28" fmla="*/ 310393 w 1564550"/>
              <a:gd name="connsiteY28" fmla="*/ 572933 h 2099729"/>
              <a:gd name="connsiteX29" fmla="*/ 302004 w 1564550"/>
              <a:gd name="connsiteY29" fmla="*/ 602294 h 2099729"/>
              <a:gd name="connsiteX30" fmla="*/ 297809 w 1564550"/>
              <a:gd name="connsiteY30" fmla="*/ 623267 h 2099729"/>
              <a:gd name="connsiteX31" fmla="*/ 289420 w 1564550"/>
              <a:gd name="connsiteY31" fmla="*/ 648434 h 2099729"/>
              <a:gd name="connsiteX32" fmla="*/ 293615 w 1564550"/>
              <a:gd name="connsiteY32" fmla="*/ 686184 h 2099729"/>
              <a:gd name="connsiteX33" fmla="*/ 297809 w 1564550"/>
              <a:gd name="connsiteY33" fmla="*/ 698768 h 2099729"/>
              <a:gd name="connsiteX34" fmla="*/ 297809 w 1564550"/>
              <a:gd name="connsiteY34" fmla="*/ 770074 h 2099729"/>
              <a:gd name="connsiteX35" fmla="*/ 297809 w 1564550"/>
              <a:gd name="connsiteY35" fmla="*/ 770074 h 2099729"/>
              <a:gd name="connsiteX36" fmla="*/ 276837 w 1564550"/>
              <a:gd name="connsiteY36" fmla="*/ 799436 h 2099729"/>
              <a:gd name="connsiteX37" fmla="*/ 272642 w 1564550"/>
              <a:gd name="connsiteY37" fmla="*/ 820408 h 2099729"/>
              <a:gd name="connsiteX38" fmla="*/ 268448 w 1564550"/>
              <a:gd name="connsiteY38" fmla="*/ 837186 h 2099729"/>
              <a:gd name="connsiteX39" fmla="*/ 268448 w 1564550"/>
              <a:gd name="connsiteY39" fmla="*/ 937854 h 2099729"/>
              <a:gd name="connsiteX40" fmla="*/ 264253 w 1564550"/>
              <a:gd name="connsiteY40" fmla="*/ 950437 h 2099729"/>
              <a:gd name="connsiteX41" fmla="*/ 247475 w 1564550"/>
              <a:gd name="connsiteY41" fmla="*/ 975604 h 2099729"/>
              <a:gd name="connsiteX42" fmla="*/ 230697 w 1564550"/>
              <a:gd name="connsiteY42" fmla="*/ 1034327 h 2099729"/>
              <a:gd name="connsiteX43" fmla="*/ 226503 w 1564550"/>
              <a:gd name="connsiteY43" fmla="*/ 1063689 h 2099729"/>
              <a:gd name="connsiteX44" fmla="*/ 222308 w 1564550"/>
              <a:gd name="connsiteY44" fmla="*/ 1080467 h 2099729"/>
              <a:gd name="connsiteX45" fmla="*/ 222308 w 1564550"/>
              <a:gd name="connsiteY45" fmla="*/ 1076272 h 2099729"/>
              <a:gd name="connsiteX46" fmla="*/ 209725 w 1564550"/>
              <a:gd name="connsiteY46" fmla="*/ 1109828 h 2099729"/>
              <a:gd name="connsiteX47" fmla="*/ 197141 w 1564550"/>
              <a:gd name="connsiteY47" fmla="*/ 1134995 h 2099729"/>
              <a:gd name="connsiteX48" fmla="*/ 171975 w 1564550"/>
              <a:gd name="connsiteY48" fmla="*/ 1147579 h 2099729"/>
              <a:gd name="connsiteX49" fmla="*/ 159391 w 1564550"/>
              <a:gd name="connsiteY49" fmla="*/ 1155968 h 2099729"/>
              <a:gd name="connsiteX50" fmla="*/ 167780 w 1564550"/>
              <a:gd name="connsiteY50" fmla="*/ 1206302 h 2099729"/>
              <a:gd name="connsiteX51" fmla="*/ 171975 w 1564550"/>
              <a:gd name="connsiteY51" fmla="*/ 1239858 h 2099729"/>
              <a:gd name="connsiteX52" fmla="*/ 180364 w 1564550"/>
              <a:gd name="connsiteY52" fmla="*/ 1269219 h 2099729"/>
              <a:gd name="connsiteX53" fmla="*/ 188753 w 1564550"/>
              <a:gd name="connsiteY53" fmla="*/ 1327942 h 2099729"/>
              <a:gd name="connsiteX54" fmla="*/ 180364 w 1564550"/>
              <a:gd name="connsiteY54" fmla="*/ 1378276 h 2099729"/>
              <a:gd name="connsiteX55" fmla="*/ 171975 w 1564550"/>
              <a:gd name="connsiteY55" fmla="*/ 1395054 h 2099729"/>
              <a:gd name="connsiteX56" fmla="*/ 163586 w 1564550"/>
              <a:gd name="connsiteY56" fmla="*/ 1407637 h 2099729"/>
              <a:gd name="connsiteX57" fmla="*/ 151002 w 1564550"/>
              <a:gd name="connsiteY57" fmla="*/ 1432804 h 2099729"/>
              <a:gd name="connsiteX58" fmla="*/ 138419 w 1564550"/>
              <a:gd name="connsiteY58" fmla="*/ 1483138 h 2099729"/>
              <a:gd name="connsiteX59" fmla="*/ 146808 w 1564550"/>
              <a:gd name="connsiteY59" fmla="*/ 1537667 h 2099729"/>
              <a:gd name="connsiteX60" fmla="*/ 151002 w 1564550"/>
              <a:gd name="connsiteY60" fmla="*/ 1558639 h 2099729"/>
              <a:gd name="connsiteX61" fmla="*/ 155197 w 1564550"/>
              <a:gd name="connsiteY61" fmla="*/ 1575417 h 2099729"/>
              <a:gd name="connsiteX62" fmla="*/ 155197 w 1564550"/>
              <a:gd name="connsiteY62" fmla="*/ 1592195 h 2099729"/>
              <a:gd name="connsiteX63" fmla="*/ 155197 w 1564550"/>
              <a:gd name="connsiteY63" fmla="*/ 1592195 h 2099729"/>
              <a:gd name="connsiteX64" fmla="*/ 159391 w 1564550"/>
              <a:gd name="connsiteY64" fmla="*/ 1629946 h 2099729"/>
              <a:gd name="connsiteX65" fmla="*/ 163586 w 1564550"/>
              <a:gd name="connsiteY65" fmla="*/ 1642529 h 2099729"/>
              <a:gd name="connsiteX66" fmla="*/ 167780 w 1564550"/>
              <a:gd name="connsiteY66" fmla="*/ 1663502 h 2099729"/>
              <a:gd name="connsiteX67" fmla="*/ 171975 w 1564550"/>
              <a:gd name="connsiteY67" fmla="*/ 1764170 h 2099729"/>
              <a:gd name="connsiteX68" fmla="*/ 159391 w 1564550"/>
              <a:gd name="connsiteY68" fmla="*/ 1772559 h 2099729"/>
              <a:gd name="connsiteX69" fmla="*/ 130030 w 1564550"/>
              <a:gd name="connsiteY69" fmla="*/ 1789337 h 2099729"/>
              <a:gd name="connsiteX70" fmla="*/ 117446 w 1564550"/>
              <a:gd name="connsiteY70" fmla="*/ 1801920 h 2099729"/>
              <a:gd name="connsiteX71" fmla="*/ 104863 w 1564550"/>
              <a:gd name="connsiteY71" fmla="*/ 1839671 h 2099729"/>
              <a:gd name="connsiteX72" fmla="*/ 100668 w 1564550"/>
              <a:gd name="connsiteY72" fmla="*/ 1852254 h 2099729"/>
              <a:gd name="connsiteX73" fmla="*/ 75501 w 1564550"/>
              <a:gd name="connsiteY73" fmla="*/ 1877421 h 2099729"/>
              <a:gd name="connsiteX74" fmla="*/ 54529 w 1564550"/>
              <a:gd name="connsiteY74" fmla="*/ 1898393 h 2099729"/>
              <a:gd name="connsiteX75" fmla="*/ 37751 w 1564550"/>
              <a:gd name="connsiteY75" fmla="*/ 1927755 h 2099729"/>
              <a:gd name="connsiteX76" fmla="*/ 20973 w 1564550"/>
              <a:gd name="connsiteY76" fmla="*/ 1952922 h 2099729"/>
              <a:gd name="connsiteX77" fmla="*/ 12584 w 1564550"/>
              <a:gd name="connsiteY77" fmla="*/ 1965505 h 2099729"/>
              <a:gd name="connsiteX78" fmla="*/ 4195 w 1564550"/>
              <a:gd name="connsiteY78" fmla="*/ 1990672 h 2099729"/>
              <a:gd name="connsiteX79" fmla="*/ 0 w 1564550"/>
              <a:gd name="connsiteY79" fmla="*/ 2003256 h 2099729"/>
              <a:gd name="connsiteX80" fmla="*/ 4195 w 1564550"/>
              <a:gd name="connsiteY80" fmla="*/ 2041006 h 2099729"/>
              <a:gd name="connsiteX81" fmla="*/ 20973 w 1564550"/>
              <a:gd name="connsiteY81" fmla="*/ 2066173 h 2099729"/>
              <a:gd name="connsiteX82" fmla="*/ 29362 w 1564550"/>
              <a:gd name="connsiteY82" fmla="*/ 2078757 h 2099729"/>
              <a:gd name="connsiteX83" fmla="*/ 67112 w 1564550"/>
              <a:gd name="connsiteY83" fmla="*/ 2099729 h 2099729"/>
              <a:gd name="connsiteX84" fmla="*/ 100668 w 1564550"/>
              <a:gd name="connsiteY84" fmla="*/ 2091340 h 2099729"/>
              <a:gd name="connsiteX85" fmla="*/ 125835 w 1564550"/>
              <a:gd name="connsiteY85" fmla="*/ 2066173 h 2099729"/>
              <a:gd name="connsiteX86" fmla="*/ 146808 w 1564550"/>
              <a:gd name="connsiteY86" fmla="*/ 2041006 h 2099729"/>
              <a:gd name="connsiteX87" fmla="*/ 155197 w 1564550"/>
              <a:gd name="connsiteY87" fmla="*/ 2024228 h 2099729"/>
              <a:gd name="connsiteX88" fmla="*/ 159391 w 1564550"/>
              <a:gd name="connsiteY88" fmla="*/ 2011645 h 2099729"/>
              <a:gd name="connsiteX89" fmla="*/ 197141 w 1564550"/>
              <a:gd name="connsiteY89" fmla="*/ 1982283 h 2099729"/>
              <a:gd name="connsiteX90" fmla="*/ 209725 w 1564550"/>
              <a:gd name="connsiteY90" fmla="*/ 1973894 h 2099729"/>
              <a:gd name="connsiteX91" fmla="*/ 218114 w 1564550"/>
              <a:gd name="connsiteY91" fmla="*/ 1961311 h 2099729"/>
              <a:gd name="connsiteX92" fmla="*/ 230697 w 1564550"/>
              <a:gd name="connsiteY92" fmla="*/ 1957116 h 2099729"/>
              <a:gd name="connsiteX93" fmla="*/ 255864 w 1564550"/>
              <a:gd name="connsiteY93" fmla="*/ 1940338 h 2099729"/>
              <a:gd name="connsiteX94" fmla="*/ 268448 w 1564550"/>
              <a:gd name="connsiteY94" fmla="*/ 1931949 h 2099729"/>
              <a:gd name="connsiteX95" fmla="*/ 281031 w 1564550"/>
              <a:gd name="connsiteY95" fmla="*/ 1927755 h 2099729"/>
              <a:gd name="connsiteX96" fmla="*/ 281031 w 1564550"/>
              <a:gd name="connsiteY96" fmla="*/ 1923560 h 2099729"/>
              <a:gd name="connsiteX97" fmla="*/ 327171 w 1564550"/>
              <a:gd name="connsiteY97" fmla="*/ 1948727 h 2099729"/>
              <a:gd name="connsiteX98" fmla="*/ 343949 w 1564550"/>
              <a:gd name="connsiteY98" fmla="*/ 1961311 h 2099729"/>
              <a:gd name="connsiteX99" fmla="*/ 360727 w 1564550"/>
              <a:gd name="connsiteY99" fmla="*/ 1969700 h 2099729"/>
              <a:gd name="connsiteX100" fmla="*/ 419450 w 1564550"/>
              <a:gd name="connsiteY100" fmla="*/ 2011645 h 2099729"/>
              <a:gd name="connsiteX101" fmla="*/ 436228 w 1564550"/>
              <a:gd name="connsiteY101" fmla="*/ 2020034 h 2099729"/>
              <a:gd name="connsiteX102" fmla="*/ 469784 w 1564550"/>
              <a:gd name="connsiteY102" fmla="*/ 2045201 h 2099729"/>
              <a:gd name="connsiteX103" fmla="*/ 482367 w 1564550"/>
              <a:gd name="connsiteY103" fmla="*/ 2053590 h 2099729"/>
              <a:gd name="connsiteX104" fmla="*/ 507534 w 1564550"/>
              <a:gd name="connsiteY104" fmla="*/ 2061979 h 2099729"/>
              <a:gd name="connsiteX105" fmla="*/ 566257 w 1564550"/>
              <a:gd name="connsiteY105" fmla="*/ 2078757 h 2099729"/>
              <a:gd name="connsiteX106" fmla="*/ 599813 w 1564550"/>
              <a:gd name="connsiteY106" fmla="*/ 2082951 h 2099729"/>
              <a:gd name="connsiteX107" fmla="*/ 725648 w 1564550"/>
              <a:gd name="connsiteY107" fmla="*/ 2078757 h 2099729"/>
              <a:gd name="connsiteX108" fmla="*/ 838899 w 1564550"/>
              <a:gd name="connsiteY108" fmla="*/ 2082951 h 2099729"/>
              <a:gd name="connsiteX109" fmla="*/ 880844 w 1564550"/>
              <a:gd name="connsiteY109" fmla="*/ 2087146 h 2099729"/>
              <a:gd name="connsiteX110" fmla="*/ 880844 w 1564550"/>
              <a:gd name="connsiteY110" fmla="*/ 2087146 h 2099729"/>
              <a:gd name="connsiteX111" fmla="*/ 931178 w 1564550"/>
              <a:gd name="connsiteY111" fmla="*/ 2082951 h 2099729"/>
              <a:gd name="connsiteX112" fmla="*/ 943762 w 1564550"/>
              <a:gd name="connsiteY112" fmla="*/ 2078757 h 2099729"/>
              <a:gd name="connsiteX113" fmla="*/ 964734 w 1564550"/>
              <a:gd name="connsiteY113" fmla="*/ 2074562 h 2099729"/>
              <a:gd name="connsiteX114" fmla="*/ 994096 w 1564550"/>
              <a:gd name="connsiteY114" fmla="*/ 2053590 h 2099729"/>
              <a:gd name="connsiteX115" fmla="*/ 1019263 w 1564550"/>
              <a:gd name="connsiteY115" fmla="*/ 2036812 h 2099729"/>
              <a:gd name="connsiteX116" fmla="*/ 1031846 w 1564550"/>
              <a:gd name="connsiteY116" fmla="*/ 2024228 h 2099729"/>
              <a:gd name="connsiteX117" fmla="*/ 1048624 w 1564550"/>
              <a:gd name="connsiteY117" fmla="*/ 2011645 h 2099729"/>
              <a:gd name="connsiteX118" fmla="*/ 1061208 w 1564550"/>
              <a:gd name="connsiteY118" fmla="*/ 2003256 h 2099729"/>
              <a:gd name="connsiteX119" fmla="*/ 1086375 w 1564550"/>
              <a:gd name="connsiteY119" fmla="*/ 1986478 h 2099729"/>
              <a:gd name="connsiteX120" fmla="*/ 1098958 w 1564550"/>
              <a:gd name="connsiteY120" fmla="*/ 1978089 h 2099729"/>
              <a:gd name="connsiteX121" fmla="*/ 1124125 w 1564550"/>
              <a:gd name="connsiteY121" fmla="*/ 1965505 h 2099729"/>
              <a:gd name="connsiteX122" fmla="*/ 1145097 w 1564550"/>
              <a:gd name="connsiteY122" fmla="*/ 1940338 h 2099729"/>
              <a:gd name="connsiteX123" fmla="*/ 1157681 w 1564550"/>
              <a:gd name="connsiteY123" fmla="*/ 1931949 h 2099729"/>
              <a:gd name="connsiteX124" fmla="*/ 1174459 w 1564550"/>
              <a:gd name="connsiteY124" fmla="*/ 1881615 h 2099729"/>
              <a:gd name="connsiteX125" fmla="*/ 1178653 w 1564550"/>
              <a:gd name="connsiteY125" fmla="*/ 1869032 h 2099729"/>
              <a:gd name="connsiteX126" fmla="*/ 1182848 w 1564550"/>
              <a:gd name="connsiteY126" fmla="*/ 1856448 h 2099729"/>
              <a:gd name="connsiteX127" fmla="*/ 1187042 w 1564550"/>
              <a:gd name="connsiteY127" fmla="*/ 1831282 h 2099729"/>
              <a:gd name="connsiteX128" fmla="*/ 1203820 w 1564550"/>
              <a:gd name="connsiteY128" fmla="*/ 1822893 h 2099729"/>
              <a:gd name="connsiteX129" fmla="*/ 1220598 w 1564550"/>
              <a:gd name="connsiteY129" fmla="*/ 1818698 h 2099729"/>
              <a:gd name="connsiteX130" fmla="*/ 1308683 w 1564550"/>
              <a:gd name="connsiteY130" fmla="*/ 1810309 h 2099729"/>
              <a:gd name="connsiteX131" fmla="*/ 1363211 w 1564550"/>
              <a:gd name="connsiteY131" fmla="*/ 1814504 h 2099729"/>
              <a:gd name="connsiteX132" fmla="*/ 1388378 w 1564550"/>
              <a:gd name="connsiteY132" fmla="*/ 1822893 h 2099729"/>
              <a:gd name="connsiteX133" fmla="*/ 1413545 w 1564550"/>
              <a:gd name="connsiteY133" fmla="*/ 1831282 h 2099729"/>
              <a:gd name="connsiteX134" fmla="*/ 1442907 w 1564550"/>
              <a:gd name="connsiteY134" fmla="*/ 1848059 h 2099729"/>
              <a:gd name="connsiteX135" fmla="*/ 1468074 w 1564550"/>
              <a:gd name="connsiteY135" fmla="*/ 1869032 h 2099729"/>
              <a:gd name="connsiteX136" fmla="*/ 1476463 w 1564550"/>
              <a:gd name="connsiteY136" fmla="*/ 1881615 h 2099729"/>
              <a:gd name="connsiteX137" fmla="*/ 1514213 w 1564550"/>
              <a:gd name="connsiteY137" fmla="*/ 1902588 h 2099729"/>
              <a:gd name="connsiteX138" fmla="*/ 1539380 w 1564550"/>
              <a:gd name="connsiteY138" fmla="*/ 1906782 h 2099729"/>
              <a:gd name="connsiteX139" fmla="*/ 1560353 w 1564550"/>
              <a:gd name="connsiteY139" fmla="*/ 1902588 h 2099729"/>
              <a:gd name="connsiteX140" fmla="*/ 1560353 w 1564550"/>
              <a:gd name="connsiteY140" fmla="*/ 1856448 h 2099729"/>
              <a:gd name="connsiteX141" fmla="*/ 1543575 w 1564550"/>
              <a:gd name="connsiteY141" fmla="*/ 1843865 h 2099729"/>
              <a:gd name="connsiteX142" fmla="*/ 1530991 w 1564550"/>
              <a:gd name="connsiteY142" fmla="*/ 1831282 h 2099729"/>
              <a:gd name="connsiteX143" fmla="*/ 1505824 w 1564550"/>
              <a:gd name="connsiteY143" fmla="*/ 1797726 h 2099729"/>
              <a:gd name="connsiteX144" fmla="*/ 1480657 w 1564550"/>
              <a:gd name="connsiteY144" fmla="*/ 1772559 h 2099729"/>
              <a:gd name="connsiteX145" fmla="*/ 1463879 w 1564550"/>
              <a:gd name="connsiteY145" fmla="*/ 1747392 h 2099729"/>
              <a:gd name="connsiteX146" fmla="*/ 1455490 w 1564550"/>
              <a:gd name="connsiteY146" fmla="*/ 1734808 h 2099729"/>
              <a:gd name="connsiteX147" fmla="*/ 1442907 w 1564550"/>
              <a:gd name="connsiteY147" fmla="*/ 1722225 h 2099729"/>
              <a:gd name="connsiteX148" fmla="*/ 1434518 w 1564550"/>
              <a:gd name="connsiteY148" fmla="*/ 1709641 h 2099729"/>
              <a:gd name="connsiteX149" fmla="*/ 1421934 w 1564550"/>
              <a:gd name="connsiteY149" fmla="*/ 1705447 h 2099729"/>
              <a:gd name="connsiteX150" fmla="*/ 1396767 w 1564550"/>
              <a:gd name="connsiteY150" fmla="*/ 1688669 h 2099729"/>
              <a:gd name="connsiteX151" fmla="*/ 1384184 w 1564550"/>
              <a:gd name="connsiteY151" fmla="*/ 1680280 h 2099729"/>
              <a:gd name="connsiteX152" fmla="*/ 1371600 w 1564550"/>
              <a:gd name="connsiteY152" fmla="*/ 1667696 h 2099729"/>
              <a:gd name="connsiteX153" fmla="*/ 1354822 w 1564550"/>
              <a:gd name="connsiteY153" fmla="*/ 1655113 h 2099729"/>
              <a:gd name="connsiteX154" fmla="*/ 1354822 w 1564550"/>
              <a:gd name="connsiteY154" fmla="*/ 1655113 h 2099729"/>
              <a:gd name="connsiteX155" fmla="*/ 1359017 w 1564550"/>
              <a:gd name="connsiteY155" fmla="*/ 1533472 h 2099729"/>
              <a:gd name="connsiteX156" fmla="*/ 1363211 w 1564550"/>
              <a:gd name="connsiteY156" fmla="*/ 1512500 h 2099729"/>
              <a:gd name="connsiteX157" fmla="*/ 1367406 w 1564550"/>
              <a:gd name="connsiteY157" fmla="*/ 1281803 h 2099729"/>
              <a:gd name="connsiteX158" fmla="*/ 1379989 w 1564550"/>
              <a:gd name="connsiteY158" fmla="*/ 1160162 h 2099729"/>
              <a:gd name="connsiteX159" fmla="*/ 1375795 w 1564550"/>
              <a:gd name="connsiteY159" fmla="*/ 958826 h 2099729"/>
              <a:gd name="connsiteX160" fmla="*/ 1359017 w 1564550"/>
              <a:gd name="connsiteY160" fmla="*/ 929465 h 2099729"/>
              <a:gd name="connsiteX161" fmla="*/ 1346433 w 1564550"/>
              <a:gd name="connsiteY161" fmla="*/ 921076 h 2099729"/>
              <a:gd name="connsiteX162" fmla="*/ 1333850 w 1564550"/>
              <a:gd name="connsiteY162" fmla="*/ 908493 h 2099729"/>
              <a:gd name="connsiteX163" fmla="*/ 1308683 w 1564550"/>
              <a:gd name="connsiteY163" fmla="*/ 900104 h 2099729"/>
              <a:gd name="connsiteX164" fmla="*/ 1283516 w 1564550"/>
              <a:gd name="connsiteY164" fmla="*/ 891715 h 2099729"/>
              <a:gd name="connsiteX165" fmla="*/ 1270932 w 1564550"/>
              <a:gd name="connsiteY165" fmla="*/ 887520 h 2099729"/>
              <a:gd name="connsiteX166" fmla="*/ 1258349 w 1564550"/>
              <a:gd name="connsiteY166" fmla="*/ 879131 h 2099729"/>
              <a:gd name="connsiteX167" fmla="*/ 1228987 w 1564550"/>
              <a:gd name="connsiteY167" fmla="*/ 870742 h 2099729"/>
              <a:gd name="connsiteX168" fmla="*/ 1228987 w 1564550"/>
              <a:gd name="connsiteY168" fmla="*/ 887520 h 2099729"/>
              <a:gd name="connsiteX169" fmla="*/ 1266738 w 1564550"/>
              <a:gd name="connsiteY169" fmla="*/ 849770 h 2099729"/>
              <a:gd name="connsiteX170" fmla="*/ 1283516 w 1564550"/>
              <a:gd name="connsiteY170" fmla="*/ 828797 h 2099729"/>
              <a:gd name="connsiteX171" fmla="*/ 1296099 w 1564550"/>
              <a:gd name="connsiteY171" fmla="*/ 820408 h 2099729"/>
              <a:gd name="connsiteX172" fmla="*/ 1308683 w 1564550"/>
              <a:gd name="connsiteY172" fmla="*/ 807825 h 2099729"/>
              <a:gd name="connsiteX173" fmla="*/ 1333850 w 1564550"/>
              <a:gd name="connsiteY173" fmla="*/ 786852 h 2099729"/>
              <a:gd name="connsiteX174" fmla="*/ 1350628 w 1564550"/>
              <a:gd name="connsiteY174" fmla="*/ 761685 h 2099729"/>
              <a:gd name="connsiteX175" fmla="*/ 1359017 w 1564550"/>
              <a:gd name="connsiteY175" fmla="*/ 749102 h 2099729"/>
              <a:gd name="connsiteX176" fmla="*/ 1384184 w 1564550"/>
              <a:gd name="connsiteY176" fmla="*/ 728129 h 2099729"/>
              <a:gd name="connsiteX177" fmla="*/ 1396767 w 1564550"/>
              <a:gd name="connsiteY177" fmla="*/ 719740 h 2099729"/>
              <a:gd name="connsiteX178" fmla="*/ 1392573 w 1564550"/>
              <a:gd name="connsiteY178" fmla="*/ 707157 h 2099729"/>
              <a:gd name="connsiteX179" fmla="*/ 1384184 w 1564550"/>
              <a:gd name="connsiteY179" fmla="*/ 690379 h 2099729"/>
              <a:gd name="connsiteX180" fmla="*/ 1379989 w 1564550"/>
              <a:gd name="connsiteY180" fmla="*/ 669406 h 2099729"/>
              <a:gd name="connsiteX181" fmla="*/ 1375795 w 1564550"/>
              <a:gd name="connsiteY181" fmla="*/ 652628 h 2099729"/>
              <a:gd name="connsiteX182" fmla="*/ 1367406 w 1564550"/>
              <a:gd name="connsiteY182" fmla="*/ 627461 h 2099729"/>
              <a:gd name="connsiteX183" fmla="*/ 1350628 w 1564550"/>
              <a:gd name="connsiteY183" fmla="*/ 602294 h 2099729"/>
              <a:gd name="connsiteX184" fmla="*/ 1346433 w 1564550"/>
              <a:gd name="connsiteY184" fmla="*/ 589711 h 2099729"/>
              <a:gd name="connsiteX185" fmla="*/ 1329655 w 1564550"/>
              <a:gd name="connsiteY185" fmla="*/ 564544 h 2099729"/>
              <a:gd name="connsiteX186" fmla="*/ 1317072 w 1564550"/>
              <a:gd name="connsiteY186" fmla="*/ 539377 h 2099729"/>
              <a:gd name="connsiteX187" fmla="*/ 1304488 w 1564550"/>
              <a:gd name="connsiteY187" fmla="*/ 514210 h 2099729"/>
              <a:gd name="connsiteX188" fmla="*/ 1291905 w 1564550"/>
              <a:gd name="connsiteY188" fmla="*/ 505821 h 2099729"/>
              <a:gd name="connsiteX189" fmla="*/ 1266738 w 1564550"/>
              <a:gd name="connsiteY189" fmla="*/ 468071 h 2099729"/>
              <a:gd name="connsiteX190" fmla="*/ 1258349 w 1564550"/>
              <a:gd name="connsiteY190" fmla="*/ 455487 h 2099729"/>
              <a:gd name="connsiteX191" fmla="*/ 1254154 w 1564550"/>
              <a:gd name="connsiteY191" fmla="*/ 442904 h 2099729"/>
              <a:gd name="connsiteX192" fmla="*/ 1228987 w 1564550"/>
              <a:gd name="connsiteY192" fmla="*/ 417737 h 2099729"/>
              <a:gd name="connsiteX193" fmla="*/ 1191237 w 1564550"/>
              <a:gd name="connsiteY193" fmla="*/ 396764 h 2099729"/>
              <a:gd name="connsiteX194" fmla="*/ 1178653 w 1564550"/>
              <a:gd name="connsiteY194" fmla="*/ 392570 h 2099729"/>
              <a:gd name="connsiteX195" fmla="*/ 1166070 w 1564550"/>
              <a:gd name="connsiteY195" fmla="*/ 405153 h 2099729"/>
              <a:gd name="connsiteX196" fmla="*/ 1161875 w 1564550"/>
              <a:gd name="connsiteY196" fmla="*/ 417737 h 2099729"/>
              <a:gd name="connsiteX197" fmla="*/ 1149292 w 1564550"/>
              <a:gd name="connsiteY197" fmla="*/ 426126 h 2099729"/>
              <a:gd name="connsiteX198" fmla="*/ 1128319 w 1564550"/>
              <a:gd name="connsiteY198" fmla="*/ 451293 h 2099729"/>
              <a:gd name="connsiteX199" fmla="*/ 1119930 w 1564550"/>
              <a:gd name="connsiteY199" fmla="*/ 463876 h 2099729"/>
              <a:gd name="connsiteX200" fmla="*/ 1094764 w 1564550"/>
              <a:gd name="connsiteY200" fmla="*/ 480654 h 2099729"/>
              <a:gd name="connsiteX201" fmla="*/ 1082180 w 1564550"/>
              <a:gd name="connsiteY201" fmla="*/ 493237 h 2099729"/>
              <a:gd name="connsiteX202" fmla="*/ 1061208 w 1564550"/>
              <a:gd name="connsiteY202" fmla="*/ 505821 h 2099729"/>
              <a:gd name="connsiteX203" fmla="*/ 1061208 w 1564550"/>
              <a:gd name="connsiteY203" fmla="*/ 505821 h 2099729"/>
              <a:gd name="connsiteX204" fmla="*/ 1027652 w 1564550"/>
              <a:gd name="connsiteY204" fmla="*/ 489043 h 2099729"/>
              <a:gd name="connsiteX205" fmla="*/ 985707 w 1564550"/>
              <a:gd name="connsiteY205" fmla="*/ 451293 h 2099729"/>
              <a:gd name="connsiteX206" fmla="*/ 964734 w 1564550"/>
              <a:gd name="connsiteY206" fmla="*/ 426126 h 2099729"/>
              <a:gd name="connsiteX207" fmla="*/ 956345 w 1564550"/>
              <a:gd name="connsiteY207" fmla="*/ 400959 h 2099729"/>
              <a:gd name="connsiteX208" fmla="*/ 977318 w 1564550"/>
              <a:gd name="connsiteY208" fmla="*/ 371597 h 2099729"/>
              <a:gd name="connsiteX209" fmla="*/ 989901 w 1564550"/>
              <a:gd name="connsiteY209" fmla="*/ 354819 h 2099729"/>
              <a:gd name="connsiteX210" fmla="*/ 998290 w 1564550"/>
              <a:gd name="connsiteY210" fmla="*/ 342236 h 2099729"/>
              <a:gd name="connsiteX211" fmla="*/ 1010874 w 1564550"/>
              <a:gd name="connsiteY211" fmla="*/ 325458 h 2099729"/>
              <a:gd name="connsiteX212" fmla="*/ 1027652 w 1564550"/>
              <a:gd name="connsiteY212" fmla="*/ 300291 h 2099729"/>
              <a:gd name="connsiteX213" fmla="*/ 1040235 w 1564550"/>
              <a:gd name="connsiteY213" fmla="*/ 287707 h 2099729"/>
              <a:gd name="connsiteX214" fmla="*/ 1057013 w 1564550"/>
              <a:gd name="connsiteY214" fmla="*/ 262540 h 2099729"/>
              <a:gd name="connsiteX215" fmla="*/ 1065402 w 1564550"/>
              <a:gd name="connsiteY215" fmla="*/ 249957 h 2099729"/>
              <a:gd name="connsiteX216" fmla="*/ 1073791 w 1564550"/>
              <a:gd name="connsiteY216" fmla="*/ 237373 h 2099729"/>
              <a:gd name="connsiteX217" fmla="*/ 1082180 w 1564550"/>
              <a:gd name="connsiteY217" fmla="*/ 224790 h 2099729"/>
              <a:gd name="connsiteX218" fmla="*/ 1086375 w 1564550"/>
              <a:gd name="connsiteY218" fmla="*/ 208012 h 2099729"/>
              <a:gd name="connsiteX219" fmla="*/ 1090569 w 1564550"/>
              <a:gd name="connsiteY219" fmla="*/ 195428 h 2099729"/>
              <a:gd name="connsiteX220" fmla="*/ 1065402 w 1564550"/>
              <a:gd name="connsiteY220" fmla="*/ 119927 h 2099729"/>
              <a:gd name="connsiteX221" fmla="*/ 1052819 w 1564550"/>
              <a:gd name="connsiteY221" fmla="*/ 107344 h 2099729"/>
              <a:gd name="connsiteX222" fmla="*/ 1044430 w 1564550"/>
              <a:gd name="connsiteY222" fmla="*/ 94760 h 2099729"/>
              <a:gd name="connsiteX223" fmla="*/ 1019263 w 1564550"/>
              <a:gd name="connsiteY223" fmla="*/ 77982 h 2099729"/>
              <a:gd name="connsiteX224" fmla="*/ 981512 w 1564550"/>
              <a:gd name="connsiteY224" fmla="*/ 48621 h 2099729"/>
              <a:gd name="connsiteX225" fmla="*/ 956345 w 1564550"/>
              <a:gd name="connsiteY225" fmla="*/ 23454 h 2099729"/>
              <a:gd name="connsiteX226" fmla="*/ 931178 w 1564550"/>
              <a:gd name="connsiteY226" fmla="*/ 10871 h 2099729"/>
              <a:gd name="connsiteX227" fmla="*/ 918595 w 1564550"/>
              <a:gd name="connsiteY227" fmla="*/ 6676 h 2099729"/>
              <a:gd name="connsiteX228" fmla="*/ 906011 w 1564550"/>
              <a:gd name="connsiteY228" fmla="*/ 15065 h 2099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Lst>
            <a:rect l="l" t="t" r="r" b="b"/>
            <a:pathLst>
              <a:path w="1564550" h="2099729">
                <a:moveTo>
                  <a:pt x="906011" y="15065"/>
                </a:moveTo>
                <a:lnTo>
                  <a:pt x="796954" y="23454"/>
                </a:lnTo>
                <a:lnTo>
                  <a:pt x="683703" y="48621"/>
                </a:lnTo>
                <a:lnTo>
                  <a:pt x="645953" y="103149"/>
                </a:lnTo>
                <a:cubicBezTo>
                  <a:pt x="638962" y="112936"/>
                  <a:pt x="630682" y="121921"/>
                  <a:pt x="624980" y="132511"/>
                </a:cubicBezTo>
                <a:cubicBezTo>
                  <a:pt x="620788" y="140297"/>
                  <a:pt x="619387" y="149289"/>
                  <a:pt x="616591" y="157678"/>
                </a:cubicBezTo>
                <a:cubicBezTo>
                  <a:pt x="612999" y="168454"/>
                  <a:pt x="610307" y="175460"/>
                  <a:pt x="608202" y="187039"/>
                </a:cubicBezTo>
                <a:cubicBezTo>
                  <a:pt x="606433" y="196766"/>
                  <a:pt x="605777" y="206674"/>
                  <a:pt x="604008" y="216401"/>
                </a:cubicBezTo>
                <a:cubicBezTo>
                  <a:pt x="602977" y="222073"/>
                  <a:pt x="601397" y="227636"/>
                  <a:pt x="599813" y="233179"/>
                </a:cubicBezTo>
                <a:cubicBezTo>
                  <a:pt x="595177" y="249405"/>
                  <a:pt x="595619" y="240608"/>
                  <a:pt x="595619" y="249957"/>
                </a:cubicBezTo>
                <a:lnTo>
                  <a:pt x="595619" y="249957"/>
                </a:lnTo>
                <a:cubicBezTo>
                  <a:pt x="583035" y="255550"/>
                  <a:pt x="570018" y="260255"/>
                  <a:pt x="557868" y="266735"/>
                </a:cubicBezTo>
                <a:cubicBezTo>
                  <a:pt x="548972" y="271480"/>
                  <a:pt x="541090" y="277920"/>
                  <a:pt x="532701" y="283513"/>
                </a:cubicBezTo>
                <a:lnTo>
                  <a:pt x="507534" y="300291"/>
                </a:lnTo>
                <a:cubicBezTo>
                  <a:pt x="503340" y="303087"/>
                  <a:pt x="499733" y="307086"/>
                  <a:pt x="494951" y="308680"/>
                </a:cubicBezTo>
                <a:lnTo>
                  <a:pt x="482367" y="312874"/>
                </a:lnTo>
                <a:cubicBezTo>
                  <a:pt x="473978" y="318467"/>
                  <a:pt x="462793" y="321263"/>
                  <a:pt x="457200" y="329652"/>
                </a:cubicBezTo>
                <a:cubicBezTo>
                  <a:pt x="454404" y="333847"/>
                  <a:pt x="452376" y="338671"/>
                  <a:pt x="448811" y="342236"/>
                </a:cubicBezTo>
                <a:cubicBezTo>
                  <a:pt x="424576" y="366472"/>
                  <a:pt x="447696" y="332285"/>
                  <a:pt x="423644" y="363208"/>
                </a:cubicBezTo>
                <a:cubicBezTo>
                  <a:pt x="417454" y="371166"/>
                  <a:pt x="412459" y="379986"/>
                  <a:pt x="406866" y="388375"/>
                </a:cubicBezTo>
                <a:cubicBezTo>
                  <a:pt x="404070" y="392570"/>
                  <a:pt x="402042" y="397394"/>
                  <a:pt x="398477" y="400959"/>
                </a:cubicBezTo>
                <a:cubicBezTo>
                  <a:pt x="369745" y="429691"/>
                  <a:pt x="379891" y="416255"/>
                  <a:pt x="364921" y="438709"/>
                </a:cubicBezTo>
                <a:cubicBezTo>
                  <a:pt x="363523" y="442904"/>
                  <a:pt x="362874" y="447428"/>
                  <a:pt x="360727" y="451293"/>
                </a:cubicBezTo>
                <a:cubicBezTo>
                  <a:pt x="355831" y="460106"/>
                  <a:pt x="347137" y="466894"/>
                  <a:pt x="343949" y="476459"/>
                </a:cubicBezTo>
                <a:cubicBezTo>
                  <a:pt x="342551" y="480654"/>
                  <a:pt x="340969" y="484792"/>
                  <a:pt x="339754" y="489043"/>
                </a:cubicBezTo>
                <a:cubicBezTo>
                  <a:pt x="338170" y="494586"/>
                  <a:pt x="337831" y="500522"/>
                  <a:pt x="335560" y="505821"/>
                </a:cubicBezTo>
                <a:cubicBezTo>
                  <a:pt x="333574" y="510454"/>
                  <a:pt x="329218" y="513797"/>
                  <a:pt x="327171" y="518404"/>
                </a:cubicBezTo>
                <a:cubicBezTo>
                  <a:pt x="323580" y="526485"/>
                  <a:pt x="321578" y="535182"/>
                  <a:pt x="318782" y="543571"/>
                </a:cubicBezTo>
                <a:cubicBezTo>
                  <a:pt x="308719" y="573761"/>
                  <a:pt x="320933" y="536042"/>
                  <a:pt x="310393" y="572933"/>
                </a:cubicBezTo>
                <a:cubicBezTo>
                  <a:pt x="303381" y="597474"/>
                  <a:pt x="308566" y="572765"/>
                  <a:pt x="302004" y="602294"/>
                </a:cubicBezTo>
                <a:cubicBezTo>
                  <a:pt x="300457" y="609254"/>
                  <a:pt x="299685" y="616389"/>
                  <a:pt x="297809" y="623267"/>
                </a:cubicBezTo>
                <a:cubicBezTo>
                  <a:pt x="295482" y="631798"/>
                  <a:pt x="289420" y="648434"/>
                  <a:pt x="289420" y="648434"/>
                </a:cubicBezTo>
                <a:cubicBezTo>
                  <a:pt x="290818" y="661017"/>
                  <a:pt x="291534" y="673695"/>
                  <a:pt x="293615" y="686184"/>
                </a:cubicBezTo>
                <a:cubicBezTo>
                  <a:pt x="294342" y="690545"/>
                  <a:pt x="297588" y="694352"/>
                  <a:pt x="297809" y="698768"/>
                </a:cubicBezTo>
                <a:cubicBezTo>
                  <a:pt x="298996" y="722507"/>
                  <a:pt x="297809" y="746305"/>
                  <a:pt x="297809" y="770074"/>
                </a:cubicBezTo>
                <a:lnTo>
                  <a:pt x="297809" y="770074"/>
                </a:lnTo>
                <a:cubicBezTo>
                  <a:pt x="290818" y="779861"/>
                  <a:pt x="282216" y="788678"/>
                  <a:pt x="276837" y="799436"/>
                </a:cubicBezTo>
                <a:cubicBezTo>
                  <a:pt x="273649" y="805813"/>
                  <a:pt x="274189" y="813449"/>
                  <a:pt x="272642" y="820408"/>
                </a:cubicBezTo>
                <a:cubicBezTo>
                  <a:pt x="271391" y="826035"/>
                  <a:pt x="269846" y="831593"/>
                  <a:pt x="268448" y="837186"/>
                </a:cubicBezTo>
                <a:cubicBezTo>
                  <a:pt x="272749" y="888807"/>
                  <a:pt x="275331" y="886233"/>
                  <a:pt x="268448" y="937854"/>
                </a:cubicBezTo>
                <a:cubicBezTo>
                  <a:pt x="267864" y="942237"/>
                  <a:pt x="266400" y="946572"/>
                  <a:pt x="264253" y="950437"/>
                </a:cubicBezTo>
                <a:cubicBezTo>
                  <a:pt x="259356" y="959250"/>
                  <a:pt x="247475" y="975604"/>
                  <a:pt x="247475" y="975604"/>
                </a:cubicBezTo>
                <a:cubicBezTo>
                  <a:pt x="241500" y="993530"/>
                  <a:pt x="233330" y="1015895"/>
                  <a:pt x="230697" y="1034327"/>
                </a:cubicBezTo>
                <a:cubicBezTo>
                  <a:pt x="229299" y="1044114"/>
                  <a:pt x="228272" y="1053962"/>
                  <a:pt x="226503" y="1063689"/>
                </a:cubicBezTo>
                <a:cubicBezTo>
                  <a:pt x="225472" y="1069361"/>
                  <a:pt x="222308" y="1080467"/>
                  <a:pt x="222308" y="1080467"/>
                </a:cubicBezTo>
                <a:lnTo>
                  <a:pt x="222308" y="1076272"/>
                </a:lnTo>
                <a:cubicBezTo>
                  <a:pt x="218114" y="1087457"/>
                  <a:pt x="213807" y="1098601"/>
                  <a:pt x="209725" y="1109828"/>
                </a:cubicBezTo>
                <a:cubicBezTo>
                  <a:pt x="205826" y="1120550"/>
                  <a:pt x="205827" y="1126309"/>
                  <a:pt x="197141" y="1134995"/>
                </a:cubicBezTo>
                <a:cubicBezTo>
                  <a:pt x="185121" y="1147015"/>
                  <a:pt x="185620" y="1140756"/>
                  <a:pt x="171975" y="1147579"/>
                </a:cubicBezTo>
                <a:cubicBezTo>
                  <a:pt x="167466" y="1149834"/>
                  <a:pt x="163586" y="1153172"/>
                  <a:pt x="159391" y="1155968"/>
                </a:cubicBezTo>
                <a:cubicBezTo>
                  <a:pt x="164777" y="1182892"/>
                  <a:pt x="163616" y="1175073"/>
                  <a:pt x="167780" y="1206302"/>
                </a:cubicBezTo>
                <a:cubicBezTo>
                  <a:pt x="169270" y="1217476"/>
                  <a:pt x="170122" y="1228739"/>
                  <a:pt x="171975" y="1239858"/>
                </a:cubicBezTo>
                <a:cubicBezTo>
                  <a:pt x="173732" y="1250399"/>
                  <a:pt x="177037" y="1259241"/>
                  <a:pt x="180364" y="1269219"/>
                </a:cubicBezTo>
                <a:cubicBezTo>
                  <a:pt x="182450" y="1281736"/>
                  <a:pt x="188753" y="1317451"/>
                  <a:pt x="188753" y="1327942"/>
                </a:cubicBezTo>
                <a:cubicBezTo>
                  <a:pt x="188753" y="1343504"/>
                  <a:pt x="186926" y="1362964"/>
                  <a:pt x="180364" y="1378276"/>
                </a:cubicBezTo>
                <a:cubicBezTo>
                  <a:pt x="177901" y="1384023"/>
                  <a:pt x="175077" y="1389625"/>
                  <a:pt x="171975" y="1395054"/>
                </a:cubicBezTo>
                <a:cubicBezTo>
                  <a:pt x="169474" y="1399431"/>
                  <a:pt x="165840" y="1403128"/>
                  <a:pt x="163586" y="1407637"/>
                </a:cubicBezTo>
                <a:cubicBezTo>
                  <a:pt x="146220" y="1442368"/>
                  <a:pt x="175043" y="1396744"/>
                  <a:pt x="151002" y="1432804"/>
                </a:cubicBezTo>
                <a:cubicBezTo>
                  <a:pt x="139924" y="1466039"/>
                  <a:pt x="144067" y="1449249"/>
                  <a:pt x="138419" y="1483138"/>
                </a:cubicBezTo>
                <a:cubicBezTo>
                  <a:pt x="141565" y="1505160"/>
                  <a:pt x="142924" y="1516304"/>
                  <a:pt x="146808" y="1537667"/>
                </a:cubicBezTo>
                <a:cubicBezTo>
                  <a:pt x="148083" y="1544681"/>
                  <a:pt x="149455" y="1551680"/>
                  <a:pt x="151002" y="1558639"/>
                </a:cubicBezTo>
                <a:cubicBezTo>
                  <a:pt x="152253" y="1564267"/>
                  <a:pt x="154482" y="1569697"/>
                  <a:pt x="155197" y="1575417"/>
                </a:cubicBezTo>
                <a:cubicBezTo>
                  <a:pt x="155891" y="1580966"/>
                  <a:pt x="155197" y="1586602"/>
                  <a:pt x="155197" y="1592195"/>
                </a:cubicBezTo>
                <a:lnTo>
                  <a:pt x="155197" y="1592195"/>
                </a:lnTo>
                <a:cubicBezTo>
                  <a:pt x="156595" y="1604779"/>
                  <a:pt x="157310" y="1617457"/>
                  <a:pt x="159391" y="1629946"/>
                </a:cubicBezTo>
                <a:cubicBezTo>
                  <a:pt x="160118" y="1634307"/>
                  <a:pt x="162514" y="1638240"/>
                  <a:pt x="163586" y="1642529"/>
                </a:cubicBezTo>
                <a:cubicBezTo>
                  <a:pt x="165315" y="1649446"/>
                  <a:pt x="166382" y="1656511"/>
                  <a:pt x="167780" y="1663502"/>
                </a:cubicBezTo>
                <a:cubicBezTo>
                  <a:pt x="169178" y="1697058"/>
                  <a:pt x="174551" y="1730684"/>
                  <a:pt x="171975" y="1764170"/>
                </a:cubicBezTo>
                <a:cubicBezTo>
                  <a:pt x="171588" y="1769196"/>
                  <a:pt x="163768" y="1770058"/>
                  <a:pt x="159391" y="1772559"/>
                </a:cubicBezTo>
                <a:cubicBezTo>
                  <a:pt x="146335" y="1780020"/>
                  <a:pt x="141180" y="1780045"/>
                  <a:pt x="130030" y="1789337"/>
                </a:cubicBezTo>
                <a:cubicBezTo>
                  <a:pt x="125473" y="1793134"/>
                  <a:pt x="121641" y="1797726"/>
                  <a:pt x="117446" y="1801920"/>
                </a:cubicBezTo>
                <a:lnTo>
                  <a:pt x="104863" y="1839671"/>
                </a:lnTo>
                <a:cubicBezTo>
                  <a:pt x="103465" y="1843865"/>
                  <a:pt x="103794" y="1849128"/>
                  <a:pt x="100668" y="1852254"/>
                </a:cubicBezTo>
                <a:cubicBezTo>
                  <a:pt x="92279" y="1860643"/>
                  <a:pt x="82082" y="1867550"/>
                  <a:pt x="75501" y="1877421"/>
                </a:cubicBezTo>
                <a:cubicBezTo>
                  <a:pt x="64316" y="1894198"/>
                  <a:pt x="71306" y="1887208"/>
                  <a:pt x="54529" y="1898393"/>
                </a:cubicBezTo>
                <a:cubicBezTo>
                  <a:pt x="25503" y="1941934"/>
                  <a:pt x="69689" y="1874525"/>
                  <a:pt x="37751" y="1927755"/>
                </a:cubicBezTo>
                <a:cubicBezTo>
                  <a:pt x="32564" y="1936401"/>
                  <a:pt x="26566" y="1944533"/>
                  <a:pt x="20973" y="1952922"/>
                </a:cubicBezTo>
                <a:cubicBezTo>
                  <a:pt x="18177" y="1957116"/>
                  <a:pt x="14178" y="1960723"/>
                  <a:pt x="12584" y="1965505"/>
                </a:cubicBezTo>
                <a:lnTo>
                  <a:pt x="4195" y="1990672"/>
                </a:lnTo>
                <a:lnTo>
                  <a:pt x="0" y="2003256"/>
                </a:lnTo>
                <a:cubicBezTo>
                  <a:pt x="1398" y="2015839"/>
                  <a:pt x="191" y="2028995"/>
                  <a:pt x="4195" y="2041006"/>
                </a:cubicBezTo>
                <a:cubicBezTo>
                  <a:pt x="7383" y="2050571"/>
                  <a:pt x="15380" y="2057784"/>
                  <a:pt x="20973" y="2066173"/>
                </a:cubicBezTo>
                <a:cubicBezTo>
                  <a:pt x="23769" y="2070368"/>
                  <a:pt x="25167" y="2075961"/>
                  <a:pt x="29362" y="2078757"/>
                </a:cubicBezTo>
                <a:cubicBezTo>
                  <a:pt x="58208" y="2097987"/>
                  <a:pt x="44964" y="2092347"/>
                  <a:pt x="67112" y="2099729"/>
                </a:cubicBezTo>
                <a:cubicBezTo>
                  <a:pt x="68427" y="2099466"/>
                  <a:pt x="96201" y="2094814"/>
                  <a:pt x="100668" y="2091340"/>
                </a:cubicBezTo>
                <a:cubicBezTo>
                  <a:pt x="110033" y="2084056"/>
                  <a:pt x="117446" y="2074562"/>
                  <a:pt x="125835" y="2066173"/>
                </a:cubicBezTo>
                <a:cubicBezTo>
                  <a:pt x="137405" y="2054603"/>
                  <a:pt x="139020" y="2054635"/>
                  <a:pt x="146808" y="2041006"/>
                </a:cubicBezTo>
                <a:cubicBezTo>
                  <a:pt x="149910" y="2035577"/>
                  <a:pt x="152734" y="2029975"/>
                  <a:pt x="155197" y="2024228"/>
                </a:cubicBezTo>
                <a:cubicBezTo>
                  <a:pt x="156939" y="2020164"/>
                  <a:pt x="156939" y="2015324"/>
                  <a:pt x="159391" y="2011645"/>
                </a:cubicBezTo>
                <a:cubicBezTo>
                  <a:pt x="167276" y="1999818"/>
                  <a:pt x="187142" y="1988949"/>
                  <a:pt x="197141" y="1982283"/>
                </a:cubicBezTo>
                <a:lnTo>
                  <a:pt x="209725" y="1973894"/>
                </a:lnTo>
                <a:cubicBezTo>
                  <a:pt x="212521" y="1969700"/>
                  <a:pt x="214178" y="1964460"/>
                  <a:pt x="218114" y="1961311"/>
                </a:cubicBezTo>
                <a:cubicBezTo>
                  <a:pt x="221566" y="1958549"/>
                  <a:pt x="226832" y="1959263"/>
                  <a:pt x="230697" y="1957116"/>
                </a:cubicBezTo>
                <a:cubicBezTo>
                  <a:pt x="239510" y="1952219"/>
                  <a:pt x="247475" y="1945931"/>
                  <a:pt x="255864" y="1940338"/>
                </a:cubicBezTo>
                <a:cubicBezTo>
                  <a:pt x="260059" y="1937542"/>
                  <a:pt x="263665" y="1933543"/>
                  <a:pt x="268448" y="1931949"/>
                </a:cubicBezTo>
                <a:lnTo>
                  <a:pt x="281031" y="1927755"/>
                </a:lnTo>
                <a:lnTo>
                  <a:pt x="281031" y="1923560"/>
                </a:lnTo>
                <a:cubicBezTo>
                  <a:pt x="296411" y="1931949"/>
                  <a:pt x="312148" y="1939713"/>
                  <a:pt x="327171" y="1948727"/>
                </a:cubicBezTo>
                <a:cubicBezTo>
                  <a:pt x="333166" y="1952324"/>
                  <a:pt x="338021" y="1957606"/>
                  <a:pt x="343949" y="1961311"/>
                </a:cubicBezTo>
                <a:cubicBezTo>
                  <a:pt x="349251" y="1964625"/>
                  <a:pt x="355524" y="1966232"/>
                  <a:pt x="360727" y="1969700"/>
                </a:cubicBezTo>
                <a:cubicBezTo>
                  <a:pt x="372127" y="1977300"/>
                  <a:pt x="404443" y="2004142"/>
                  <a:pt x="419450" y="2011645"/>
                </a:cubicBezTo>
                <a:cubicBezTo>
                  <a:pt x="425043" y="2014441"/>
                  <a:pt x="431025" y="2016566"/>
                  <a:pt x="436228" y="2020034"/>
                </a:cubicBezTo>
                <a:cubicBezTo>
                  <a:pt x="447861" y="2027790"/>
                  <a:pt x="458151" y="2037445"/>
                  <a:pt x="469784" y="2045201"/>
                </a:cubicBezTo>
                <a:cubicBezTo>
                  <a:pt x="473978" y="2047997"/>
                  <a:pt x="477760" y="2051543"/>
                  <a:pt x="482367" y="2053590"/>
                </a:cubicBezTo>
                <a:cubicBezTo>
                  <a:pt x="490448" y="2057181"/>
                  <a:pt x="499145" y="2059183"/>
                  <a:pt x="507534" y="2061979"/>
                </a:cubicBezTo>
                <a:cubicBezTo>
                  <a:pt x="525914" y="2068105"/>
                  <a:pt x="547416" y="2076402"/>
                  <a:pt x="566257" y="2078757"/>
                </a:cubicBezTo>
                <a:lnTo>
                  <a:pt x="599813" y="2082951"/>
                </a:lnTo>
                <a:cubicBezTo>
                  <a:pt x="641758" y="2081553"/>
                  <a:pt x="683680" y="2078757"/>
                  <a:pt x="725648" y="2078757"/>
                </a:cubicBezTo>
                <a:cubicBezTo>
                  <a:pt x="763424" y="2078757"/>
                  <a:pt x="801201" y="2080519"/>
                  <a:pt x="838899" y="2082951"/>
                </a:cubicBezTo>
                <a:cubicBezTo>
                  <a:pt x="935461" y="2089181"/>
                  <a:pt x="745653" y="2087146"/>
                  <a:pt x="880844" y="2087146"/>
                </a:cubicBezTo>
                <a:lnTo>
                  <a:pt x="880844" y="2087146"/>
                </a:lnTo>
                <a:cubicBezTo>
                  <a:pt x="897622" y="2085748"/>
                  <a:pt x="914490" y="2085176"/>
                  <a:pt x="931178" y="2082951"/>
                </a:cubicBezTo>
                <a:cubicBezTo>
                  <a:pt x="935561" y="2082367"/>
                  <a:pt x="939473" y="2079829"/>
                  <a:pt x="943762" y="2078757"/>
                </a:cubicBezTo>
                <a:cubicBezTo>
                  <a:pt x="950678" y="2077028"/>
                  <a:pt x="957743" y="2075960"/>
                  <a:pt x="964734" y="2074562"/>
                </a:cubicBezTo>
                <a:cubicBezTo>
                  <a:pt x="1001156" y="2056351"/>
                  <a:pt x="963488" y="2077395"/>
                  <a:pt x="994096" y="2053590"/>
                </a:cubicBezTo>
                <a:cubicBezTo>
                  <a:pt x="1002055" y="2047400"/>
                  <a:pt x="1010874" y="2042405"/>
                  <a:pt x="1019263" y="2036812"/>
                </a:cubicBezTo>
                <a:cubicBezTo>
                  <a:pt x="1024199" y="2033522"/>
                  <a:pt x="1027342" y="2028088"/>
                  <a:pt x="1031846" y="2024228"/>
                </a:cubicBezTo>
                <a:cubicBezTo>
                  <a:pt x="1037154" y="2019678"/>
                  <a:pt x="1042935" y="2015708"/>
                  <a:pt x="1048624" y="2011645"/>
                </a:cubicBezTo>
                <a:cubicBezTo>
                  <a:pt x="1052726" y="2008715"/>
                  <a:pt x="1057335" y="2006483"/>
                  <a:pt x="1061208" y="2003256"/>
                </a:cubicBezTo>
                <a:cubicBezTo>
                  <a:pt x="1082155" y="1985800"/>
                  <a:pt x="1064259" y="1993849"/>
                  <a:pt x="1086375" y="1986478"/>
                </a:cubicBezTo>
                <a:cubicBezTo>
                  <a:pt x="1090569" y="1983682"/>
                  <a:pt x="1094449" y="1980344"/>
                  <a:pt x="1098958" y="1978089"/>
                </a:cubicBezTo>
                <a:cubicBezTo>
                  <a:pt x="1133695" y="1960719"/>
                  <a:pt x="1088055" y="1989551"/>
                  <a:pt x="1124125" y="1965505"/>
                </a:cubicBezTo>
                <a:cubicBezTo>
                  <a:pt x="1132372" y="1953135"/>
                  <a:pt x="1132988" y="1950429"/>
                  <a:pt x="1145097" y="1940338"/>
                </a:cubicBezTo>
                <a:cubicBezTo>
                  <a:pt x="1148970" y="1937111"/>
                  <a:pt x="1153486" y="1934745"/>
                  <a:pt x="1157681" y="1931949"/>
                </a:cubicBezTo>
                <a:lnTo>
                  <a:pt x="1174459" y="1881615"/>
                </a:lnTo>
                <a:lnTo>
                  <a:pt x="1178653" y="1869032"/>
                </a:lnTo>
                <a:lnTo>
                  <a:pt x="1182848" y="1856448"/>
                </a:lnTo>
                <a:cubicBezTo>
                  <a:pt x="1184246" y="1848059"/>
                  <a:pt x="1182535" y="1838494"/>
                  <a:pt x="1187042" y="1831282"/>
                </a:cubicBezTo>
                <a:cubicBezTo>
                  <a:pt x="1190356" y="1825980"/>
                  <a:pt x="1197965" y="1825089"/>
                  <a:pt x="1203820" y="1822893"/>
                </a:cubicBezTo>
                <a:cubicBezTo>
                  <a:pt x="1209218" y="1820869"/>
                  <a:pt x="1214970" y="1819949"/>
                  <a:pt x="1220598" y="1818698"/>
                </a:cubicBezTo>
                <a:cubicBezTo>
                  <a:pt x="1257567" y="1810483"/>
                  <a:pt x="1253266" y="1813773"/>
                  <a:pt x="1308683" y="1810309"/>
                </a:cubicBezTo>
                <a:cubicBezTo>
                  <a:pt x="1326859" y="1811707"/>
                  <a:pt x="1345204" y="1811661"/>
                  <a:pt x="1363211" y="1814504"/>
                </a:cubicBezTo>
                <a:cubicBezTo>
                  <a:pt x="1371946" y="1815883"/>
                  <a:pt x="1379989" y="1820097"/>
                  <a:pt x="1388378" y="1822893"/>
                </a:cubicBezTo>
                <a:cubicBezTo>
                  <a:pt x="1388383" y="1822895"/>
                  <a:pt x="1413540" y="1831278"/>
                  <a:pt x="1413545" y="1831282"/>
                </a:cubicBezTo>
                <a:cubicBezTo>
                  <a:pt x="1444211" y="1851725"/>
                  <a:pt x="1405646" y="1826768"/>
                  <a:pt x="1442907" y="1848059"/>
                </a:cubicBezTo>
                <a:cubicBezTo>
                  <a:pt x="1453404" y="1854057"/>
                  <a:pt x="1460188" y="1859569"/>
                  <a:pt x="1468074" y="1869032"/>
                </a:cubicBezTo>
                <a:cubicBezTo>
                  <a:pt x="1471301" y="1872905"/>
                  <a:pt x="1472669" y="1878295"/>
                  <a:pt x="1476463" y="1881615"/>
                </a:cubicBezTo>
                <a:cubicBezTo>
                  <a:pt x="1487502" y="1891274"/>
                  <a:pt x="1499874" y="1899401"/>
                  <a:pt x="1514213" y="1902588"/>
                </a:cubicBezTo>
                <a:cubicBezTo>
                  <a:pt x="1522515" y="1904433"/>
                  <a:pt x="1530991" y="1905384"/>
                  <a:pt x="1539380" y="1906782"/>
                </a:cubicBezTo>
                <a:cubicBezTo>
                  <a:pt x="1546371" y="1905384"/>
                  <a:pt x="1554876" y="1907152"/>
                  <a:pt x="1560353" y="1902588"/>
                </a:cubicBezTo>
                <a:cubicBezTo>
                  <a:pt x="1569158" y="1895251"/>
                  <a:pt x="1561567" y="1858876"/>
                  <a:pt x="1560353" y="1856448"/>
                </a:cubicBezTo>
                <a:cubicBezTo>
                  <a:pt x="1557227" y="1850195"/>
                  <a:pt x="1548883" y="1848414"/>
                  <a:pt x="1543575" y="1843865"/>
                </a:cubicBezTo>
                <a:cubicBezTo>
                  <a:pt x="1539071" y="1840005"/>
                  <a:pt x="1534747" y="1835873"/>
                  <a:pt x="1530991" y="1831282"/>
                </a:cubicBezTo>
                <a:cubicBezTo>
                  <a:pt x="1522137" y="1820461"/>
                  <a:pt x="1515711" y="1807613"/>
                  <a:pt x="1505824" y="1797726"/>
                </a:cubicBezTo>
                <a:cubicBezTo>
                  <a:pt x="1497435" y="1789337"/>
                  <a:pt x="1487238" y="1782430"/>
                  <a:pt x="1480657" y="1772559"/>
                </a:cubicBezTo>
                <a:lnTo>
                  <a:pt x="1463879" y="1747392"/>
                </a:lnTo>
                <a:cubicBezTo>
                  <a:pt x="1461083" y="1743197"/>
                  <a:pt x="1459055" y="1738373"/>
                  <a:pt x="1455490" y="1734808"/>
                </a:cubicBezTo>
                <a:cubicBezTo>
                  <a:pt x="1451296" y="1730614"/>
                  <a:pt x="1446704" y="1726782"/>
                  <a:pt x="1442907" y="1722225"/>
                </a:cubicBezTo>
                <a:cubicBezTo>
                  <a:pt x="1439680" y="1718352"/>
                  <a:pt x="1438455" y="1712790"/>
                  <a:pt x="1434518" y="1709641"/>
                </a:cubicBezTo>
                <a:cubicBezTo>
                  <a:pt x="1431065" y="1706879"/>
                  <a:pt x="1426129" y="1706845"/>
                  <a:pt x="1421934" y="1705447"/>
                </a:cubicBezTo>
                <a:lnTo>
                  <a:pt x="1396767" y="1688669"/>
                </a:lnTo>
                <a:cubicBezTo>
                  <a:pt x="1392573" y="1685873"/>
                  <a:pt x="1387749" y="1683845"/>
                  <a:pt x="1384184" y="1680280"/>
                </a:cubicBezTo>
                <a:cubicBezTo>
                  <a:pt x="1379989" y="1676085"/>
                  <a:pt x="1376157" y="1671494"/>
                  <a:pt x="1371600" y="1667696"/>
                </a:cubicBezTo>
                <a:cubicBezTo>
                  <a:pt x="1343122" y="1643964"/>
                  <a:pt x="1368171" y="1668459"/>
                  <a:pt x="1354822" y="1655113"/>
                </a:cubicBezTo>
                <a:lnTo>
                  <a:pt x="1354822" y="1655113"/>
                </a:lnTo>
                <a:cubicBezTo>
                  <a:pt x="1356220" y="1614566"/>
                  <a:pt x="1356635" y="1573973"/>
                  <a:pt x="1359017" y="1533472"/>
                </a:cubicBezTo>
                <a:cubicBezTo>
                  <a:pt x="1359436" y="1526355"/>
                  <a:pt x="1362973" y="1519625"/>
                  <a:pt x="1363211" y="1512500"/>
                </a:cubicBezTo>
                <a:cubicBezTo>
                  <a:pt x="1365773" y="1435631"/>
                  <a:pt x="1364372" y="1358655"/>
                  <a:pt x="1367406" y="1281803"/>
                </a:cubicBezTo>
                <a:cubicBezTo>
                  <a:pt x="1368770" y="1247256"/>
                  <a:pt x="1375230" y="1198235"/>
                  <a:pt x="1379989" y="1160162"/>
                </a:cubicBezTo>
                <a:cubicBezTo>
                  <a:pt x="1378591" y="1093050"/>
                  <a:pt x="1378425" y="1025901"/>
                  <a:pt x="1375795" y="958826"/>
                </a:cubicBezTo>
                <a:cubicBezTo>
                  <a:pt x="1375403" y="948838"/>
                  <a:pt x="1364743" y="935191"/>
                  <a:pt x="1359017" y="929465"/>
                </a:cubicBezTo>
                <a:cubicBezTo>
                  <a:pt x="1355452" y="925900"/>
                  <a:pt x="1350306" y="924303"/>
                  <a:pt x="1346433" y="921076"/>
                </a:cubicBezTo>
                <a:cubicBezTo>
                  <a:pt x="1341876" y="917279"/>
                  <a:pt x="1339035" y="911374"/>
                  <a:pt x="1333850" y="908493"/>
                </a:cubicBezTo>
                <a:cubicBezTo>
                  <a:pt x="1326120" y="904199"/>
                  <a:pt x="1317072" y="902900"/>
                  <a:pt x="1308683" y="900104"/>
                </a:cubicBezTo>
                <a:lnTo>
                  <a:pt x="1283516" y="891715"/>
                </a:lnTo>
                <a:cubicBezTo>
                  <a:pt x="1279321" y="890317"/>
                  <a:pt x="1274611" y="889973"/>
                  <a:pt x="1270932" y="887520"/>
                </a:cubicBezTo>
                <a:cubicBezTo>
                  <a:pt x="1266738" y="884724"/>
                  <a:pt x="1262956" y="881178"/>
                  <a:pt x="1258349" y="879131"/>
                </a:cubicBezTo>
                <a:cubicBezTo>
                  <a:pt x="1238479" y="870300"/>
                  <a:pt x="1240977" y="870742"/>
                  <a:pt x="1228987" y="870742"/>
                </a:cubicBezTo>
                <a:lnTo>
                  <a:pt x="1228987" y="887520"/>
                </a:lnTo>
                <a:cubicBezTo>
                  <a:pt x="1241571" y="874937"/>
                  <a:pt x="1254629" y="862811"/>
                  <a:pt x="1266738" y="849770"/>
                </a:cubicBezTo>
                <a:cubicBezTo>
                  <a:pt x="1272830" y="843209"/>
                  <a:pt x="1277186" y="835128"/>
                  <a:pt x="1283516" y="828797"/>
                </a:cubicBezTo>
                <a:cubicBezTo>
                  <a:pt x="1287080" y="825232"/>
                  <a:pt x="1292226" y="823635"/>
                  <a:pt x="1296099" y="820408"/>
                </a:cubicBezTo>
                <a:cubicBezTo>
                  <a:pt x="1300656" y="816611"/>
                  <a:pt x="1304126" y="811622"/>
                  <a:pt x="1308683" y="807825"/>
                </a:cubicBezTo>
                <a:cubicBezTo>
                  <a:pt x="1323988" y="795072"/>
                  <a:pt x="1320307" y="804264"/>
                  <a:pt x="1333850" y="786852"/>
                </a:cubicBezTo>
                <a:cubicBezTo>
                  <a:pt x="1340040" y="778894"/>
                  <a:pt x="1345035" y="770074"/>
                  <a:pt x="1350628" y="761685"/>
                </a:cubicBezTo>
                <a:cubicBezTo>
                  <a:pt x="1353424" y="757491"/>
                  <a:pt x="1354823" y="751898"/>
                  <a:pt x="1359017" y="749102"/>
                </a:cubicBezTo>
                <a:cubicBezTo>
                  <a:pt x="1390257" y="728274"/>
                  <a:pt x="1351888" y="755043"/>
                  <a:pt x="1384184" y="728129"/>
                </a:cubicBezTo>
                <a:cubicBezTo>
                  <a:pt x="1388057" y="724902"/>
                  <a:pt x="1392573" y="722536"/>
                  <a:pt x="1396767" y="719740"/>
                </a:cubicBezTo>
                <a:cubicBezTo>
                  <a:pt x="1395369" y="715546"/>
                  <a:pt x="1394315" y="711221"/>
                  <a:pt x="1392573" y="707157"/>
                </a:cubicBezTo>
                <a:cubicBezTo>
                  <a:pt x="1390110" y="701410"/>
                  <a:pt x="1386161" y="696311"/>
                  <a:pt x="1384184" y="690379"/>
                </a:cubicBezTo>
                <a:cubicBezTo>
                  <a:pt x="1381929" y="683615"/>
                  <a:pt x="1381536" y="676366"/>
                  <a:pt x="1379989" y="669406"/>
                </a:cubicBezTo>
                <a:cubicBezTo>
                  <a:pt x="1378738" y="663779"/>
                  <a:pt x="1377451" y="658150"/>
                  <a:pt x="1375795" y="652628"/>
                </a:cubicBezTo>
                <a:cubicBezTo>
                  <a:pt x="1373254" y="644158"/>
                  <a:pt x="1372311" y="634819"/>
                  <a:pt x="1367406" y="627461"/>
                </a:cubicBezTo>
                <a:cubicBezTo>
                  <a:pt x="1361813" y="619072"/>
                  <a:pt x="1353817" y="611859"/>
                  <a:pt x="1350628" y="602294"/>
                </a:cubicBezTo>
                <a:cubicBezTo>
                  <a:pt x="1349230" y="598100"/>
                  <a:pt x="1348580" y="593576"/>
                  <a:pt x="1346433" y="589711"/>
                </a:cubicBezTo>
                <a:cubicBezTo>
                  <a:pt x="1341536" y="580898"/>
                  <a:pt x="1329655" y="564544"/>
                  <a:pt x="1329655" y="564544"/>
                </a:cubicBezTo>
                <a:cubicBezTo>
                  <a:pt x="1319115" y="532920"/>
                  <a:pt x="1333331" y="571894"/>
                  <a:pt x="1317072" y="539377"/>
                </a:cubicBezTo>
                <a:cubicBezTo>
                  <a:pt x="1310249" y="525731"/>
                  <a:pt x="1316509" y="526231"/>
                  <a:pt x="1304488" y="514210"/>
                </a:cubicBezTo>
                <a:cubicBezTo>
                  <a:pt x="1300923" y="510645"/>
                  <a:pt x="1296099" y="508617"/>
                  <a:pt x="1291905" y="505821"/>
                </a:cubicBezTo>
                <a:lnTo>
                  <a:pt x="1266738" y="468071"/>
                </a:lnTo>
                <a:cubicBezTo>
                  <a:pt x="1263942" y="463876"/>
                  <a:pt x="1259943" y="460270"/>
                  <a:pt x="1258349" y="455487"/>
                </a:cubicBezTo>
                <a:cubicBezTo>
                  <a:pt x="1256951" y="451293"/>
                  <a:pt x="1256868" y="446394"/>
                  <a:pt x="1254154" y="442904"/>
                </a:cubicBezTo>
                <a:cubicBezTo>
                  <a:pt x="1246870" y="433539"/>
                  <a:pt x="1237376" y="426126"/>
                  <a:pt x="1228987" y="417737"/>
                </a:cubicBezTo>
                <a:cubicBezTo>
                  <a:pt x="1210151" y="398900"/>
                  <a:pt x="1222033" y="407029"/>
                  <a:pt x="1191237" y="396764"/>
                </a:cubicBezTo>
                <a:lnTo>
                  <a:pt x="1178653" y="392570"/>
                </a:lnTo>
                <a:cubicBezTo>
                  <a:pt x="1174459" y="396764"/>
                  <a:pt x="1169360" y="400218"/>
                  <a:pt x="1166070" y="405153"/>
                </a:cubicBezTo>
                <a:cubicBezTo>
                  <a:pt x="1163617" y="408832"/>
                  <a:pt x="1164637" y="414284"/>
                  <a:pt x="1161875" y="417737"/>
                </a:cubicBezTo>
                <a:cubicBezTo>
                  <a:pt x="1158726" y="421673"/>
                  <a:pt x="1153486" y="423330"/>
                  <a:pt x="1149292" y="426126"/>
                </a:cubicBezTo>
                <a:cubicBezTo>
                  <a:pt x="1128464" y="457366"/>
                  <a:pt x="1155233" y="418997"/>
                  <a:pt x="1128319" y="451293"/>
                </a:cubicBezTo>
                <a:cubicBezTo>
                  <a:pt x="1125092" y="455166"/>
                  <a:pt x="1123724" y="460556"/>
                  <a:pt x="1119930" y="463876"/>
                </a:cubicBezTo>
                <a:cubicBezTo>
                  <a:pt x="1112343" y="470515"/>
                  <a:pt x="1101893" y="473525"/>
                  <a:pt x="1094764" y="480654"/>
                </a:cubicBezTo>
                <a:cubicBezTo>
                  <a:pt x="1090569" y="484848"/>
                  <a:pt x="1086737" y="489440"/>
                  <a:pt x="1082180" y="493237"/>
                </a:cubicBezTo>
                <a:cubicBezTo>
                  <a:pt x="1074588" y="499564"/>
                  <a:pt x="1069397" y="501726"/>
                  <a:pt x="1061208" y="505821"/>
                </a:cubicBezTo>
                <a:lnTo>
                  <a:pt x="1061208" y="505821"/>
                </a:lnTo>
                <a:cubicBezTo>
                  <a:pt x="1050023" y="500228"/>
                  <a:pt x="1038454" y="495344"/>
                  <a:pt x="1027652" y="489043"/>
                </a:cubicBezTo>
                <a:cubicBezTo>
                  <a:pt x="1011893" y="479850"/>
                  <a:pt x="997982" y="463567"/>
                  <a:pt x="985707" y="451293"/>
                </a:cubicBezTo>
                <a:cubicBezTo>
                  <a:pt x="969559" y="435146"/>
                  <a:pt x="976413" y="443644"/>
                  <a:pt x="964734" y="426126"/>
                </a:cubicBezTo>
                <a:cubicBezTo>
                  <a:pt x="961938" y="417737"/>
                  <a:pt x="950092" y="407212"/>
                  <a:pt x="956345" y="400959"/>
                </a:cubicBezTo>
                <a:cubicBezTo>
                  <a:pt x="980333" y="376971"/>
                  <a:pt x="958916" y="401041"/>
                  <a:pt x="977318" y="371597"/>
                </a:cubicBezTo>
                <a:cubicBezTo>
                  <a:pt x="981023" y="365669"/>
                  <a:pt x="985838" y="360508"/>
                  <a:pt x="989901" y="354819"/>
                </a:cubicBezTo>
                <a:cubicBezTo>
                  <a:pt x="992831" y="350717"/>
                  <a:pt x="995360" y="346338"/>
                  <a:pt x="998290" y="342236"/>
                </a:cubicBezTo>
                <a:cubicBezTo>
                  <a:pt x="1002354" y="336547"/>
                  <a:pt x="1006865" y="331185"/>
                  <a:pt x="1010874" y="325458"/>
                </a:cubicBezTo>
                <a:cubicBezTo>
                  <a:pt x="1016656" y="317198"/>
                  <a:pt x="1020523" y="307421"/>
                  <a:pt x="1027652" y="300291"/>
                </a:cubicBezTo>
                <a:cubicBezTo>
                  <a:pt x="1031846" y="296096"/>
                  <a:pt x="1036593" y="292389"/>
                  <a:pt x="1040235" y="287707"/>
                </a:cubicBezTo>
                <a:cubicBezTo>
                  <a:pt x="1046425" y="279748"/>
                  <a:pt x="1051420" y="270929"/>
                  <a:pt x="1057013" y="262540"/>
                </a:cubicBezTo>
                <a:lnTo>
                  <a:pt x="1065402" y="249957"/>
                </a:lnTo>
                <a:lnTo>
                  <a:pt x="1073791" y="237373"/>
                </a:lnTo>
                <a:lnTo>
                  <a:pt x="1082180" y="224790"/>
                </a:lnTo>
                <a:cubicBezTo>
                  <a:pt x="1083578" y="219197"/>
                  <a:pt x="1084791" y="213555"/>
                  <a:pt x="1086375" y="208012"/>
                </a:cubicBezTo>
                <a:cubicBezTo>
                  <a:pt x="1087590" y="203761"/>
                  <a:pt x="1090569" y="199849"/>
                  <a:pt x="1090569" y="195428"/>
                </a:cubicBezTo>
                <a:cubicBezTo>
                  <a:pt x="1090569" y="167916"/>
                  <a:pt x="1085702" y="140227"/>
                  <a:pt x="1065402" y="119927"/>
                </a:cubicBezTo>
                <a:cubicBezTo>
                  <a:pt x="1061208" y="115733"/>
                  <a:pt x="1056616" y="111901"/>
                  <a:pt x="1052819" y="107344"/>
                </a:cubicBezTo>
                <a:cubicBezTo>
                  <a:pt x="1049592" y="103471"/>
                  <a:pt x="1048224" y="98080"/>
                  <a:pt x="1044430" y="94760"/>
                </a:cubicBezTo>
                <a:cubicBezTo>
                  <a:pt x="1036842" y="88121"/>
                  <a:pt x="1026392" y="85111"/>
                  <a:pt x="1019263" y="77982"/>
                </a:cubicBezTo>
                <a:cubicBezTo>
                  <a:pt x="990970" y="49689"/>
                  <a:pt x="1005351" y="56566"/>
                  <a:pt x="981512" y="48621"/>
                </a:cubicBezTo>
                <a:cubicBezTo>
                  <a:pt x="973123" y="40232"/>
                  <a:pt x="967600" y="27206"/>
                  <a:pt x="956345" y="23454"/>
                </a:cubicBezTo>
                <a:cubicBezTo>
                  <a:pt x="924717" y="12910"/>
                  <a:pt x="963703" y="27133"/>
                  <a:pt x="931178" y="10871"/>
                </a:cubicBezTo>
                <a:cubicBezTo>
                  <a:pt x="927223" y="8894"/>
                  <a:pt x="922549" y="8653"/>
                  <a:pt x="918595" y="6676"/>
                </a:cubicBezTo>
                <a:cubicBezTo>
                  <a:pt x="902785" y="-1229"/>
                  <a:pt x="910195" y="-5898"/>
                  <a:pt x="906011" y="15065"/>
                </a:cubicBezTo>
                <a:close/>
              </a:path>
            </a:pathLst>
          </a:cu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2" name="Billede 1" descr="Et billede, der indeholder bygning, udendørs, nat, gade/vej&#10;&#10;Automatisk genereret beskrivelse">
            <a:hlinkClick r:id="rId5" action="ppaction://hlinksldjump"/>
            <a:extLst>
              <a:ext uri="{FF2B5EF4-FFF2-40B4-BE49-F238E27FC236}">
                <a16:creationId xmlns:a16="http://schemas.microsoft.com/office/drawing/2014/main" id="{06302980-4596-631C-7B72-04967EDBFF87}"/>
              </a:ext>
            </a:extLst>
          </p:cNvPr>
          <p:cNvPicPr>
            <a:picLocks noChangeAspect="1"/>
          </p:cNvPicPr>
          <p:nvPr/>
        </p:nvPicPr>
        <p:blipFill>
          <a:blip r:embed="rId6"/>
          <a:stretch>
            <a:fillRect/>
          </a:stretch>
        </p:blipFill>
        <p:spPr>
          <a:xfrm>
            <a:off x="64025" y="4442929"/>
            <a:ext cx="872902" cy="116387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2606853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aphael, Euclid's tablet | Raphael, School of Athens, fresco… | Flickr">
            <a:extLst>
              <a:ext uri="{FF2B5EF4-FFF2-40B4-BE49-F238E27FC236}">
                <a16:creationId xmlns:a16="http://schemas.microsoft.com/office/drawing/2014/main" id="{AEBAB395-D60D-FED2-B547-BAC62621275C}"/>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Kombinationstegning 1">
            <a:hlinkClick r:id="rId4" action="ppaction://hlinksldjump"/>
            <a:extLst>
              <a:ext uri="{FF2B5EF4-FFF2-40B4-BE49-F238E27FC236}">
                <a16:creationId xmlns:a16="http://schemas.microsoft.com/office/drawing/2014/main" id="{E24F4B9F-390D-9427-EB5F-8CF23ADFAFA9}"/>
              </a:ext>
            </a:extLst>
          </p:cNvPr>
          <p:cNvSpPr/>
          <p:nvPr/>
        </p:nvSpPr>
        <p:spPr>
          <a:xfrm>
            <a:off x="2708476" y="4155311"/>
            <a:ext cx="7338349" cy="1539433"/>
          </a:xfrm>
          <a:custGeom>
            <a:avLst/>
            <a:gdLst>
              <a:gd name="connsiteX0" fmla="*/ 0 w 7338349"/>
              <a:gd name="connsiteY0" fmla="*/ 960699 h 1539433"/>
              <a:gd name="connsiteX1" fmla="*/ 0 w 7338349"/>
              <a:gd name="connsiteY1" fmla="*/ 960699 h 1539433"/>
              <a:gd name="connsiteX2" fmla="*/ 196770 w 7338349"/>
              <a:gd name="connsiteY2" fmla="*/ 972274 h 1539433"/>
              <a:gd name="connsiteX3" fmla="*/ 324091 w 7338349"/>
              <a:gd name="connsiteY3" fmla="*/ 1006998 h 1539433"/>
              <a:gd name="connsiteX4" fmla="*/ 532435 w 7338349"/>
              <a:gd name="connsiteY4" fmla="*/ 1053297 h 1539433"/>
              <a:gd name="connsiteX5" fmla="*/ 833377 w 7338349"/>
              <a:gd name="connsiteY5" fmla="*/ 1145894 h 1539433"/>
              <a:gd name="connsiteX6" fmla="*/ 983848 w 7338349"/>
              <a:gd name="connsiteY6" fmla="*/ 1203767 h 1539433"/>
              <a:gd name="connsiteX7" fmla="*/ 1099595 w 7338349"/>
              <a:gd name="connsiteY7" fmla="*/ 1238492 h 1539433"/>
              <a:gd name="connsiteX8" fmla="*/ 1261640 w 7338349"/>
              <a:gd name="connsiteY8" fmla="*/ 1296365 h 1539433"/>
              <a:gd name="connsiteX9" fmla="*/ 1319514 w 7338349"/>
              <a:gd name="connsiteY9" fmla="*/ 1307940 h 1539433"/>
              <a:gd name="connsiteX10" fmla="*/ 1412111 w 7338349"/>
              <a:gd name="connsiteY10" fmla="*/ 1331089 h 1539433"/>
              <a:gd name="connsiteX11" fmla="*/ 1469985 w 7338349"/>
              <a:gd name="connsiteY11" fmla="*/ 1342664 h 1539433"/>
              <a:gd name="connsiteX12" fmla="*/ 1562582 w 7338349"/>
              <a:gd name="connsiteY12" fmla="*/ 1365813 h 1539433"/>
              <a:gd name="connsiteX13" fmla="*/ 1632030 w 7338349"/>
              <a:gd name="connsiteY13" fmla="*/ 1388962 h 1539433"/>
              <a:gd name="connsiteX14" fmla="*/ 1666754 w 7338349"/>
              <a:gd name="connsiteY14" fmla="*/ 1412112 h 1539433"/>
              <a:gd name="connsiteX15" fmla="*/ 1713053 w 7338349"/>
              <a:gd name="connsiteY15" fmla="*/ 1423686 h 1539433"/>
              <a:gd name="connsiteX16" fmla="*/ 1782501 w 7338349"/>
              <a:gd name="connsiteY16" fmla="*/ 1446836 h 1539433"/>
              <a:gd name="connsiteX17" fmla="*/ 1851949 w 7338349"/>
              <a:gd name="connsiteY17" fmla="*/ 1469985 h 1539433"/>
              <a:gd name="connsiteX18" fmla="*/ 1909823 w 7338349"/>
              <a:gd name="connsiteY18" fmla="*/ 1481560 h 1539433"/>
              <a:gd name="connsiteX19" fmla="*/ 2013995 w 7338349"/>
              <a:gd name="connsiteY19" fmla="*/ 1516284 h 1539433"/>
              <a:gd name="connsiteX20" fmla="*/ 2048719 w 7338349"/>
              <a:gd name="connsiteY20" fmla="*/ 1527859 h 1539433"/>
              <a:gd name="connsiteX21" fmla="*/ 2257063 w 7338349"/>
              <a:gd name="connsiteY21" fmla="*/ 1539433 h 1539433"/>
              <a:gd name="connsiteX22" fmla="*/ 2361235 w 7338349"/>
              <a:gd name="connsiteY22" fmla="*/ 1504709 h 1539433"/>
              <a:gd name="connsiteX23" fmla="*/ 2488557 w 7338349"/>
              <a:gd name="connsiteY23" fmla="*/ 1458411 h 1539433"/>
              <a:gd name="connsiteX24" fmla="*/ 2569580 w 7338349"/>
              <a:gd name="connsiteY24" fmla="*/ 1435261 h 1539433"/>
              <a:gd name="connsiteX25" fmla="*/ 2650602 w 7338349"/>
              <a:gd name="connsiteY25" fmla="*/ 1400537 h 1539433"/>
              <a:gd name="connsiteX26" fmla="*/ 2766349 w 7338349"/>
              <a:gd name="connsiteY26" fmla="*/ 1377388 h 1539433"/>
              <a:gd name="connsiteX27" fmla="*/ 2870521 w 7338349"/>
              <a:gd name="connsiteY27" fmla="*/ 1354238 h 1539433"/>
              <a:gd name="connsiteX28" fmla="*/ 3171463 w 7338349"/>
              <a:gd name="connsiteY28" fmla="*/ 1331089 h 1539433"/>
              <a:gd name="connsiteX29" fmla="*/ 3553428 w 7338349"/>
              <a:gd name="connsiteY29" fmla="*/ 1307940 h 1539433"/>
              <a:gd name="connsiteX30" fmla="*/ 3646025 w 7338349"/>
              <a:gd name="connsiteY30" fmla="*/ 1296365 h 1539433"/>
              <a:gd name="connsiteX31" fmla="*/ 3692324 w 7338349"/>
              <a:gd name="connsiteY31" fmla="*/ 1284790 h 1539433"/>
              <a:gd name="connsiteX32" fmla="*/ 3750197 w 7338349"/>
              <a:gd name="connsiteY32" fmla="*/ 1273216 h 1539433"/>
              <a:gd name="connsiteX33" fmla="*/ 3912243 w 7338349"/>
              <a:gd name="connsiteY33" fmla="*/ 1250066 h 1539433"/>
              <a:gd name="connsiteX34" fmla="*/ 4027990 w 7338349"/>
              <a:gd name="connsiteY34" fmla="*/ 1226917 h 1539433"/>
              <a:gd name="connsiteX35" fmla="*/ 4456253 w 7338349"/>
              <a:gd name="connsiteY35" fmla="*/ 1203767 h 1539433"/>
              <a:gd name="connsiteX36" fmla="*/ 4502552 w 7338349"/>
              <a:gd name="connsiteY36" fmla="*/ 1134319 h 1539433"/>
              <a:gd name="connsiteX37" fmla="*/ 4525701 w 7338349"/>
              <a:gd name="connsiteY37" fmla="*/ 1099595 h 1539433"/>
              <a:gd name="connsiteX38" fmla="*/ 4606724 w 7338349"/>
              <a:gd name="connsiteY38" fmla="*/ 1088021 h 1539433"/>
              <a:gd name="connsiteX39" fmla="*/ 4676172 w 7338349"/>
              <a:gd name="connsiteY39" fmla="*/ 1076446 h 1539433"/>
              <a:gd name="connsiteX40" fmla="*/ 4734046 w 7338349"/>
              <a:gd name="connsiteY40" fmla="*/ 1064871 h 1539433"/>
              <a:gd name="connsiteX41" fmla="*/ 4872942 w 7338349"/>
              <a:gd name="connsiteY41" fmla="*/ 1041722 h 1539433"/>
              <a:gd name="connsiteX42" fmla="*/ 4988689 w 7338349"/>
              <a:gd name="connsiteY42" fmla="*/ 1018573 h 1539433"/>
              <a:gd name="connsiteX43" fmla="*/ 5139159 w 7338349"/>
              <a:gd name="connsiteY43" fmla="*/ 1006998 h 1539433"/>
              <a:gd name="connsiteX44" fmla="*/ 5197033 w 7338349"/>
              <a:gd name="connsiteY44" fmla="*/ 995423 h 1539433"/>
              <a:gd name="connsiteX45" fmla="*/ 5231757 w 7338349"/>
              <a:gd name="connsiteY45" fmla="*/ 983848 h 1539433"/>
              <a:gd name="connsiteX46" fmla="*/ 5301205 w 7338349"/>
              <a:gd name="connsiteY46" fmla="*/ 972274 h 1539433"/>
              <a:gd name="connsiteX47" fmla="*/ 5347504 w 7338349"/>
              <a:gd name="connsiteY47" fmla="*/ 960699 h 1539433"/>
              <a:gd name="connsiteX48" fmla="*/ 5382228 w 7338349"/>
              <a:gd name="connsiteY48" fmla="*/ 937550 h 1539433"/>
              <a:gd name="connsiteX49" fmla="*/ 5416952 w 7338349"/>
              <a:gd name="connsiteY49" fmla="*/ 925975 h 1539433"/>
              <a:gd name="connsiteX50" fmla="*/ 5532699 w 7338349"/>
              <a:gd name="connsiteY50" fmla="*/ 902826 h 1539433"/>
              <a:gd name="connsiteX51" fmla="*/ 5636871 w 7338349"/>
              <a:gd name="connsiteY51" fmla="*/ 879676 h 1539433"/>
              <a:gd name="connsiteX52" fmla="*/ 5787342 w 7338349"/>
              <a:gd name="connsiteY52" fmla="*/ 868102 h 1539433"/>
              <a:gd name="connsiteX53" fmla="*/ 5856790 w 7338349"/>
              <a:gd name="connsiteY53" fmla="*/ 856527 h 1539433"/>
              <a:gd name="connsiteX54" fmla="*/ 5903089 w 7338349"/>
              <a:gd name="connsiteY54" fmla="*/ 844952 h 1539433"/>
              <a:gd name="connsiteX55" fmla="*/ 6180881 w 7338349"/>
              <a:gd name="connsiteY55" fmla="*/ 821803 h 1539433"/>
              <a:gd name="connsiteX56" fmla="*/ 6308202 w 7338349"/>
              <a:gd name="connsiteY56" fmla="*/ 798654 h 1539433"/>
              <a:gd name="connsiteX57" fmla="*/ 6377651 w 7338349"/>
              <a:gd name="connsiteY57" fmla="*/ 775504 h 1539433"/>
              <a:gd name="connsiteX58" fmla="*/ 6412375 w 7338349"/>
              <a:gd name="connsiteY58" fmla="*/ 763930 h 1539433"/>
              <a:gd name="connsiteX59" fmla="*/ 6516547 w 7338349"/>
              <a:gd name="connsiteY59" fmla="*/ 740780 h 1539433"/>
              <a:gd name="connsiteX60" fmla="*/ 6597570 w 7338349"/>
              <a:gd name="connsiteY60" fmla="*/ 717631 h 1539433"/>
              <a:gd name="connsiteX61" fmla="*/ 6667018 w 7338349"/>
              <a:gd name="connsiteY61" fmla="*/ 706056 h 1539433"/>
              <a:gd name="connsiteX62" fmla="*/ 6771190 w 7338349"/>
              <a:gd name="connsiteY62" fmla="*/ 682907 h 1539433"/>
              <a:gd name="connsiteX63" fmla="*/ 6933235 w 7338349"/>
              <a:gd name="connsiteY63" fmla="*/ 671332 h 1539433"/>
              <a:gd name="connsiteX64" fmla="*/ 7014258 w 7338349"/>
              <a:gd name="connsiteY64" fmla="*/ 659757 h 1539433"/>
              <a:gd name="connsiteX65" fmla="*/ 7048982 w 7338349"/>
              <a:gd name="connsiteY65" fmla="*/ 648183 h 1539433"/>
              <a:gd name="connsiteX66" fmla="*/ 7222602 w 7338349"/>
              <a:gd name="connsiteY66" fmla="*/ 625033 h 1539433"/>
              <a:gd name="connsiteX67" fmla="*/ 7268901 w 7338349"/>
              <a:gd name="connsiteY67" fmla="*/ 613459 h 1539433"/>
              <a:gd name="connsiteX68" fmla="*/ 7338349 w 7338349"/>
              <a:gd name="connsiteY68" fmla="*/ 601884 h 1539433"/>
              <a:gd name="connsiteX69" fmla="*/ 7268901 w 7338349"/>
              <a:gd name="connsiteY69" fmla="*/ 578735 h 1539433"/>
              <a:gd name="connsiteX70" fmla="*/ 7037408 w 7338349"/>
              <a:gd name="connsiteY70" fmla="*/ 532436 h 1539433"/>
              <a:gd name="connsiteX71" fmla="*/ 6956385 w 7338349"/>
              <a:gd name="connsiteY71" fmla="*/ 509286 h 1539433"/>
              <a:gd name="connsiteX72" fmla="*/ 6886937 w 7338349"/>
              <a:gd name="connsiteY72" fmla="*/ 497712 h 1539433"/>
              <a:gd name="connsiteX73" fmla="*/ 6794339 w 7338349"/>
              <a:gd name="connsiteY73" fmla="*/ 474562 h 1539433"/>
              <a:gd name="connsiteX74" fmla="*/ 6701742 w 7338349"/>
              <a:gd name="connsiteY74" fmla="*/ 451413 h 1539433"/>
              <a:gd name="connsiteX75" fmla="*/ 6655443 w 7338349"/>
              <a:gd name="connsiteY75" fmla="*/ 439838 h 1539433"/>
              <a:gd name="connsiteX76" fmla="*/ 6609144 w 7338349"/>
              <a:gd name="connsiteY76" fmla="*/ 428264 h 1539433"/>
              <a:gd name="connsiteX77" fmla="*/ 6539696 w 7338349"/>
              <a:gd name="connsiteY77" fmla="*/ 405114 h 1539433"/>
              <a:gd name="connsiteX78" fmla="*/ 6504972 w 7338349"/>
              <a:gd name="connsiteY78" fmla="*/ 393540 h 1539433"/>
              <a:gd name="connsiteX79" fmla="*/ 6447099 w 7338349"/>
              <a:gd name="connsiteY79" fmla="*/ 381965 h 1539433"/>
              <a:gd name="connsiteX80" fmla="*/ 6354501 w 7338349"/>
              <a:gd name="connsiteY80" fmla="*/ 358816 h 1539433"/>
              <a:gd name="connsiteX81" fmla="*/ 6250329 w 7338349"/>
              <a:gd name="connsiteY81" fmla="*/ 335666 h 1539433"/>
              <a:gd name="connsiteX82" fmla="*/ 6215605 w 7338349"/>
              <a:gd name="connsiteY82" fmla="*/ 324092 h 1539433"/>
              <a:gd name="connsiteX83" fmla="*/ 6180881 w 7338349"/>
              <a:gd name="connsiteY83" fmla="*/ 300942 h 1539433"/>
              <a:gd name="connsiteX84" fmla="*/ 6146157 w 7338349"/>
              <a:gd name="connsiteY84" fmla="*/ 289367 h 1539433"/>
              <a:gd name="connsiteX85" fmla="*/ 6088283 w 7338349"/>
              <a:gd name="connsiteY85" fmla="*/ 266218 h 1539433"/>
              <a:gd name="connsiteX86" fmla="*/ 6018835 w 7338349"/>
              <a:gd name="connsiteY86" fmla="*/ 243069 h 1539433"/>
              <a:gd name="connsiteX87" fmla="*/ 5903089 w 7338349"/>
              <a:gd name="connsiteY87" fmla="*/ 185195 h 1539433"/>
              <a:gd name="connsiteX88" fmla="*/ 5868365 w 7338349"/>
              <a:gd name="connsiteY88" fmla="*/ 162046 h 1539433"/>
              <a:gd name="connsiteX89" fmla="*/ 5822066 w 7338349"/>
              <a:gd name="connsiteY89" fmla="*/ 150471 h 1539433"/>
              <a:gd name="connsiteX90" fmla="*/ 5787342 w 7338349"/>
              <a:gd name="connsiteY90" fmla="*/ 138897 h 1539433"/>
              <a:gd name="connsiteX91" fmla="*/ 5706319 w 7338349"/>
              <a:gd name="connsiteY91" fmla="*/ 104173 h 1539433"/>
              <a:gd name="connsiteX92" fmla="*/ 5509549 w 7338349"/>
              <a:gd name="connsiteY92" fmla="*/ 92598 h 1539433"/>
              <a:gd name="connsiteX93" fmla="*/ 5428527 w 7338349"/>
              <a:gd name="connsiteY93" fmla="*/ 81023 h 1539433"/>
              <a:gd name="connsiteX94" fmla="*/ 5359078 w 7338349"/>
              <a:gd name="connsiteY94" fmla="*/ 69448 h 1539433"/>
              <a:gd name="connsiteX95" fmla="*/ 5092861 w 7338349"/>
              <a:gd name="connsiteY95" fmla="*/ 57874 h 1539433"/>
              <a:gd name="connsiteX96" fmla="*/ 5011838 w 7338349"/>
              <a:gd name="connsiteY96" fmla="*/ 46299 h 1539433"/>
              <a:gd name="connsiteX97" fmla="*/ 4977114 w 7338349"/>
              <a:gd name="connsiteY97" fmla="*/ 34724 h 1539433"/>
              <a:gd name="connsiteX98" fmla="*/ 4930815 w 7338349"/>
              <a:gd name="connsiteY98" fmla="*/ 23150 h 1539433"/>
              <a:gd name="connsiteX99" fmla="*/ 4861367 w 7338349"/>
              <a:gd name="connsiteY99" fmla="*/ 0 h 1539433"/>
              <a:gd name="connsiteX100" fmla="*/ 4838218 w 7338349"/>
              <a:gd name="connsiteY100" fmla="*/ 23150 h 1539433"/>
              <a:gd name="connsiteX101" fmla="*/ 4768770 w 7338349"/>
              <a:gd name="connsiteY101" fmla="*/ 46299 h 1539433"/>
              <a:gd name="connsiteX102" fmla="*/ 4641448 w 7338349"/>
              <a:gd name="connsiteY102" fmla="*/ 69448 h 1539433"/>
              <a:gd name="connsiteX103" fmla="*/ 4363656 w 7338349"/>
              <a:gd name="connsiteY103" fmla="*/ 92598 h 1539433"/>
              <a:gd name="connsiteX104" fmla="*/ 4328932 w 7338349"/>
              <a:gd name="connsiteY104" fmla="*/ 104173 h 1539433"/>
              <a:gd name="connsiteX105" fmla="*/ 4224759 w 7338349"/>
              <a:gd name="connsiteY105" fmla="*/ 127322 h 1539433"/>
              <a:gd name="connsiteX106" fmla="*/ 4155311 w 7338349"/>
              <a:gd name="connsiteY106" fmla="*/ 138897 h 1539433"/>
              <a:gd name="connsiteX107" fmla="*/ 4051139 w 7338349"/>
              <a:gd name="connsiteY107" fmla="*/ 150471 h 1539433"/>
              <a:gd name="connsiteX108" fmla="*/ 3750197 w 7338349"/>
              <a:gd name="connsiteY108" fmla="*/ 196770 h 1539433"/>
              <a:gd name="connsiteX109" fmla="*/ 3692324 w 7338349"/>
              <a:gd name="connsiteY109" fmla="*/ 208345 h 1539433"/>
              <a:gd name="connsiteX110" fmla="*/ 3611301 w 7338349"/>
              <a:gd name="connsiteY110" fmla="*/ 219919 h 1539433"/>
              <a:gd name="connsiteX111" fmla="*/ 3553428 w 7338349"/>
              <a:gd name="connsiteY111" fmla="*/ 231494 h 1539433"/>
              <a:gd name="connsiteX112" fmla="*/ 3321934 w 7338349"/>
              <a:gd name="connsiteY112" fmla="*/ 266218 h 1539433"/>
              <a:gd name="connsiteX113" fmla="*/ 3206187 w 7338349"/>
              <a:gd name="connsiteY113" fmla="*/ 289367 h 1539433"/>
              <a:gd name="connsiteX114" fmla="*/ 3148314 w 7338349"/>
              <a:gd name="connsiteY114" fmla="*/ 300942 h 1539433"/>
              <a:gd name="connsiteX115" fmla="*/ 3067291 w 7338349"/>
              <a:gd name="connsiteY115" fmla="*/ 324092 h 1539433"/>
              <a:gd name="connsiteX116" fmla="*/ 3032567 w 7338349"/>
              <a:gd name="connsiteY116" fmla="*/ 335666 h 1539433"/>
              <a:gd name="connsiteX117" fmla="*/ 2986268 w 7338349"/>
              <a:gd name="connsiteY117" fmla="*/ 347241 h 1539433"/>
              <a:gd name="connsiteX118" fmla="*/ 2916820 w 7338349"/>
              <a:gd name="connsiteY118" fmla="*/ 370390 h 1539433"/>
              <a:gd name="connsiteX119" fmla="*/ 2777924 w 7338349"/>
              <a:gd name="connsiteY119" fmla="*/ 416689 h 1539433"/>
              <a:gd name="connsiteX120" fmla="*/ 2708476 w 7338349"/>
              <a:gd name="connsiteY120" fmla="*/ 439838 h 1539433"/>
              <a:gd name="connsiteX121" fmla="*/ 2558005 w 7338349"/>
              <a:gd name="connsiteY121" fmla="*/ 474562 h 1539433"/>
              <a:gd name="connsiteX122" fmla="*/ 2511706 w 7338349"/>
              <a:gd name="connsiteY122" fmla="*/ 486137 h 1539433"/>
              <a:gd name="connsiteX123" fmla="*/ 2476982 w 7338349"/>
              <a:gd name="connsiteY123" fmla="*/ 497712 h 1539433"/>
              <a:gd name="connsiteX124" fmla="*/ 2395959 w 7338349"/>
              <a:gd name="connsiteY124" fmla="*/ 509286 h 1539433"/>
              <a:gd name="connsiteX125" fmla="*/ 2268638 w 7338349"/>
              <a:gd name="connsiteY125" fmla="*/ 532436 h 1539433"/>
              <a:gd name="connsiteX126" fmla="*/ 2083443 w 7338349"/>
              <a:gd name="connsiteY126" fmla="*/ 555585 h 1539433"/>
              <a:gd name="connsiteX127" fmla="*/ 1990846 w 7338349"/>
              <a:gd name="connsiteY127" fmla="*/ 567160 h 1539433"/>
              <a:gd name="connsiteX128" fmla="*/ 1828800 w 7338349"/>
              <a:gd name="connsiteY128" fmla="*/ 590309 h 1539433"/>
              <a:gd name="connsiteX129" fmla="*/ 1747777 w 7338349"/>
              <a:gd name="connsiteY129" fmla="*/ 636608 h 1539433"/>
              <a:gd name="connsiteX130" fmla="*/ 1701478 w 7338349"/>
              <a:gd name="connsiteY130" fmla="*/ 648183 h 1539433"/>
              <a:gd name="connsiteX131" fmla="*/ 1435261 w 7338349"/>
              <a:gd name="connsiteY131" fmla="*/ 659757 h 1539433"/>
              <a:gd name="connsiteX132" fmla="*/ 1319514 w 7338349"/>
              <a:gd name="connsiteY132" fmla="*/ 694481 h 1539433"/>
              <a:gd name="connsiteX133" fmla="*/ 1284790 w 7338349"/>
              <a:gd name="connsiteY133" fmla="*/ 706056 h 1539433"/>
              <a:gd name="connsiteX134" fmla="*/ 1238491 w 7338349"/>
              <a:gd name="connsiteY134" fmla="*/ 717631 h 1539433"/>
              <a:gd name="connsiteX135" fmla="*/ 1203767 w 7338349"/>
              <a:gd name="connsiteY135" fmla="*/ 729205 h 1539433"/>
              <a:gd name="connsiteX136" fmla="*/ 1157468 w 7338349"/>
              <a:gd name="connsiteY136" fmla="*/ 740780 h 1539433"/>
              <a:gd name="connsiteX137" fmla="*/ 1088020 w 7338349"/>
              <a:gd name="connsiteY137" fmla="*/ 763930 h 1539433"/>
              <a:gd name="connsiteX138" fmla="*/ 1018572 w 7338349"/>
              <a:gd name="connsiteY138" fmla="*/ 775504 h 1539433"/>
              <a:gd name="connsiteX139" fmla="*/ 856527 w 7338349"/>
              <a:gd name="connsiteY139" fmla="*/ 798654 h 1539433"/>
              <a:gd name="connsiteX140" fmla="*/ 821802 w 7338349"/>
              <a:gd name="connsiteY140" fmla="*/ 810228 h 1539433"/>
              <a:gd name="connsiteX141" fmla="*/ 729205 w 7338349"/>
              <a:gd name="connsiteY141" fmla="*/ 821803 h 1539433"/>
              <a:gd name="connsiteX142" fmla="*/ 648182 w 7338349"/>
              <a:gd name="connsiteY142" fmla="*/ 833378 h 1539433"/>
              <a:gd name="connsiteX143" fmla="*/ 590309 w 7338349"/>
              <a:gd name="connsiteY143" fmla="*/ 844952 h 1539433"/>
              <a:gd name="connsiteX144" fmla="*/ 416689 w 7338349"/>
              <a:gd name="connsiteY144" fmla="*/ 856527 h 1539433"/>
              <a:gd name="connsiteX145" fmla="*/ 370390 w 7338349"/>
              <a:gd name="connsiteY145" fmla="*/ 868102 h 1539433"/>
              <a:gd name="connsiteX146" fmla="*/ 300942 w 7338349"/>
              <a:gd name="connsiteY146" fmla="*/ 891251 h 1539433"/>
              <a:gd name="connsiteX147" fmla="*/ 231494 w 7338349"/>
              <a:gd name="connsiteY147" fmla="*/ 914400 h 1539433"/>
              <a:gd name="connsiteX148" fmla="*/ 196770 w 7338349"/>
              <a:gd name="connsiteY148" fmla="*/ 925975 h 1539433"/>
              <a:gd name="connsiteX149" fmla="*/ 162046 w 7338349"/>
              <a:gd name="connsiteY149" fmla="*/ 937550 h 1539433"/>
              <a:gd name="connsiteX150" fmla="*/ 69448 w 7338349"/>
              <a:gd name="connsiteY150" fmla="*/ 972274 h 1539433"/>
              <a:gd name="connsiteX151" fmla="*/ 0 w 7338349"/>
              <a:gd name="connsiteY151" fmla="*/ 960699 h 1539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7338349" h="1539433">
                <a:moveTo>
                  <a:pt x="0" y="960699"/>
                </a:moveTo>
                <a:lnTo>
                  <a:pt x="0" y="960699"/>
                </a:lnTo>
                <a:cubicBezTo>
                  <a:pt x="65590" y="964557"/>
                  <a:pt x="131727" y="962982"/>
                  <a:pt x="196770" y="972274"/>
                </a:cubicBezTo>
                <a:cubicBezTo>
                  <a:pt x="240318" y="978495"/>
                  <a:pt x="281329" y="996676"/>
                  <a:pt x="324091" y="1006998"/>
                </a:cubicBezTo>
                <a:cubicBezTo>
                  <a:pt x="393247" y="1023691"/>
                  <a:pt x="464439" y="1032375"/>
                  <a:pt x="532435" y="1053297"/>
                </a:cubicBezTo>
                <a:cubicBezTo>
                  <a:pt x="632749" y="1084163"/>
                  <a:pt x="735417" y="1108218"/>
                  <a:pt x="833377" y="1145894"/>
                </a:cubicBezTo>
                <a:cubicBezTo>
                  <a:pt x="883534" y="1165185"/>
                  <a:pt x="933092" y="1186113"/>
                  <a:pt x="983848" y="1203767"/>
                </a:cubicBezTo>
                <a:cubicBezTo>
                  <a:pt x="1021893" y="1217000"/>
                  <a:pt x="1061381" y="1225754"/>
                  <a:pt x="1099595" y="1238492"/>
                </a:cubicBezTo>
                <a:cubicBezTo>
                  <a:pt x="1158349" y="1258077"/>
                  <a:pt x="1202884" y="1280341"/>
                  <a:pt x="1261640" y="1296365"/>
                </a:cubicBezTo>
                <a:cubicBezTo>
                  <a:pt x="1280620" y="1301541"/>
                  <a:pt x="1300344" y="1303516"/>
                  <a:pt x="1319514" y="1307940"/>
                </a:cubicBezTo>
                <a:cubicBezTo>
                  <a:pt x="1350515" y="1315094"/>
                  <a:pt x="1380913" y="1324849"/>
                  <a:pt x="1412111" y="1331089"/>
                </a:cubicBezTo>
                <a:cubicBezTo>
                  <a:pt x="1431402" y="1334947"/>
                  <a:pt x="1450815" y="1338240"/>
                  <a:pt x="1469985" y="1342664"/>
                </a:cubicBezTo>
                <a:cubicBezTo>
                  <a:pt x="1500986" y="1349818"/>
                  <a:pt x="1532399" y="1355752"/>
                  <a:pt x="1562582" y="1365813"/>
                </a:cubicBezTo>
                <a:lnTo>
                  <a:pt x="1632030" y="1388962"/>
                </a:lnTo>
                <a:cubicBezTo>
                  <a:pt x="1643605" y="1396679"/>
                  <a:pt x="1653968" y="1406632"/>
                  <a:pt x="1666754" y="1412112"/>
                </a:cubicBezTo>
                <a:cubicBezTo>
                  <a:pt x="1681376" y="1418378"/>
                  <a:pt x="1697816" y="1419115"/>
                  <a:pt x="1713053" y="1423686"/>
                </a:cubicBezTo>
                <a:cubicBezTo>
                  <a:pt x="1736426" y="1430698"/>
                  <a:pt x="1759352" y="1439119"/>
                  <a:pt x="1782501" y="1446836"/>
                </a:cubicBezTo>
                <a:lnTo>
                  <a:pt x="1851949" y="1469985"/>
                </a:lnTo>
                <a:cubicBezTo>
                  <a:pt x="1871240" y="1473843"/>
                  <a:pt x="1890843" y="1476384"/>
                  <a:pt x="1909823" y="1481560"/>
                </a:cubicBezTo>
                <a:cubicBezTo>
                  <a:pt x="1909842" y="1481565"/>
                  <a:pt x="1996624" y="1510493"/>
                  <a:pt x="2013995" y="1516284"/>
                </a:cubicBezTo>
                <a:cubicBezTo>
                  <a:pt x="2025570" y="1520142"/>
                  <a:pt x="2036537" y="1527182"/>
                  <a:pt x="2048719" y="1527859"/>
                </a:cubicBezTo>
                <a:lnTo>
                  <a:pt x="2257063" y="1539433"/>
                </a:lnTo>
                <a:cubicBezTo>
                  <a:pt x="2291787" y="1527858"/>
                  <a:pt x="2326765" y="1517020"/>
                  <a:pt x="2361235" y="1504709"/>
                </a:cubicBezTo>
                <a:cubicBezTo>
                  <a:pt x="2472196" y="1465081"/>
                  <a:pt x="2363660" y="1496841"/>
                  <a:pt x="2488557" y="1458411"/>
                </a:cubicBezTo>
                <a:cubicBezTo>
                  <a:pt x="2515403" y="1450151"/>
                  <a:pt x="2543128" y="1444708"/>
                  <a:pt x="2569580" y="1435261"/>
                </a:cubicBezTo>
                <a:cubicBezTo>
                  <a:pt x="2597251" y="1425378"/>
                  <a:pt x="2622413" y="1408828"/>
                  <a:pt x="2650602" y="1400537"/>
                </a:cubicBezTo>
                <a:cubicBezTo>
                  <a:pt x="2688350" y="1389435"/>
                  <a:pt x="2728177" y="1386931"/>
                  <a:pt x="2766349" y="1377388"/>
                </a:cubicBezTo>
                <a:cubicBezTo>
                  <a:pt x="2800045" y="1368964"/>
                  <a:pt x="2836238" y="1359136"/>
                  <a:pt x="2870521" y="1354238"/>
                </a:cubicBezTo>
                <a:cubicBezTo>
                  <a:pt x="2972782" y="1339630"/>
                  <a:pt x="3066215" y="1336778"/>
                  <a:pt x="3171463" y="1331089"/>
                </a:cubicBezTo>
                <a:cubicBezTo>
                  <a:pt x="3325510" y="1322762"/>
                  <a:pt x="3409063" y="1321689"/>
                  <a:pt x="3553428" y="1307940"/>
                </a:cubicBezTo>
                <a:cubicBezTo>
                  <a:pt x="3584394" y="1304991"/>
                  <a:pt x="3615342" y="1301479"/>
                  <a:pt x="3646025" y="1296365"/>
                </a:cubicBezTo>
                <a:cubicBezTo>
                  <a:pt x="3661717" y="1293750"/>
                  <a:pt x="3676795" y="1288241"/>
                  <a:pt x="3692324" y="1284790"/>
                </a:cubicBezTo>
                <a:cubicBezTo>
                  <a:pt x="3711529" y="1280522"/>
                  <a:pt x="3730753" y="1276207"/>
                  <a:pt x="3750197" y="1273216"/>
                </a:cubicBezTo>
                <a:cubicBezTo>
                  <a:pt x="3842670" y="1258990"/>
                  <a:pt x="3829776" y="1266559"/>
                  <a:pt x="3912243" y="1250066"/>
                </a:cubicBezTo>
                <a:cubicBezTo>
                  <a:pt x="3988881" y="1234739"/>
                  <a:pt x="3931681" y="1238248"/>
                  <a:pt x="4027990" y="1226917"/>
                </a:cubicBezTo>
                <a:cubicBezTo>
                  <a:pt x="4178538" y="1209205"/>
                  <a:pt x="4293524" y="1210026"/>
                  <a:pt x="4456253" y="1203767"/>
                </a:cubicBezTo>
                <a:cubicBezTo>
                  <a:pt x="4502914" y="1110446"/>
                  <a:pt x="4455418" y="1193237"/>
                  <a:pt x="4502552" y="1134319"/>
                </a:cubicBezTo>
                <a:cubicBezTo>
                  <a:pt x="4511242" y="1123456"/>
                  <a:pt x="4512989" y="1105245"/>
                  <a:pt x="4525701" y="1099595"/>
                </a:cubicBezTo>
                <a:cubicBezTo>
                  <a:pt x="4550632" y="1088515"/>
                  <a:pt x="4579759" y="1092169"/>
                  <a:pt x="4606724" y="1088021"/>
                </a:cubicBezTo>
                <a:cubicBezTo>
                  <a:pt x="4629920" y="1084452"/>
                  <a:pt x="4653082" y="1080644"/>
                  <a:pt x="4676172" y="1076446"/>
                </a:cubicBezTo>
                <a:cubicBezTo>
                  <a:pt x="4695528" y="1072927"/>
                  <a:pt x="4714640" y="1068105"/>
                  <a:pt x="4734046" y="1064871"/>
                </a:cubicBezTo>
                <a:cubicBezTo>
                  <a:pt x="4830676" y="1048766"/>
                  <a:pt x="4791105" y="1059908"/>
                  <a:pt x="4872942" y="1041722"/>
                </a:cubicBezTo>
                <a:cubicBezTo>
                  <a:pt x="4928122" y="1029459"/>
                  <a:pt x="4924035" y="1025379"/>
                  <a:pt x="4988689" y="1018573"/>
                </a:cubicBezTo>
                <a:cubicBezTo>
                  <a:pt x="5038717" y="1013307"/>
                  <a:pt x="5089002" y="1010856"/>
                  <a:pt x="5139159" y="1006998"/>
                </a:cubicBezTo>
                <a:cubicBezTo>
                  <a:pt x="5158450" y="1003140"/>
                  <a:pt x="5177947" y="1000195"/>
                  <a:pt x="5197033" y="995423"/>
                </a:cubicBezTo>
                <a:cubicBezTo>
                  <a:pt x="5208870" y="992464"/>
                  <a:pt x="5219847" y="986495"/>
                  <a:pt x="5231757" y="983848"/>
                </a:cubicBezTo>
                <a:cubicBezTo>
                  <a:pt x="5254667" y="978757"/>
                  <a:pt x="5278192" y="976876"/>
                  <a:pt x="5301205" y="972274"/>
                </a:cubicBezTo>
                <a:cubicBezTo>
                  <a:pt x="5316804" y="969154"/>
                  <a:pt x="5332071" y="964557"/>
                  <a:pt x="5347504" y="960699"/>
                </a:cubicBezTo>
                <a:cubicBezTo>
                  <a:pt x="5359079" y="952983"/>
                  <a:pt x="5369786" y="943771"/>
                  <a:pt x="5382228" y="937550"/>
                </a:cubicBezTo>
                <a:cubicBezTo>
                  <a:pt x="5393141" y="932094"/>
                  <a:pt x="5405064" y="928718"/>
                  <a:pt x="5416952" y="925975"/>
                </a:cubicBezTo>
                <a:cubicBezTo>
                  <a:pt x="5455291" y="917128"/>
                  <a:pt x="5494527" y="912369"/>
                  <a:pt x="5532699" y="902826"/>
                </a:cubicBezTo>
                <a:cubicBezTo>
                  <a:pt x="5560062" y="895985"/>
                  <a:pt x="5610419" y="882615"/>
                  <a:pt x="5636871" y="879676"/>
                </a:cubicBezTo>
                <a:cubicBezTo>
                  <a:pt x="5686868" y="874121"/>
                  <a:pt x="5737185" y="871960"/>
                  <a:pt x="5787342" y="868102"/>
                </a:cubicBezTo>
                <a:cubicBezTo>
                  <a:pt x="5810491" y="864244"/>
                  <a:pt x="5833777" y="861130"/>
                  <a:pt x="5856790" y="856527"/>
                </a:cubicBezTo>
                <a:cubicBezTo>
                  <a:pt x="5872389" y="853407"/>
                  <a:pt x="5887366" y="847371"/>
                  <a:pt x="5903089" y="844952"/>
                </a:cubicBezTo>
                <a:cubicBezTo>
                  <a:pt x="5985574" y="832262"/>
                  <a:pt x="6104108" y="826921"/>
                  <a:pt x="6180881" y="821803"/>
                </a:cubicBezTo>
                <a:cubicBezTo>
                  <a:pt x="6203556" y="818024"/>
                  <a:pt x="6282791" y="805584"/>
                  <a:pt x="6308202" y="798654"/>
                </a:cubicBezTo>
                <a:cubicBezTo>
                  <a:pt x="6331744" y="792233"/>
                  <a:pt x="6354501" y="783220"/>
                  <a:pt x="6377651" y="775504"/>
                </a:cubicBezTo>
                <a:cubicBezTo>
                  <a:pt x="6389226" y="771646"/>
                  <a:pt x="6400411" y="766323"/>
                  <a:pt x="6412375" y="763930"/>
                </a:cubicBezTo>
                <a:cubicBezTo>
                  <a:pt x="6452154" y="755974"/>
                  <a:pt x="6478407" y="751677"/>
                  <a:pt x="6516547" y="740780"/>
                </a:cubicBezTo>
                <a:cubicBezTo>
                  <a:pt x="6568036" y="726068"/>
                  <a:pt x="6537252" y="729694"/>
                  <a:pt x="6597570" y="717631"/>
                </a:cubicBezTo>
                <a:cubicBezTo>
                  <a:pt x="6620583" y="713028"/>
                  <a:pt x="6644005" y="710659"/>
                  <a:pt x="6667018" y="706056"/>
                </a:cubicBezTo>
                <a:cubicBezTo>
                  <a:pt x="6707513" y="697957"/>
                  <a:pt x="6728498" y="687401"/>
                  <a:pt x="6771190" y="682907"/>
                </a:cubicBezTo>
                <a:cubicBezTo>
                  <a:pt x="6825045" y="677238"/>
                  <a:pt x="6879326" y="676466"/>
                  <a:pt x="6933235" y="671332"/>
                </a:cubicBezTo>
                <a:cubicBezTo>
                  <a:pt x="6960394" y="668745"/>
                  <a:pt x="6987250" y="663615"/>
                  <a:pt x="7014258" y="659757"/>
                </a:cubicBezTo>
                <a:cubicBezTo>
                  <a:pt x="7025833" y="655899"/>
                  <a:pt x="7037072" y="650830"/>
                  <a:pt x="7048982" y="648183"/>
                </a:cubicBezTo>
                <a:cubicBezTo>
                  <a:pt x="7100942" y="636637"/>
                  <a:pt x="7172444" y="630606"/>
                  <a:pt x="7222602" y="625033"/>
                </a:cubicBezTo>
                <a:cubicBezTo>
                  <a:pt x="7238035" y="621175"/>
                  <a:pt x="7253302" y="616579"/>
                  <a:pt x="7268901" y="613459"/>
                </a:cubicBezTo>
                <a:cubicBezTo>
                  <a:pt x="7291914" y="608856"/>
                  <a:pt x="7338349" y="625353"/>
                  <a:pt x="7338349" y="601884"/>
                </a:cubicBezTo>
                <a:cubicBezTo>
                  <a:pt x="7338349" y="577482"/>
                  <a:pt x="7292970" y="582747"/>
                  <a:pt x="7268901" y="578735"/>
                </a:cubicBezTo>
                <a:cubicBezTo>
                  <a:pt x="7200522" y="567338"/>
                  <a:pt x="7106470" y="555457"/>
                  <a:pt x="7037408" y="532436"/>
                </a:cubicBezTo>
                <a:cubicBezTo>
                  <a:pt x="7004317" y="521406"/>
                  <a:pt x="6992714" y="516552"/>
                  <a:pt x="6956385" y="509286"/>
                </a:cubicBezTo>
                <a:cubicBezTo>
                  <a:pt x="6933372" y="504683"/>
                  <a:pt x="6909885" y="502629"/>
                  <a:pt x="6886937" y="497712"/>
                </a:cubicBezTo>
                <a:cubicBezTo>
                  <a:pt x="6855827" y="491046"/>
                  <a:pt x="6825205" y="482278"/>
                  <a:pt x="6794339" y="474562"/>
                </a:cubicBezTo>
                <a:lnTo>
                  <a:pt x="6701742" y="451413"/>
                </a:lnTo>
                <a:lnTo>
                  <a:pt x="6655443" y="439838"/>
                </a:lnTo>
                <a:cubicBezTo>
                  <a:pt x="6640010" y="435980"/>
                  <a:pt x="6624236" y="433295"/>
                  <a:pt x="6609144" y="428264"/>
                </a:cubicBezTo>
                <a:lnTo>
                  <a:pt x="6539696" y="405114"/>
                </a:lnTo>
                <a:cubicBezTo>
                  <a:pt x="6528121" y="401256"/>
                  <a:pt x="6516936" y="395933"/>
                  <a:pt x="6504972" y="393540"/>
                </a:cubicBezTo>
                <a:cubicBezTo>
                  <a:pt x="6485681" y="389682"/>
                  <a:pt x="6466268" y="386389"/>
                  <a:pt x="6447099" y="381965"/>
                </a:cubicBezTo>
                <a:cubicBezTo>
                  <a:pt x="6416098" y="374811"/>
                  <a:pt x="6385699" y="365056"/>
                  <a:pt x="6354501" y="358816"/>
                </a:cubicBezTo>
                <a:cubicBezTo>
                  <a:pt x="6314715" y="350859"/>
                  <a:pt x="6288474" y="346564"/>
                  <a:pt x="6250329" y="335666"/>
                </a:cubicBezTo>
                <a:cubicBezTo>
                  <a:pt x="6238598" y="332314"/>
                  <a:pt x="6227180" y="327950"/>
                  <a:pt x="6215605" y="324092"/>
                </a:cubicBezTo>
                <a:cubicBezTo>
                  <a:pt x="6204030" y="316375"/>
                  <a:pt x="6193323" y="307163"/>
                  <a:pt x="6180881" y="300942"/>
                </a:cubicBezTo>
                <a:cubicBezTo>
                  <a:pt x="6169968" y="295486"/>
                  <a:pt x="6157581" y="293651"/>
                  <a:pt x="6146157" y="289367"/>
                </a:cubicBezTo>
                <a:cubicBezTo>
                  <a:pt x="6126703" y="282072"/>
                  <a:pt x="6107809" y="273318"/>
                  <a:pt x="6088283" y="266218"/>
                </a:cubicBezTo>
                <a:cubicBezTo>
                  <a:pt x="6065351" y="257879"/>
                  <a:pt x="6018835" y="243069"/>
                  <a:pt x="6018835" y="243069"/>
                </a:cubicBezTo>
                <a:cubicBezTo>
                  <a:pt x="5936151" y="187946"/>
                  <a:pt x="5976378" y="203518"/>
                  <a:pt x="5903089" y="185195"/>
                </a:cubicBezTo>
                <a:cubicBezTo>
                  <a:pt x="5891514" y="177479"/>
                  <a:pt x="5881151" y="167526"/>
                  <a:pt x="5868365" y="162046"/>
                </a:cubicBezTo>
                <a:cubicBezTo>
                  <a:pt x="5853743" y="155780"/>
                  <a:pt x="5837362" y="154841"/>
                  <a:pt x="5822066" y="150471"/>
                </a:cubicBezTo>
                <a:cubicBezTo>
                  <a:pt x="5810335" y="147119"/>
                  <a:pt x="5798556" y="143703"/>
                  <a:pt x="5787342" y="138897"/>
                </a:cubicBezTo>
                <a:cubicBezTo>
                  <a:pt x="5769001" y="131037"/>
                  <a:pt x="5729927" y="106534"/>
                  <a:pt x="5706319" y="104173"/>
                </a:cubicBezTo>
                <a:cubicBezTo>
                  <a:pt x="5640942" y="97635"/>
                  <a:pt x="5575139" y="96456"/>
                  <a:pt x="5509549" y="92598"/>
                </a:cubicBezTo>
                <a:lnTo>
                  <a:pt x="5428527" y="81023"/>
                </a:lnTo>
                <a:cubicBezTo>
                  <a:pt x="5405331" y="77454"/>
                  <a:pt x="5382491" y="71063"/>
                  <a:pt x="5359078" y="69448"/>
                </a:cubicBezTo>
                <a:cubicBezTo>
                  <a:pt x="5270466" y="63337"/>
                  <a:pt x="5181600" y="61732"/>
                  <a:pt x="5092861" y="57874"/>
                </a:cubicBezTo>
                <a:cubicBezTo>
                  <a:pt x="5065853" y="54016"/>
                  <a:pt x="5038590" y="51650"/>
                  <a:pt x="5011838" y="46299"/>
                </a:cubicBezTo>
                <a:cubicBezTo>
                  <a:pt x="4999874" y="43906"/>
                  <a:pt x="4988845" y="38076"/>
                  <a:pt x="4977114" y="34724"/>
                </a:cubicBezTo>
                <a:cubicBezTo>
                  <a:pt x="4961818" y="30354"/>
                  <a:pt x="4946052" y="27721"/>
                  <a:pt x="4930815" y="23150"/>
                </a:cubicBezTo>
                <a:cubicBezTo>
                  <a:pt x="4907442" y="16138"/>
                  <a:pt x="4861367" y="0"/>
                  <a:pt x="4861367" y="0"/>
                </a:cubicBezTo>
                <a:cubicBezTo>
                  <a:pt x="4853651" y="7717"/>
                  <a:pt x="4847979" y="18270"/>
                  <a:pt x="4838218" y="23150"/>
                </a:cubicBezTo>
                <a:cubicBezTo>
                  <a:pt x="4816393" y="34063"/>
                  <a:pt x="4792443" y="40381"/>
                  <a:pt x="4768770" y="46299"/>
                </a:cubicBezTo>
                <a:cubicBezTo>
                  <a:pt x="4712971" y="60249"/>
                  <a:pt x="4709122" y="62899"/>
                  <a:pt x="4641448" y="69448"/>
                </a:cubicBezTo>
                <a:cubicBezTo>
                  <a:pt x="4548962" y="78398"/>
                  <a:pt x="4363656" y="92598"/>
                  <a:pt x="4363656" y="92598"/>
                </a:cubicBezTo>
                <a:cubicBezTo>
                  <a:pt x="4352081" y="96456"/>
                  <a:pt x="4340663" y="100821"/>
                  <a:pt x="4328932" y="104173"/>
                </a:cubicBezTo>
                <a:cubicBezTo>
                  <a:pt x="4296429" y="113459"/>
                  <a:pt x="4257566" y="121357"/>
                  <a:pt x="4224759" y="127322"/>
                </a:cubicBezTo>
                <a:cubicBezTo>
                  <a:pt x="4201669" y="131520"/>
                  <a:pt x="4178574" y="135795"/>
                  <a:pt x="4155311" y="138897"/>
                </a:cubicBezTo>
                <a:cubicBezTo>
                  <a:pt x="4120680" y="143514"/>
                  <a:pt x="4085783" y="145952"/>
                  <a:pt x="4051139" y="150471"/>
                </a:cubicBezTo>
                <a:cubicBezTo>
                  <a:pt x="3987242" y="158805"/>
                  <a:pt x="3818513" y="183106"/>
                  <a:pt x="3750197" y="196770"/>
                </a:cubicBezTo>
                <a:cubicBezTo>
                  <a:pt x="3730906" y="200628"/>
                  <a:pt x="3711729" y="205111"/>
                  <a:pt x="3692324" y="208345"/>
                </a:cubicBezTo>
                <a:cubicBezTo>
                  <a:pt x="3665413" y="212830"/>
                  <a:pt x="3638212" y="215434"/>
                  <a:pt x="3611301" y="219919"/>
                </a:cubicBezTo>
                <a:cubicBezTo>
                  <a:pt x="3591896" y="223153"/>
                  <a:pt x="3572872" y="228502"/>
                  <a:pt x="3553428" y="231494"/>
                </a:cubicBezTo>
                <a:cubicBezTo>
                  <a:pt x="3408430" y="253802"/>
                  <a:pt x="3500303" y="230545"/>
                  <a:pt x="3321934" y="266218"/>
                </a:cubicBezTo>
                <a:lnTo>
                  <a:pt x="3206187" y="289367"/>
                </a:lnTo>
                <a:cubicBezTo>
                  <a:pt x="3186896" y="293225"/>
                  <a:pt x="3166977" y="294721"/>
                  <a:pt x="3148314" y="300942"/>
                </a:cubicBezTo>
                <a:cubicBezTo>
                  <a:pt x="3065078" y="328688"/>
                  <a:pt x="3169001" y="295032"/>
                  <a:pt x="3067291" y="324092"/>
                </a:cubicBezTo>
                <a:cubicBezTo>
                  <a:pt x="3055560" y="327444"/>
                  <a:pt x="3044298" y="332314"/>
                  <a:pt x="3032567" y="335666"/>
                </a:cubicBezTo>
                <a:cubicBezTo>
                  <a:pt x="3017271" y="340036"/>
                  <a:pt x="3001505" y="342670"/>
                  <a:pt x="2986268" y="347241"/>
                </a:cubicBezTo>
                <a:cubicBezTo>
                  <a:pt x="2962896" y="354253"/>
                  <a:pt x="2939969" y="362674"/>
                  <a:pt x="2916820" y="370390"/>
                </a:cubicBezTo>
                <a:lnTo>
                  <a:pt x="2777924" y="416689"/>
                </a:lnTo>
                <a:lnTo>
                  <a:pt x="2708476" y="439838"/>
                </a:lnTo>
                <a:cubicBezTo>
                  <a:pt x="2619408" y="457652"/>
                  <a:pt x="2669682" y="446643"/>
                  <a:pt x="2558005" y="474562"/>
                </a:cubicBezTo>
                <a:cubicBezTo>
                  <a:pt x="2542572" y="478420"/>
                  <a:pt x="2526798" y="481106"/>
                  <a:pt x="2511706" y="486137"/>
                </a:cubicBezTo>
                <a:cubicBezTo>
                  <a:pt x="2500131" y="489995"/>
                  <a:pt x="2488946" y="495319"/>
                  <a:pt x="2476982" y="497712"/>
                </a:cubicBezTo>
                <a:cubicBezTo>
                  <a:pt x="2450230" y="503062"/>
                  <a:pt x="2422870" y="504801"/>
                  <a:pt x="2395959" y="509286"/>
                </a:cubicBezTo>
                <a:cubicBezTo>
                  <a:pt x="2300568" y="525184"/>
                  <a:pt x="2374795" y="517960"/>
                  <a:pt x="2268638" y="532436"/>
                </a:cubicBezTo>
                <a:cubicBezTo>
                  <a:pt x="2206996" y="540842"/>
                  <a:pt x="2145175" y="547869"/>
                  <a:pt x="2083443" y="555585"/>
                </a:cubicBezTo>
                <a:cubicBezTo>
                  <a:pt x="2052577" y="559443"/>
                  <a:pt x="2021529" y="562046"/>
                  <a:pt x="1990846" y="567160"/>
                </a:cubicBezTo>
                <a:cubicBezTo>
                  <a:pt x="1890714" y="583849"/>
                  <a:pt x="1944685" y="575824"/>
                  <a:pt x="1828800" y="590309"/>
                </a:cubicBezTo>
                <a:cubicBezTo>
                  <a:pt x="1707050" y="620747"/>
                  <a:pt x="1855047" y="575311"/>
                  <a:pt x="1747777" y="636608"/>
                </a:cubicBezTo>
                <a:cubicBezTo>
                  <a:pt x="1733965" y="644501"/>
                  <a:pt x="1717343" y="647008"/>
                  <a:pt x="1701478" y="648183"/>
                </a:cubicBezTo>
                <a:cubicBezTo>
                  <a:pt x="1612898" y="654744"/>
                  <a:pt x="1524000" y="655899"/>
                  <a:pt x="1435261" y="659757"/>
                </a:cubicBezTo>
                <a:cubicBezTo>
                  <a:pt x="1270223" y="714771"/>
                  <a:pt x="1441965" y="659496"/>
                  <a:pt x="1319514" y="694481"/>
                </a:cubicBezTo>
                <a:cubicBezTo>
                  <a:pt x="1307783" y="697833"/>
                  <a:pt x="1296521" y="702704"/>
                  <a:pt x="1284790" y="706056"/>
                </a:cubicBezTo>
                <a:cubicBezTo>
                  <a:pt x="1269494" y="710426"/>
                  <a:pt x="1253787" y="713261"/>
                  <a:pt x="1238491" y="717631"/>
                </a:cubicBezTo>
                <a:cubicBezTo>
                  <a:pt x="1226760" y="720983"/>
                  <a:pt x="1215498" y="725853"/>
                  <a:pt x="1203767" y="729205"/>
                </a:cubicBezTo>
                <a:cubicBezTo>
                  <a:pt x="1188471" y="733575"/>
                  <a:pt x="1172705" y="736209"/>
                  <a:pt x="1157468" y="740780"/>
                </a:cubicBezTo>
                <a:cubicBezTo>
                  <a:pt x="1134096" y="747792"/>
                  <a:pt x="1112090" y="759919"/>
                  <a:pt x="1088020" y="763930"/>
                </a:cubicBezTo>
                <a:cubicBezTo>
                  <a:pt x="1064871" y="767788"/>
                  <a:pt x="1041805" y="772185"/>
                  <a:pt x="1018572" y="775504"/>
                </a:cubicBezTo>
                <a:cubicBezTo>
                  <a:pt x="969509" y="782513"/>
                  <a:pt x="906243" y="787606"/>
                  <a:pt x="856527" y="798654"/>
                </a:cubicBezTo>
                <a:cubicBezTo>
                  <a:pt x="844617" y="801301"/>
                  <a:pt x="833806" y="808045"/>
                  <a:pt x="821802" y="810228"/>
                </a:cubicBezTo>
                <a:cubicBezTo>
                  <a:pt x="791198" y="815792"/>
                  <a:pt x="760038" y="817692"/>
                  <a:pt x="729205" y="821803"/>
                </a:cubicBezTo>
                <a:cubicBezTo>
                  <a:pt x="702162" y="825409"/>
                  <a:pt x="675093" y="828893"/>
                  <a:pt x="648182" y="833378"/>
                </a:cubicBezTo>
                <a:cubicBezTo>
                  <a:pt x="628777" y="836612"/>
                  <a:pt x="609884" y="842994"/>
                  <a:pt x="590309" y="844952"/>
                </a:cubicBezTo>
                <a:cubicBezTo>
                  <a:pt x="532595" y="850723"/>
                  <a:pt x="474562" y="852669"/>
                  <a:pt x="416689" y="856527"/>
                </a:cubicBezTo>
                <a:cubicBezTo>
                  <a:pt x="401256" y="860385"/>
                  <a:pt x="385627" y="863531"/>
                  <a:pt x="370390" y="868102"/>
                </a:cubicBezTo>
                <a:cubicBezTo>
                  <a:pt x="347018" y="875114"/>
                  <a:pt x="324091" y="883535"/>
                  <a:pt x="300942" y="891251"/>
                </a:cubicBezTo>
                <a:lnTo>
                  <a:pt x="231494" y="914400"/>
                </a:lnTo>
                <a:lnTo>
                  <a:pt x="196770" y="925975"/>
                </a:lnTo>
                <a:cubicBezTo>
                  <a:pt x="185195" y="929833"/>
                  <a:pt x="172959" y="932094"/>
                  <a:pt x="162046" y="937550"/>
                </a:cubicBezTo>
                <a:cubicBezTo>
                  <a:pt x="122032" y="957557"/>
                  <a:pt x="113574" y="965970"/>
                  <a:pt x="69448" y="972274"/>
                </a:cubicBezTo>
                <a:cubicBezTo>
                  <a:pt x="57990" y="973911"/>
                  <a:pt x="11575" y="962628"/>
                  <a:pt x="0" y="960699"/>
                </a:cubicBezTo>
                <a:close/>
              </a:path>
            </a:pathLst>
          </a:cu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 name="Tekstfelt 2">
            <a:extLst>
              <a:ext uri="{FF2B5EF4-FFF2-40B4-BE49-F238E27FC236}">
                <a16:creationId xmlns:a16="http://schemas.microsoft.com/office/drawing/2014/main" id="{5CA68BEF-3BC5-D49F-CD98-C92D5481FC08}"/>
              </a:ext>
            </a:extLst>
          </p:cNvPr>
          <p:cNvSpPr txBox="1"/>
          <p:nvPr/>
        </p:nvSpPr>
        <p:spPr>
          <a:xfrm>
            <a:off x="9091765" y="6239435"/>
            <a:ext cx="2331087" cy="369332"/>
          </a:xfrm>
          <a:prstGeom prst="rect">
            <a:avLst/>
          </a:prstGeom>
          <a:noFill/>
        </p:spPr>
        <p:txBody>
          <a:bodyPr wrap="none" rtlCol="0">
            <a:spAutoFit/>
          </a:bodyPr>
          <a:lstStyle/>
          <a:p>
            <a:r>
              <a:rPr lang="da-DK" dirty="0" err="1">
                <a:latin typeface="Apple Chancery" panose="03020702040506060504" pitchFamily="66" charset="-79"/>
                <a:cs typeface="Apple Chancery" panose="03020702040506060504" pitchFamily="66" charset="-79"/>
              </a:rPr>
              <a:t>Euklid</a:t>
            </a:r>
            <a:r>
              <a:rPr lang="da-DK" dirty="0">
                <a:latin typeface="Apple Chancery" panose="03020702040506060504" pitchFamily="66" charset="-79"/>
                <a:cs typeface="Apple Chancery" panose="03020702040506060504" pitchFamily="66" charset="-79"/>
              </a:rPr>
              <a:t> (325-265 </a:t>
            </a:r>
            <a:r>
              <a:rPr lang="da-DK" dirty="0" err="1">
                <a:latin typeface="Apple Chancery" panose="03020702040506060504" pitchFamily="66" charset="-79"/>
                <a:cs typeface="Apple Chancery" panose="03020702040506060504" pitchFamily="66" charset="-79"/>
              </a:rPr>
              <a:t>f.v.t</a:t>
            </a:r>
            <a:r>
              <a:rPr lang="da-DK" dirty="0">
                <a:latin typeface="Apple Chancery" panose="03020702040506060504" pitchFamily="66" charset="-79"/>
                <a:cs typeface="Apple Chancery" panose="03020702040506060504" pitchFamily="66" charset="-79"/>
              </a:rPr>
              <a:t>.)</a:t>
            </a:r>
          </a:p>
        </p:txBody>
      </p:sp>
    </p:spTree>
    <p:extLst>
      <p:ext uri="{BB962C8B-B14F-4D97-AF65-F5344CB8AC3E}">
        <p14:creationId xmlns:p14="http://schemas.microsoft.com/office/powerpoint/2010/main" val="8868278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Blackboard Images - Free Download on Freepik">
            <a:extLst>
              <a:ext uri="{FF2B5EF4-FFF2-40B4-BE49-F238E27FC236}">
                <a16:creationId xmlns:a16="http://schemas.microsoft.com/office/drawing/2014/main" id="{ABAAD104-D849-04F0-CEFC-2F933064C29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17341"/>
            <a:ext cx="12192000" cy="6875341"/>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0E35F4BD-6635-4EE6-402A-47295A9C873A}"/>
              </a:ext>
            </a:extLst>
          </p:cNvPr>
          <p:cNvSpPr txBox="1"/>
          <p:nvPr/>
        </p:nvSpPr>
        <p:spPr>
          <a:xfrm>
            <a:off x="1332428" y="796046"/>
            <a:ext cx="5724940" cy="5940088"/>
          </a:xfrm>
          <a:prstGeom prst="rect">
            <a:avLst/>
          </a:prstGeom>
          <a:noFill/>
        </p:spPr>
        <p:txBody>
          <a:bodyPr wrap="square" rtlCol="0">
            <a:spAutoFit/>
          </a:bodyPr>
          <a:lstStyle/>
          <a:p>
            <a:pPr algn="ctr"/>
            <a:r>
              <a:rPr lang="da-DK" sz="2000" dirty="0" err="1">
                <a:solidFill>
                  <a:schemeClr val="bg1"/>
                </a:solidFill>
                <a:latin typeface="Chalkduster" panose="03050602040202020205" pitchFamily="66" charset="77"/>
              </a:rPr>
              <a:t>Euklids</a:t>
            </a:r>
            <a:r>
              <a:rPr lang="da-DK" sz="2000" dirty="0">
                <a:solidFill>
                  <a:schemeClr val="bg1"/>
                </a:solidFill>
                <a:latin typeface="Chalkduster" panose="03050602040202020205" pitchFamily="66" charset="77"/>
              </a:rPr>
              <a:t> sætning I20</a:t>
            </a:r>
          </a:p>
          <a:p>
            <a:endParaRPr lang="da-DK" dirty="0">
              <a:solidFill>
                <a:schemeClr val="bg1"/>
              </a:solidFill>
              <a:latin typeface="Chalkduster" panose="03050602040202020205" pitchFamily="66" charset="77"/>
            </a:endParaRPr>
          </a:p>
          <a:p>
            <a:r>
              <a:rPr lang="da-DK" dirty="0">
                <a:solidFill>
                  <a:schemeClr val="bg1"/>
                </a:solidFill>
                <a:latin typeface="Chalkduster" panose="03050602040202020205" pitchFamily="66" charset="77"/>
              </a:rPr>
              <a:t>I enhver trekant er to sider tilsammen, uanset hvilke, større end den resterende.</a:t>
            </a:r>
          </a:p>
          <a:p>
            <a:endParaRPr lang="da-DK" dirty="0">
              <a:solidFill>
                <a:schemeClr val="bg1"/>
              </a:solidFill>
              <a:latin typeface="Chalkduster" panose="03050602040202020205" pitchFamily="66" charset="77"/>
            </a:endParaRPr>
          </a:p>
          <a:p>
            <a:endParaRPr lang="da-DK" dirty="0">
              <a:solidFill>
                <a:schemeClr val="bg1"/>
              </a:solidFill>
              <a:latin typeface="Chalkduster" panose="03050602040202020205" pitchFamily="66" charset="77"/>
            </a:endParaRPr>
          </a:p>
          <a:p>
            <a:r>
              <a:rPr lang="da-DK" dirty="0">
                <a:solidFill>
                  <a:schemeClr val="bg1"/>
                </a:solidFill>
                <a:latin typeface="Chalkduster" panose="03050602040202020205" pitchFamily="66" charset="77"/>
              </a:rPr>
              <a:t>Spørgsmål 1 (du skal bruge nummeret på det rigtige svar):</a:t>
            </a:r>
          </a:p>
          <a:p>
            <a:endParaRPr lang="da-DK" dirty="0">
              <a:solidFill>
                <a:schemeClr val="bg1"/>
              </a:solidFill>
              <a:latin typeface="Chalkduster" panose="03050602040202020205" pitchFamily="66" charset="77"/>
            </a:endParaRPr>
          </a:p>
          <a:p>
            <a:r>
              <a:rPr lang="da-DK" dirty="0">
                <a:solidFill>
                  <a:schemeClr val="bg1"/>
                </a:solidFill>
                <a:latin typeface="Chalkduster" panose="03050602040202020205" pitchFamily="66" charset="77"/>
              </a:rPr>
              <a:t>I en trekant kendes 3 sider a, b og c. Nedenfor er givet tre længder, men kun én af dem danner ifølge </a:t>
            </a:r>
            <a:r>
              <a:rPr lang="da-DK" dirty="0" err="1">
                <a:solidFill>
                  <a:schemeClr val="bg1"/>
                </a:solidFill>
                <a:latin typeface="Chalkduster" panose="03050602040202020205" pitchFamily="66" charset="77"/>
              </a:rPr>
              <a:t>Euklids</a:t>
            </a:r>
            <a:r>
              <a:rPr lang="da-DK" dirty="0">
                <a:solidFill>
                  <a:schemeClr val="bg1"/>
                </a:solidFill>
                <a:latin typeface="Chalkduster" panose="03050602040202020205" pitchFamily="66" charset="77"/>
              </a:rPr>
              <a:t> sætning I20 en trekant – hvilken?</a:t>
            </a:r>
          </a:p>
          <a:p>
            <a:endParaRPr lang="da-DK" dirty="0">
              <a:solidFill>
                <a:schemeClr val="bg1"/>
              </a:solidFill>
              <a:latin typeface="Chalkduster" panose="03050602040202020205" pitchFamily="66" charset="77"/>
            </a:endParaRPr>
          </a:p>
          <a:p>
            <a:pPr marL="342900" indent="-342900" algn="ctr">
              <a:buAutoNum type="arabicPeriod"/>
            </a:pPr>
            <a:r>
              <a:rPr lang="da-DK" dirty="0">
                <a:solidFill>
                  <a:schemeClr val="bg1"/>
                </a:solidFill>
                <a:latin typeface="Chalkduster" panose="03050602040202020205" pitchFamily="66" charset="77"/>
              </a:rPr>
              <a:t>a=5, b=3, c=10</a:t>
            </a:r>
          </a:p>
          <a:p>
            <a:pPr marL="342900" indent="-342900" algn="ctr">
              <a:buAutoNum type="arabicPeriod"/>
            </a:pPr>
            <a:endParaRPr lang="da-DK" dirty="0">
              <a:solidFill>
                <a:schemeClr val="bg1"/>
              </a:solidFill>
              <a:latin typeface="Chalkduster" panose="03050602040202020205" pitchFamily="66" charset="77"/>
            </a:endParaRPr>
          </a:p>
          <a:p>
            <a:pPr marL="342900" indent="-342900" algn="ctr">
              <a:buAutoNum type="arabicPeriod"/>
            </a:pPr>
            <a:r>
              <a:rPr lang="da-DK" dirty="0">
                <a:solidFill>
                  <a:schemeClr val="bg1"/>
                </a:solidFill>
                <a:latin typeface="Chalkduster" panose="03050602040202020205" pitchFamily="66" charset="77"/>
              </a:rPr>
              <a:t>a=7, b=2, c=5</a:t>
            </a:r>
          </a:p>
          <a:p>
            <a:pPr marL="342900" indent="-342900" algn="ctr">
              <a:buAutoNum type="arabicPeriod"/>
            </a:pPr>
            <a:endParaRPr lang="da-DK" dirty="0">
              <a:solidFill>
                <a:schemeClr val="bg1"/>
              </a:solidFill>
              <a:latin typeface="Chalkduster" panose="03050602040202020205" pitchFamily="66" charset="77"/>
            </a:endParaRPr>
          </a:p>
          <a:p>
            <a:pPr marL="342900" indent="-342900" algn="ctr">
              <a:buAutoNum type="arabicPeriod"/>
            </a:pPr>
            <a:r>
              <a:rPr lang="da-DK" dirty="0">
                <a:solidFill>
                  <a:schemeClr val="bg1"/>
                </a:solidFill>
                <a:latin typeface="Chalkduster" panose="03050602040202020205" pitchFamily="66" charset="77"/>
              </a:rPr>
              <a:t>a=5, b=5, c=8</a:t>
            </a:r>
          </a:p>
          <a:p>
            <a:endParaRPr lang="da-DK" dirty="0">
              <a:solidFill>
                <a:schemeClr val="bg1"/>
              </a:solidFill>
              <a:latin typeface="Chalkduster" panose="03050602040202020205" pitchFamily="66" charset="77"/>
            </a:endParaRPr>
          </a:p>
          <a:p>
            <a:endParaRPr lang="da-DK" dirty="0">
              <a:solidFill>
                <a:schemeClr val="bg1"/>
              </a:solidFill>
              <a:latin typeface="Chalkduster" panose="03050602040202020205" pitchFamily="66" charset="77"/>
            </a:endParaRPr>
          </a:p>
        </p:txBody>
      </p:sp>
      <p:pic>
        <p:nvPicPr>
          <p:cNvPr id="7" name="Billede 6">
            <a:extLst>
              <a:ext uri="{FF2B5EF4-FFF2-40B4-BE49-F238E27FC236}">
                <a16:creationId xmlns:a16="http://schemas.microsoft.com/office/drawing/2014/main" id="{54467712-4033-17EC-4FE1-262220907CFA}"/>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7190884" y="1438834"/>
            <a:ext cx="3541736" cy="2851897"/>
          </a:xfrm>
          <a:prstGeom prst="rect">
            <a:avLst/>
          </a:prstGeom>
        </p:spPr>
      </p:pic>
      <p:pic>
        <p:nvPicPr>
          <p:cNvPr id="5" name="Billede 4" descr="Et billede, der indeholder kunst, Grafik&#10;&#10;Automatisk genereret beskrivelse">
            <a:hlinkClick r:id="" action="ppaction://hlinkshowjump?jump=nextslide"/>
            <a:extLst>
              <a:ext uri="{FF2B5EF4-FFF2-40B4-BE49-F238E27FC236}">
                <a16:creationId xmlns:a16="http://schemas.microsoft.com/office/drawing/2014/main" id="{1C102E41-2E61-AE44-3143-4C7DDE6C53E9}"/>
              </a:ext>
            </a:extLst>
          </p:cNvPr>
          <p:cNvPicPr>
            <a:picLocks noChangeAspect="1"/>
          </p:cNvPicPr>
          <p:nvPr/>
        </p:nvPicPr>
        <p:blipFill>
          <a:blip r:embed="rId4">
            <a:biLevel thresh="50000"/>
          </a:blip>
          <a:stretch>
            <a:fillRect/>
          </a:stretch>
        </p:blipFill>
        <p:spPr>
          <a:xfrm>
            <a:off x="9536642" y="4910698"/>
            <a:ext cx="1195978" cy="1195978"/>
          </a:xfrm>
          <a:prstGeom prst="rect">
            <a:avLst/>
          </a:prstGeom>
        </p:spPr>
      </p:pic>
    </p:spTree>
    <p:extLst>
      <p:ext uri="{BB962C8B-B14F-4D97-AF65-F5344CB8AC3E}">
        <p14:creationId xmlns:p14="http://schemas.microsoft.com/office/powerpoint/2010/main" val="269556098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lackboard Images - Free Download on Freepik">
            <a:extLst>
              <a:ext uri="{FF2B5EF4-FFF2-40B4-BE49-F238E27FC236}">
                <a16:creationId xmlns:a16="http://schemas.microsoft.com/office/drawing/2014/main" id="{47709CC6-4A33-1789-C211-DBC94CDF7AFC}"/>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0" y="-17341"/>
            <a:ext cx="12192000" cy="6875341"/>
          </a:xfrm>
          <a:prstGeom prst="rect">
            <a:avLst/>
          </a:prstGeom>
          <a:noFill/>
          <a:extLst>
            <a:ext uri="{909E8E84-426E-40DD-AFC4-6F175D3DCCD1}">
              <a14:hiddenFill xmlns:a14="http://schemas.microsoft.com/office/drawing/2010/main">
                <a:solidFill>
                  <a:srgbClr val="FFFFFF"/>
                </a:solidFill>
              </a14:hiddenFill>
            </a:ext>
          </a:extLst>
        </p:spPr>
      </p:pic>
      <p:sp>
        <p:nvSpPr>
          <p:cNvPr id="3" name="Tekstfelt 2">
            <a:extLst>
              <a:ext uri="{FF2B5EF4-FFF2-40B4-BE49-F238E27FC236}">
                <a16:creationId xmlns:a16="http://schemas.microsoft.com/office/drawing/2014/main" id="{1E8AF181-63E8-BF08-73E8-4E3595551DF4}"/>
              </a:ext>
            </a:extLst>
          </p:cNvPr>
          <p:cNvSpPr txBox="1"/>
          <p:nvPr/>
        </p:nvSpPr>
        <p:spPr>
          <a:xfrm>
            <a:off x="1007167" y="697449"/>
            <a:ext cx="7142920" cy="5732338"/>
          </a:xfrm>
          <a:prstGeom prst="rect">
            <a:avLst/>
          </a:prstGeom>
          <a:noFill/>
        </p:spPr>
        <p:txBody>
          <a:bodyPr wrap="square" rtlCol="0">
            <a:spAutoFit/>
          </a:bodyPr>
          <a:lstStyle/>
          <a:p>
            <a:pPr algn="ctr"/>
            <a:r>
              <a:rPr lang="da-DK" sz="1700" dirty="0" err="1">
                <a:solidFill>
                  <a:schemeClr val="bg1"/>
                </a:solidFill>
                <a:latin typeface="Chalkduster" panose="03050602040202020205" pitchFamily="66" charset="77"/>
              </a:rPr>
              <a:t>Euklids</a:t>
            </a:r>
            <a:r>
              <a:rPr lang="da-DK" sz="1700" dirty="0">
                <a:solidFill>
                  <a:schemeClr val="bg1"/>
                </a:solidFill>
                <a:latin typeface="Chalkduster" panose="03050602040202020205" pitchFamily="66" charset="77"/>
              </a:rPr>
              <a:t> sætning I25</a:t>
            </a:r>
          </a:p>
          <a:p>
            <a:endParaRPr lang="da-DK" sz="1700" dirty="0">
              <a:solidFill>
                <a:schemeClr val="bg1"/>
              </a:solidFill>
              <a:latin typeface="Chalkduster" panose="03050602040202020205" pitchFamily="66" charset="77"/>
            </a:endParaRPr>
          </a:p>
          <a:p>
            <a:r>
              <a:rPr lang="da-DK" sz="1700" dirty="0">
                <a:solidFill>
                  <a:schemeClr val="bg1"/>
                </a:solidFill>
                <a:latin typeface="Chalkduster" panose="03050602040202020205" pitchFamily="66" charset="77"/>
              </a:rPr>
              <a:t>Hvis to trekanter har to sider parvis lig med to sider, men har den ene grundlinje større end den anden, vil de også have den vinkel, der indesluttes af de lige store rette linjer, større end den anden.</a:t>
            </a:r>
          </a:p>
          <a:p>
            <a:endParaRPr lang="da-DK" sz="1700" dirty="0">
              <a:solidFill>
                <a:schemeClr val="bg1"/>
              </a:solidFill>
              <a:latin typeface="Chalkduster" panose="03050602040202020205" pitchFamily="66" charset="77"/>
            </a:endParaRPr>
          </a:p>
          <a:p>
            <a:endParaRPr lang="da-DK" sz="1700" dirty="0">
              <a:solidFill>
                <a:schemeClr val="bg1"/>
              </a:solidFill>
              <a:latin typeface="Chalkduster" panose="03050602040202020205" pitchFamily="66" charset="77"/>
            </a:endParaRPr>
          </a:p>
          <a:p>
            <a:r>
              <a:rPr lang="da-DK" sz="1700" dirty="0">
                <a:solidFill>
                  <a:schemeClr val="bg1"/>
                </a:solidFill>
                <a:latin typeface="Chalkduster" panose="03050602040202020205" pitchFamily="66" charset="77"/>
              </a:rPr>
              <a:t>Spørgsmål 2 </a:t>
            </a:r>
            <a:r>
              <a:rPr lang="da-DK" sz="1600" dirty="0">
                <a:solidFill>
                  <a:schemeClr val="bg1"/>
                </a:solidFill>
                <a:latin typeface="Chalkduster" panose="03050602040202020205" pitchFamily="66" charset="77"/>
              </a:rPr>
              <a:t>(du skal bruge nummeret på det rigtige svar)</a:t>
            </a:r>
            <a:r>
              <a:rPr lang="da-DK" sz="1700" dirty="0">
                <a:solidFill>
                  <a:schemeClr val="bg1"/>
                </a:solidFill>
                <a:latin typeface="Chalkduster" panose="03050602040202020205" pitchFamily="66" charset="77"/>
              </a:rPr>
              <a:t>:</a:t>
            </a:r>
          </a:p>
          <a:p>
            <a:endParaRPr lang="da-DK" sz="1700" dirty="0">
              <a:solidFill>
                <a:schemeClr val="bg1"/>
              </a:solidFill>
              <a:latin typeface="Chalkduster" panose="03050602040202020205" pitchFamily="66" charset="77"/>
            </a:endParaRPr>
          </a:p>
          <a:p>
            <a:r>
              <a:rPr lang="da-DK" sz="1700" dirty="0">
                <a:solidFill>
                  <a:schemeClr val="bg1"/>
                </a:solidFill>
                <a:latin typeface="Chalkduster" panose="03050602040202020205" pitchFamily="66" charset="77"/>
              </a:rPr>
              <a:t>To trekanter er givet ved ∆ABC og ∆DEF.</a:t>
            </a:r>
          </a:p>
          <a:p>
            <a:r>
              <a:rPr lang="da-DK" sz="1700" dirty="0">
                <a:solidFill>
                  <a:schemeClr val="bg1"/>
                </a:solidFill>
                <a:latin typeface="Chalkduster" panose="03050602040202020205" pitchFamily="66" charset="77"/>
              </a:rPr>
              <a:t>I trekanterne gælder, at siderne </a:t>
            </a:r>
            <a:r>
              <a:rPr lang="da-DK" sz="1700" spc="300" dirty="0">
                <a:solidFill>
                  <a:schemeClr val="bg1"/>
                </a:solidFill>
                <a:latin typeface="Chalkduster" panose="03050602040202020205" pitchFamily="66" charset="77"/>
              </a:rPr>
              <a:t>e=b</a:t>
            </a:r>
            <a:r>
              <a:rPr lang="da-DK" sz="1700" dirty="0">
                <a:solidFill>
                  <a:schemeClr val="bg1"/>
                </a:solidFill>
                <a:latin typeface="Chalkduster" panose="03050602040202020205" pitchFamily="66" charset="77"/>
              </a:rPr>
              <a:t> og </a:t>
            </a:r>
            <a:r>
              <a:rPr lang="da-DK" sz="1700" spc="300" dirty="0">
                <a:solidFill>
                  <a:schemeClr val="bg1"/>
                </a:solidFill>
                <a:latin typeface="Chalkduster" panose="03050602040202020205" pitchFamily="66" charset="77"/>
              </a:rPr>
              <a:t>f=c</a:t>
            </a:r>
            <a:r>
              <a:rPr lang="da-DK" sz="1700" dirty="0">
                <a:solidFill>
                  <a:schemeClr val="bg1"/>
                </a:solidFill>
                <a:latin typeface="Chalkduster" panose="03050602040202020205" pitchFamily="66" charset="77"/>
              </a:rPr>
              <a:t>, </a:t>
            </a:r>
            <a:r>
              <a:rPr lang="da-DK" sz="1700" spc="300" dirty="0">
                <a:solidFill>
                  <a:schemeClr val="bg1"/>
                </a:solidFill>
                <a:latin typeface="Chalkduster" panose="03050602040202020205" pitchFamily="66" charset="77"/>
              </a:rPr>
              <a:t>d&gt;a</a:t>
            </a:r>
            <a:r>
              <a:rPr lang="da-DK" sz="1700" dirty="0">
                <a:solidFill>
                  <a:schemeClr val="bg1"/>
                </a:solidFill>
                <a:latin typeface="Chalkduster" panose="03050602040202020205" pitchFamily="66" charset="77"/>
              </a:rPr>
              <a:t>.</a:t>
            </a:r>
          </a:p>
          <a:p>
            <a:endParaRPr lang="da-DK" sz="1700" dirty="0">
              <a:solidFill>
                <a:schemeClr val="bg1"/>
              </a:solidFill>
              <a:latin typeface="Chalkduster" panose="03050602040202020205" pitchFamily="66" charset="77"/>
            </a:endParaRPr>
          </a:p>
          <a:p>
            <a:r>
              <a:rPr lang="da-DK" sz="1700" dirty="0">
                <a:solidFill>
                  <a:schemeClr val="bg1"/>
                </a:solidFill>
                <a:latin typeface="Chalkduster" panose="03050602040202020205" pitchFamily="66" charset="77"/>
              </a:rPr>
              <a:t>Hvilken påstand er da korrekt ifølge </a:t>
            </a:r>
            <a:r>
              <a:rPr lang="da-DK" sz="1700" dirty="0" err="1">
                <a:solidFill>
                  <a:schemeClr val="bg1"/>
                </a:solidFill>
                <a:latin typeface="Chalkduster" panose="03050602040202020205" pitchFamily="66" charset="77"/>
              </a:rPr>
              <a:t>Euklids</a:t>
            </a:r>
            <a:r>
              <a:rPr lang="da-DK" sz="1700" dirty="0">
                <a:solidFill>
                  <a:schemeClr val="bg1"/>
                </a:solidFill>
                <a:latin typeface="Chalkduster" panose="03050602040202020205" pitchFamily="66" charset="77"/>
              </a:rPr>
              <a:t> sætning I25?</a:t>
            </a:r>
          </a:p>
          <a:p>
            <a:endParaRPr lang="da-DK" sz="1700" dirty="0">
              <a:solidFill>
                <a:schemeClr val="bg1"/>
              </a:solidFill>
              <a:latin typeface="Chalkduster" panose="03050602040202020205" pitchFamily="66" charset="77"/>
            </a:endParaRPr>
          </a:p>
          <a:p>
            <a:pPr>
              <a:lnSpc>
                <a:spcPct val="150000"/>
              </a:lnSpc>
            </a:pPr>
            <a:r>
              <a:rPr lang="da-DK" sz="1700">
                <a:solidFill>
                  <a:schemeClr val="bg1"/>
                </a:solidFill>
                <a:latin typeface="Chalkduster" panose="03050602040202020205" pitchFamily="66" charset="77"/>
              </a:rPr>
              <a:t>1. Vinkel </a:t>
            </a:r>
            <a:r>
              <a:rPr lang="da-DK" sz="1700" dirty="0">
                <a:solidFill>
                  <a:schemeClr val="bg1"/>
                </a:solidFill>
                <a:latin typeface="Chalkduster" panose="03050602040202020205" pitchFamily="66" charset="77"/>
              </a:rPr>
              <a:t>A er større end D</a:t>
            </a:r>
          </a:p>
          <a:p>
            <a:pPr>
              <a:lnSpc>
                <a:spcPct val="150000"/>
              </a:lnSpc>
            </a:pPr>
            <a:r>
              <a:rPr lang="da-DK" sz="1700" dirty="0">
                <a:solidFill>
                  <a:schemeClr val="bg1"/>
                </a:solidFill>
                <a:latin typeface="Chalkduster" panose="03050602040202020205" pitchFamily="66" charset="77"/>
              </a:rPr>
              <a:t>2. Vinkel D er større end A</a:t>
            </a:r>
          </a:p>
          <a:p>
            <a:pPr>
              <a:lnSpc>
                <a:spcPct val="150000"/>
              </a:lnSpc>
            </a:pPr>
            <a:r>
              <a:rPr lang="da-DK" sz="1700" dirty="0">
                <a:solidFill>
                  <a:schemeClr val="bg1"/>
                </a:solidFill>
                <a:latin typeface="Chalkduster" panose="03050602040202020205" pitchFamily="66" charset="77"/>
              </a:rPr>
              <a:t>3. Vinklerne er lige store</a:t>
            </a:r>
          </a:p>
          <a:p>
            <a:endParaRPr lang="da-DK" dirty="0">
              <a:solidFill>
                <a:schemeClr val="bg1"/>
              </a:solidFill>
              <a:latin typeface="Chalkduster" panose="03050602040202020205" pitchFamily="66" charset="77"/>
            </a:endParaRPr>
          </a:p>
        </p:txBody>
      </p:sp>
      <p:pic>
        <p:nvPicPr>
          <p:cNvPr id="7" name="Billede 6">
            <a:extLst>
              <a:ext uri="{FF2B5EF4-FFF2-40B4-BE49-F238E27FC236}">
                <a16:creationId xmlns:a16="http://schemas.microsoft.com/office/drawing/2014/main" id="{822A6D7A-7005-F8D0-E50C-58B17E41C41A}"/>
              </a:ext>
            </a:extLst>
          </p:cNvPr>
          <p:cNvPicPr>
            <a:picLocks noChangeAspect="1"/>
          </p:cNvPicPr>
          <p:nvPr/>
        </p:nvPicPr>
        <p:blipFill rotWithShape="1">
          <a:blip r:embed="rId4">
            <a:clrChange>
              <a:clrFrom>
                <a:srgbClr val="000000"/>
              </a:clrFrom>
              <a:clrTo>
                <a:srgbClr val="000000">
                  <a:alpha val="0"/>
                </a:srgbClr>
              </a:clrTo>
            </a:clrChange>
            <a:extLst>
              <a:ext uri="{28A0092B-C50C-407E-A947-70E740481C1C}">
                <a14:useLocalDpi xmlns:a14="http://schemas.microsoft.com/office/drawing/2010/main"/>
              </a:ext>
            </a:extLst>
          </a:blip>
          <a:srcRect/>
          <a:stretch/>
        </p:blipFill>
        <p:spPr>
          <a:xfrm>
            <a:off x="8849617" y="911711"/>
            <a:ext cx="1664143" cy="2958726"/>
          </a:xfrm>
          <a:prstGeom prst="rect">
            <a:avLst/>
          </a:prstGeom>
        </p:spPr>
      </p:pic>
      <p:pic>
        <p:nvPicPr>
          <p:cNvPr id="8" name="Billede 7">
            <a:extLst>
              <a:ext uri="{FF2B5EF4-FFF2-40B4-BE49-F238E27FC236}">
                <a16:creationId xmlns:a16="http://schemas.microsoft.com/office/drawing/2014/main" id="{A16D0E13-0A81-6534-98C3-105F793C02D7}"/>
              </a:ext>
            </a:extLst>
          </p:cNvPr>
          <p:cNvPicPr>
            <a:picLocks noChangeAspect="1"/>
          </p:cNvPicPr>
          <p:nvPr/>
        </p:nvPicPr>
        <p:blipFill rotWithShape="1">
          <a:blip r:embed="rId5">
            <a:clrChange>
              <a:clrFrom>
                <a:srgbClr val="000000"/>
              </a:clrFrom>
              <a:clrTo>
                <a:srgbClr val="000000">
                  <a:alpha val="0"/>
                </a:srgbClr>
              </a:clrTo>
            </a:clrChange>
            <a:extLst>
              <a:ext uri="{28A0092B-C50C-407E-A947-70E740481C1C}">
                <a14:useLocalDpi xmlns:a14="http://schemas.microsoft.com/office/drawing/2010/main"/>
              </a:ext>
            </a:extLst>
          </a:blip>
          <a:srcRect/>
          <a:stretch/>
        </p:blipFill>
        <p:spPr>
          <a:xfrm rot="341509">
            <a:off x="7691164" y="1589075"/>
            <a:ext cx="2596087" cy="2958726"/>
          </a:xfrm>
          <a:prstGeom prst="rect">
            <a:avLst/>
          </a:prstGeom>
        </p:spPr>
      </p:pic>
      <p:pic>
        <p:nvPicPr>
          <p:cNvPr id="4" name="Billede 3" descr="Et billede, der indeholder kunst, Grafik&#10;&#10;Automatisk genereret beskrivelse">
            <a:hlinkClick r:id="" action="ppaction://hlinkshowjump?jump=nextslide"/>
            <a:extLst>
              <a:ext uri="{FF2B5EF4-FFF2-40B4-BE49-F238E27FC236}">
                <a16:creationId xmlns:a16="http://schemas.microsoft.com/office/drawing/2014/main" id="{E0171845-57E3-E112-B990-A41DA060D437}"/>
              </a:ext>
            </a:extLst>
          </p:cNvPr>
          <p:cNvPicPr>
            <a:picLocks noChangeAspect="1"/>
          </p:cNvPicPr>
          <p:nvPr/>
        </p:nvPicPr>
        <p:blipFill>
          <a:blip r:embed="rId6">
            <a:biLevel thresh="50000"/>
          </a:blip>
          <a:stretch>
            <a:fillRect/>
          </a:stretch>
        </p:blipFill>
        <p:spPr>
          <a:xfrm>
            <a:off x="9491789" y="4934143"/>
            <a:ext cx="1195978" cy="1195978"/>
          </a:xfrm>
          <a:prstGeom prst="rect">
            <a:avLst/>
          </a:prstGeom>
        </p:spPr>
      </p:pic>
      <p:pic>
        <p:nvPicPr>
          <p:cNvPr id="5" name="Billede 4" descr="Et billede, der indeholder kunst, Grafik&#10;&#10;Automatisk genereret beskrivelse">
            <a:hlinkClick r:id="" action="ppaction://hlinkshowjump?jump=previousslide"/>
            <a:extLst>
              <a:ext uri="{FF2B5EF4-FFF2-40B4-BE49-F238E27FC236}">
                <a16:creationId xmlns:a16="http://schemas.microsoft.com/office/drawing/2014/main" id="{43C91B63-1BE1-876B-E60B-D8564A5443EC}"/>
              </a:ext>
            </a:extLst>
          </p:cNvPr>
          <p:cNvPicPr>
            <a:picLocks noChangeAspect="1"/>
          </p:cNvPicPr>
          <p:nvPr/>
        </p:nvPicPr>
        <p:blipFill>
          <a:blip r:embed="rId6">
            <a:biLevel thresh="50000"/>
          </a:blip>
          <a:stretch>
            <a:fillRect/>
          </a:stretch>
        </p:blipFill>
        <p:spPr>
          <a:xfrm rot="10800000">
            <a:off x="8318350" y="5026639"/>
            <a:ext cx="1195978" cy="1195978"/>
          </a:xfrm>
          <a:prstGeom prst="rect">
            <a:avLst/>
          </a:prstGeom>
        </p:spPr>
      </p:pic>
    </p:spTree>
    <p:extLst>
      <p:ext uri="{BB962C8B-B14F-4D97-AF65-F5344CB8AC3E}">
        <p14:creationId xmlns:p14="http://schemas.microsoft.com/office/powerpoint/2010/main" val="2335907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lackboard Images - Free Download on Freepik">
            <a:extLst>
              <a:ext uri="{FF2B5EF4-FFF2-40B4-BE49-F238E27FC236}">
                <a16:creationId xmlns:a16="http://schemas.microsoft.com/office/drawing/2014/main" id="{D255A37C-87A0-6B90-04A0-2223FA944264}"/>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11723"/>
            <a:ext cx="12192000" cy="6875341"/>
          </a:xfrm>
          <a:prstGeom prst="rect">
            <a:avLst/>
          </a:prstGeom>
          <a:noFill/>
          <a:extLst>
            <a:ext uri="{909E8E84-426E-40DD-AFC4-6F175D3DCCD1}">
              <a14:hiddenFill xmlns:a14="http://schemas.microsoft.com/office/drawing/2010/main">
                <a:solidFill>
                  <a:srgbClr val="FFFFFF"/>
                </a:solidFill>
              </a14:hiddenFill>
            </a:ext>
          </a:extLst>
        </p:spPr>
      </p:pic>
      <p:sp>
        <p:nvSpPr>
          <p:cNvPr id="3" name="Tekstfelt 2">
            <a:extLst>
              <a:ext uri="{FF2B5EF4-FFF2-40B4-BE49-F238E27FC236}">
                <a16:creationId xmlns:a16="http://schemas.microsoft.com/office/drawing/2014/main" id="{1684DD97-B25D-E643-7331-B0C8B2EB5764}"/>
              </a:ext>
            </a:extLst>
          </p:cNvPr>
          <p:cNvSpPr txBox="1"/>
          <p:nvPr/>
        </p:nvSpPr>
        <p:spPr>
          <a:xfrm>
            <a:off x="1086679" y="1095014"/>
            <a:ext cx="6705600" cy="4401205"/>
          </a:xfrm>
          <a:prstGeom prst="rect">
            <a:avLst/>
          </a:prstGeom>
          <a:noFill/>
        </p:spPr>
        <p:txBody>
          <a:bodyPr wrap="square" rtlCol="0">
            <a:spAutoFit/>
          </a:bodyPr>
          <a:lstStyle/>
          <a:p>
            <a:pPr algn="ctr"/>
            <a:r>
              <a:rPr lang="da-DK" sz="2000" dirty="0" err="1">
                <a:solidFill>
                  <a:schemeClr val="bg1"/>
                </a:solidFill>
                <a:latin typeface="Chalkduster" panose="03050602040202020205" pitchFamily="66" charset="77"/>
              </a:rPr>
              <a:t>Euklids</a:t>
            </a:r>
            <a:r>
              <a:rPr lang="da-DK" sz="2000" dirty="0">
                <a:solidFill>
                  <a:schemeClr val="bg1"/>
                </a:solidFill>
                <a:latin typeface="Chalkduster" panose="03050602040202020205" pitchFamily="66" charset="77"/>
              </a:rPr>
              <a:t> sætning II4</a:t>
            </a:r>
          </a:p>
          <a:p>
            <a:endParaRPr lang="da-DK" sz="2000" dirty="0">
              <a:solidFill>
                <a:schemeClr val="bg1"/>
              </a:solidFill>
              <a:latin typeface="Chalkduster" panose="03050602040202020205" pitchFamily="66" charset="77"/>
            </a:endParaRPr>
          </a:p>
          <a:p>
            <a:r>
              <a:rPr lang="da-DK" sz="2000" dirty="0">
                <a:solidFill>
                  <a:schemeClr val="bg1"/>
                </a:solidFill>
                <a:latin typeface="Chalkduster" panose="03050602040202020205" pitchFamily="66" charset="77"/>
              </a:rPr>
              <a:t>Hvis en ret linje deles vilkårligt er kvadratet på hele linjen lig med summen af kvadraterne på stykkerne plus to gange det rektangel der indesluttes af stykkerne.</a:t>
            </a:r>
          </a:p>
          <a:p>
            <a:endParaRPr lang="da-DK" sz="2000" dirty="0">
              <a:solidFill>
                <a:schemeClr val="bg1"/>
              </a:solidFill>
              <a:latin typeface="Chalkduster" panose="03050602040202020205" pitchFamily="66" charset="77"/>
            </a:endParaRPr>
          </a:p>
          <a:p>
            <a:endParaRPr lang="da-DK" sz="2000" dirty="0">
              <a:solidFill>
                <a:schemeClr val="bg1"/>
              </a:solidFill>
              <a:latin typeface="Chalkduster" panose="03050602040202020205" pitchFamily="66" charset="77"/>
            </a:endParaRPr>
          </a:p>
          <a:p>
            <a:endParaRPr lang="da-DK" sz="2000" dirty="0">
              <a:solidFill>
                <a:schemeClr val="bg1"/>
              </a:solidFill>
              <a:latin typeface="Chalkduster" panose="03050602040202020205" pitchFamily="66" charset="77"/>
            </a:endParaRPr>
          </a:p>
          <a:p>
            <a:endParaRPr lang="da-DK" sz="2000" dirty="0">
              <a:solidFill>
                <a:schemeClr val="bg1"/>
              </a:solidFill>
              <a:latin typeface="Chalkduster" panose="03050602040202020205" pitchFamily="66" charset="77"/>
            </a:endParaRPr>
          </a:p>
          <a:p>
            <a:r>
              <a:rPr lang="da-DK" sz="2000" dirty="0">
                <a:solidFill>
                  <a:schemeClr val="bg1"/>
                </a:solidFill>
                <a:latin typeface="Chalkduster" panose="03050602040202020205" pitchFamily="66" charset="77"/>
              </a:rPr>
              <a:t>Spørgsmål 3:</a:t>
            </a:r>
          </a:p>
          <a:p>
            <a:r>
              <a:rPr lang="da-DK" sz="2000" dirty="0">
                <a:solidFill>
                  <a:schemeClr val="bg1"/>
                </a:solidFill>
                <a:latin typeface="Chalkduster" panose="03050602040202020205" pitchFamily="66" charset="77"/>
              </a:rPr>
              <a:t>Hvilken formel i din formelsamling kan beskrive </a:t>
            </a:r>
            <a:r>
              <a:rPr lang="da-DK" sz="2000" dirty="0" err="1">
                <a:solidFill>
                  <a:schemeClr val="bg1"/>
                </a:solidFill>
                <a:latin typeface="Chalkduster" panose="03050602040202020205" pitchFamily="66" charset="77"/>
              </a:rPr>
              <a:t>Euklids</a:t>
            </a:r>
            <a:r>
              <a:rPr lang="da-DK" sz="2000" dirty="0">
                <a:solidFill>
                  <a:schemeClr val="bg1"/>
                </a:solidFill>
                <a:latin typeface="Chalkduster" panose="03050602040202020205" pitchFamily="66" charset="77"/>
              </a:rPr>
              <a:t> sætning II4? (skriv nummeret ned)</a:t>
            </a:r>
          </a:p>
        </p:txBody>
      </p:sp>
      <p:pic>
        <p:nvPicPr>
          <p:cNvPr id="5" name="Billede 4">
            <a:extLst>
              <a:ext uri="{FF2B5EF4-FFF2-40B4-BE49-F238E27FC236}">
                <a16:creationId xmlns:a16="http://schemas.microsoft.com/office/drawing/2014/main" id="{18DBF37F-03FF-FEF0-D2A6-A6CB97EFC73A}"/>
              </a:ext>
            </a:extLst>
          </p:cNvPr>
          <p:cNvPicPr>
            <a:picLocks noChangeAspect="1"/>
          </p:cNvPicPr>
          <p:nvPr/>
        </p:nvPicPr>
        <p:blipFill>
          <a:blip r:embed="rId3">
            <a:clrChange>
              <a:clrFrom>
                <a:srgbClr val="000000"/>
              </a:clrFrom>
              <a:clrTo>
                <a:srgbClr val="000000">
                  <a:alpha val="0"/>
                </a:srgbClr>
              </a:clrTo>
            </a:clrChange>
          </a:blip>
          <a:stretch>
            <a:fillRect/>
          </a:stretch>
        </p:blipFill>
        <p:spPr>
          <a:xfrm>
            <a:off x="7812881" y="1095014"/>
            <a:ext cx="3292440" cy="3653491"/>
          </a:xfrm>
          <a:prstGeom prst="rect">
            <a:avLst/>
          </a:prstGeom>
        </p:spPr>
      </p:pic>
      <p:pic>
        <p:nvPicPr>
          <p:cNvPr id="4" name="Billede 3" descr="Et billede, der indeholder bygning, udendørs, nat, gade/vej&#10;&#10;Automatisk genereret beskrivelse">
            <a:hlinkClick r:id="rId4" action="ppaction://hlinksldjump"/>
            <a:extLst>
              <a:ext uri="{FF2B5EF4-FFF2-40B4-BE49-F238E27FC236}">
                <a16:creationId xmlns:a16="http://schemas.microsoft.com/office/drawing/2014/main" id="{2B4F7775-70F0-163A-C91A-D3AF43F4CC5E}"/>
              </a:ext>
            </a:extLst>
          </p:cNvPr>
          <p:cNvPicPr>
            <a:picLocks noChangeAspect="1"/>
          </p:cNvPicPr>
          <p:nvPr/>
        </p:nvPicPr>
        <p:blipFill>
          <a:blip r:embed="rId5"/>
          <a:stretch>
            <a:fillRect/>
          </a:stretch>
        </p:blipFill>
        <p:spPr>
          <a:xfrm>
            <a:off x="9931779" y="4713857"/>
            <a:ext cx="1173542" cy="1564723"/>
          </a:xfrm>
          <a:prstGeom prst="rect">
            <a:avLst/>
          </a:prstGeom>
          <a:effectLst>
            <a:outerShdw blurRad="50800" dist="38100" dir="2700000" algn="tl" rotWithShape="0">
              <a:prstClr val="black">
                <a:alpha val="40000"/>
              </a:prstClr>
            </a:outerShdw>
          </a:effectLst>
        </p:spPr>
      </p:pic>
      <p:pic>
        <p:nvPicPr>
          <p:cNvPr id="6" name="Billede 5" descr="Et billede, der indeholder kunst, Grafik&#10;&#10;Automatisk genereret beskrivelse">
            <a:hlinkClick r:id="" action="ppaction://hlinkshowjump?jump=previousslide"/>
            <a:extLst>
              <a:ext uri="{FF2B5EF4-FFF2-40B4-BE49-F238E27FC236}">
                <a16:creationId xmlns:a16="http://schemas.microsoft.com/office/drawing/2014/main" id="{D6F16634-574B-51D5-B310-24F4A95B2ACA}"/>
              </a:ext>
            </a:extLst>
          </p:cNvPr>
          <p:cNvPicPr>
            <a:picLocks noChangeAspect="1"/>
          </p:cNvPicPr>
          <p:nvPr/>
        </p:nvPicPr>
        <p:blipFill>
          <a:blip r:embed="rId6">
            <a:biLevel thresh="50000"/>
          </a:blip>
          <a:stretch>
            <a:fillRect/>
          </a:stretch>
        </p:blipFill>
        <p:spPr>
          <a:xfrm rot="10800000">
            <a:off x="8274341" y="5082602"/>
            <a:ext cx="1195978" cy="1195978"/>
          </a:xfrm>
          <a:prstGeom prst="rect">
            <a:avLst/>
          </a:prstGeom>
        </p:spPr>
      </p:pic>
    </p:spTree>
    <p:extLst>
      <p:ext uri="{BB962C8B-B14F-4D97-AF65-F5344CB8AC3E}">
        <p14:creationId xmlns:p14="http://schemas.microsoft.com/office/powerpoint/2010/main" val="21111921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lede 5" descr="Et billede, der indeholder bog&#10;&#10;Automatisk genereret beskrivelse">
            <a:extLst>
              <a:ext uri="{FF2B5EF4-FFF2-40B4-BE49-F238E27FC236}">
                <a16:creationId xmlns:a16="http://schemas.microsoft.com/office/drawing/2014/main" id="{08074592-FE3B-DDC8-3FFB-0F231AC367B1}"/>
              </a:ext>
            </a:extLst>
          </p:cNvPr>
          <p:cNvPicPr>
            <a:picLocks noChangeAspect="1"/>
          </p:cNvPicPr>
          <p:nvPr/>
        </p:nvPicPr>
        <p:blipFill>
          <a:blip r:embed="rId3"/>
          <a:stretch>
            <a:fillRect/>
          </a:stretch>
        </p:blipFill>
        <p:spPr>
          <a:xfrm>
            <a:off x="759416" y="-517487"/>
            <a:ext cx="10817817" cy="7788827"/>
          </a:xfrm>
          <a:prstGeom prst="rect">
            <a:avLst/>
          </a:prstGeom>
        </p:spPr>
      </p:pic>
      <p:pic>
        <p:nvPicPr>
          <p:cNvPr id="7" name="Picture 2" descr="How Pythagoras and Sappho Radicalized Music and Revolutionized the World –  The Marginalian">
            <a:extLst>
              <a:ext uri="{FF2B5EF4-FFF2-40B4-BE49-F238E27FC236}">
                <a16:creationId xmlns:a16="http://schemas.microsoft.com/office/drawing/2014/main" id="{0B8CD3E6-FBD7-90BB-5BBB-7F4568D88B4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71366" y="1083734"/>
            <a:ext cx="2700995" cy="4091268"/>
          </a:xfrm>
          <a:prstGeom prst="rect">
            <a:avLst/>
          </a:prstGeom>
          <a:noFill/>
          <a:extLst>
            <a:ext uri="{909E8E84-426E-40DD-AFC4-6F175D3DCCD1}">
              <a14:hiddenFill xmlns:a14="http://schemas.microsoft.com/office/drawing/2010/main">
                <a:solidFill>
                  <a:srgbClr val="FFFFFF"/>
                </a:solidFill>
              </a14:hiddenFill>
            </a:ext>
          </a:extLst>
        </p:spPr>
      </p:pic>
      <p:sp>
        <p:nvSpPr>
          <p:cNvPr id="8" name="Tekstfelt 7">
            <a:extLst>
              <a:ext uri="{FF2B5EF4-FFF2-40B4-BE49-F238E27FC236}">
                <a16:creationId xmlns:a16="http://schemas.microsoft.com/office/drawing/2014/main" id="{B3A7B21C-3FDD-1ACB-976A-11A2F49E044F}"/>
              </a:ext>
            </a:extLst>
          </p:cNvPr>
          <p:cNvSpPr txBox="1"/>
          <p:nvPr/>
        </p:nvSpPr>
        <p:spPr>
          <a:xfrm>
            <a:off x="2543018" y="5481878"/>
            <a:ext cx="2957689" cy="584775"/>
          </a:xfrm>
          <a:prstGeom prst="rect">
            <a:avLst/>
          </a:prstGeom>
          <a:noFill/>
        </p:spPr>
        <p:txBody>
          <a:bodyPr wrap="square" rtlCol="0">
            <a:spAutoFit/>
          </a:bodyPr>
          <a:lstStyle/>
          <a:p>
            <a:pPr algn="ctr"/>
            <a:r>
              <a:rPr lang="da-DK" dirty="0">
                <a:latin typeface="Apple Chancery" panose="03020702040506060504" pitchFamily="66" charset="-79"/>
                <a:cs typeface="Apple Chancery" panose="03020702040506060504" pitchFamily="66" charset="-79"/>
              </a:rPr>
              <a:t>Pythagoras (570-495 </a:t>
            </a:r>
            <a:r>
              <a:rPr lang="da-DK" dirty="0" err="1">
                <a:latin typeface="Apple Chancery" panose="03020702040506060504" pitchFamily="66" charset="-79"/>
                <a:cs typeface="Apple Chancery" panose="03020702040506060504" pitchFamily="66" charset="-79"/>
              </a:rPr>
              <a:t>f.v.t</a:t>
            </a:r>
            <a:r>
              <a:rPr lang="da-DK" dirty="0">
                <a:latin typeface="Apple Chancery" panose="03020702040506060504" pitchFamily="66" charset="-79"/>
                <a:cs typeface="Apple Chancery" panose="03020702040506060504" pitchFamily="66" charset="-79"/>
              </a:rPr>
              <a:t>.)</a:t>
            </a:r>
          </a:p>
          <a:p>
            <a:pPr algn="ctr"/>
            <a:r>
              <a:rPr lang="da-DK" sz="1400" dirty="0">
                <a:latin typeface="Apple Chancery" panose="03020702040506060504" pitchFamily="66" charset="-79"/>
                <a:cs typeface="Apple Chancery" panose="03020702040506060504" pitchFamily="66" charset="-79"/>
              </a:rPr>
              <a:t>Græsk filosof og matematiker</a:t>
            </a:r>
          </a:p>
        </p:txBody>
      </p:sp>
      <p:sp>
        <p:nvSpPr>
          <p:cNvPr id="9" name="Tekstfelt 8">
            <a:extLst>
              <a:ext uri="{FF2B5EF4-FFF2-40B4-BE49-F238E27FC236}">
                <a16:creationId xmlns:a16="http://schemas.microsoft.com/office/drawing/2014/main" id="{3763D710-096D-5400-F37A-E670120830E1}"/>
              </a:ext>
            </a:extLst>
          </p:cNvPr>
          <p:cNvSpPr txBox="1"/>
          <p:nvPr/>
        </p:nvSpPr>
        <p:spPr>
          <a:xfrm>
            <a:off x="6445956" y="788286"/>
            <a:ext cx="3635022" cy="5355312"/>
          </a:xfrm>
          <a:prstGeom prst="rect">
            <a:avLst/>
          </a:prstGeom>
          <a:noFill/>
        </p:spPr>
        <p:txBody>
          <a:bodyPr wrap="square" rtlCol="0">
            <a:spAutoFit/>
          </a:bodyPr>
          <a:lstStyle/>
          <a:p>
            <a:r>
              <a:rPr lang="da-DK" dirty="0">
                <a:latin typeface="Apple Chancery" panose="03020702040506060504" pitchFamily="66" charset="-79"/>
                <a:ea typeface="Noteworthy Light" panose="02000400000000000000" pitchFamily="2" charset="77"/>
                <a:cs typeface="Apple Chancery" panose="03020702040506060504" pitchFamily="66" charset="-79"/>
              </a:rPr>
              <a:t>Vi kender Pythagoras’ læresætning:</a:t>
            </a:r>
          </a:p>
          <a:p>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r>
              <a:rPr lang="da-DK" dirty="0">
                <a:latin typeface="Apple Chancery" panose="03020702040506060504" pitchFamily="66" charset="-79"/>
                <a:ea typeface="Noteworthy Light" panose="02000400000000000000" pitchFamily="2" charset="77"/>
                <a:cs typeface="Apple Chancery" panose="03020702040506060504" pitchFamily="66" charset="-79"/>
              </a:rPr>
              <a:t>I en retvinklet trekant ABC, hvor C er den rette vinkel gælder</a:t>
            </a:r>
          </a:p>
          <a:p>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pPr algn="ctr"/>
            <a:r>
              <a:rPr lang="da-DK" dirty="0">
                <a:latin typeface="Apple Chancery" panose="03020702040506060504" pitchFamily="66" charset="-79"/>
                <a:ea typeface="Noteworthy Light" panose="02000400000000000000" pitchFamily="2" charset="77"/>
                <a:cs typeface="Apple Chancery" panose="03020702040506060504" pitchFamily="66" charset="-79"/>
              </a:rPr>
              <a:t>a</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a:t>
            </a:r>
            <a:r>
              <a:rPr lang="da-DK" dirty="0">
                <a:latin typeface="Apple Chancery" panose="03020702040506060504" pitchFamily="66" charset="-79"/>
                <a:ea typeface="Noteworthy Light" panose="02000400000000000000" pitchFamily="2" charset="77"/>
                <a:cs typeface="Apple Chancery" panose="03020702040506060504" pitchFamily="66" charset="-79"/>
              </a:rPr>
              <a:t> + b</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 </a:t>
            </a:r>
            <a:r>
              <a:rPr lang="da-DK" dirty="0">
                <a:latin typeface="Apple Chancery" panose="03020702040506060504" pitchFamily="66" charset="-79"/>
                <a:ea typeface="Noteworthy Light" panose="02000400000000000000" pitchFamily="2" charset="77"/>
                <a:cs typeface="Apple Chancery" panose="03020702040506060504" pitchFamily="66" charset="-79"/>
              </a:rPr>
              <a:t>= c</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a:t>
            </a:r>
          </a:p>
          <a:p>
            <a:pPr algn="ctr"/>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r>
              <a:rPr lang="da-DK" dirty="0">
                <a:latin typeface="Apple Chancery" panose="03020702040506060504" pitchFamily="66" charset="-79"/>
                <a:ea typeface="Noteworthy Light" panose="02000400000000000000" pitchFamily="2" charset="77"/>
                <a:cs typeface="Apple Chancery" panose="03020702040506060504" pitchFamily="66" charset="-79"/>
              </a:rPr>
              <a:t>Tre hele tal a, b og c, der opfylder denne sætning kaldes </a:t>
            </a:r>
            <a:r>
              <a:rPr lang="da-DK" i="1" dirty="0">
                <a:latin typeface="APPLE CHANCERY" panose="03020702040506060504" pitchFamily="66" charset="-79"/>
                <a:ea typeface="NOTEWORTHY LIGHT" panose="02000400000000000000" pitchFamily="2" charset="77"/>
                <a:cs typeface="APPLE CHANCERY" panose="03020702040506060504" pitchFamily="66" charset="-79"/>
              </a:rPr>
              <a:t>et Pythagoræisk </a:t>
            </a:r>
            <a:r>
              <a:rPr lang="da-DK" i="1" dirty="0" err="1">
                <a:latin typeface="APPLE CHANCERY" panose="03020702040506060504" pitchFamily="66" charset="-79"/>
                <a:ea typeface="NOTEWORTHY LIGHT" panose="02000400000000000000" pitchFamily="2" charset="77"/>
                <a:cs typeface="APPLE CHANCERY" panose="03020702040506060504" pitchFamily="66" charset="-79"/>
              </a:rPr>
              <a:t>taltrippel</a:t>
            </a:r>
            <a:r>
              <a:rPr lang="da-DK" i="1" dirty="0">
                <a:latin typeface="APPLE CHANCERY" panose="03020702040506060504" pitchFamily="66" charset="-79"/>
                <a:ea typeface="NOTEWORTHY LIGHT" panose="02000400000000000000" pitchFamily="2" charset="77"/>
                <a:cs typeface="APPLE CHANCERY" panose="03020702040506060504" pitchFamily="66" charset="-79"/>
              </a:rPr>
              <a:t>.</a:t>
            </a:r>
          </a:p>
          <a:p>
            <a:endParaRPr lang="da-DK" i="1" dirty="0">
              <a:latin typeface="APPLE CHANCERY" panose="03020702040506060504" pitchFamily="66" charset="-79"/>
              <a:ea typeface="NOTEWORTHY LIGHT" panose="02000400000000000000" pitchFamily="2" charset="77"/>
              <a:cs typeface="APPLE CHANCERY" panose="03020702040506060504" pitchFamily="66" charset="-79"/>
            </a:endParaRPr>
          </a:p>
          <a:p>
            <a:r>
              <a:rPr lang="da-DK" dirty="0">
                <a:latin typeface="Apple Chancery" panose="03020702040506060504" pitchFamily="66" charset="-79"/>
                <a:ea typeface="Noteworthy Light" panose="02000400000000000000" pitchFamily="2" charset="77"/>
                <a:cs typeface="Apple Chancery" panose="03020702040506060504" pitchFamily="66" charset="-79"/>
              </a:rPr>
              <a:t>Det mest simple </a:t>
            </a:r>
            <a:r>
              <a:rPr lang="da-DK" dirty="0" err="1">
                <a:latin typeface="Apple Chancery" panose="03020702040506060504" pitchFamily="66" charset="-79"/>
                <a:ea typeface="Noteworthy Light" panose="02000400000000000000" pitchFamily="2" charset="77"/>
                <a:cs typeface="Apple Chancery" panose="03020702040506060504" pitchFamily="66" charset="-79"/>
              </a:rPr>
              <a:t>taltrippel</a:t>
            </a:r>
            <a:r>
              <a:rPr lang="da-DK" dirty="0">
                <a:latin typeface="Apple Chancery" panose="03020702040506060504" pitchFamily="66" charset="-79"/>
                <a:ea typeface="Noteworthy Light" panose="02000400000000000000" pitchFamily="2" charset="77"/>
                <a:cs typeface="Apple Chancery" panose="03020702040506060504" pitchFamily="66" charset="-79"/>
              </a:rPr>
              <a:t> er</a:t>
            </a:r>
          </a:p>
          <a:p>
            <a:r>
              <a:rPr lang="da-DK" dirty="0">
                <a:latin typeface="Apple Chancery" panose="03020702040506060504" pitchFamily="66" charset="-79"/>
                <a:ea typeface="Noteworthy Light" panose="02000400000000000000" pitchFamily="2" charset="77"/>
                <a:cs typeface="Apple Chancery" panose="03020702040506060504" pitchFamily="66" charset="-79"/>
              </a:rPr>
              <a:t>a=3, b=4, c=5, da 3</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a:t>
            </a:r>
            <a:r>
              <a:rPr lang="da-DK" dirty="0">
                <a:latin typeface="Apple Chancery" panose="03020702040506060504" pitchFamily="66" charset="-79"/>
                <a:ea typeface="Noteworthy Light" panose="02000400000000000000" pitchFamily="2" charset="77"/>
                <a:cs typeface="Apple Chancery" panose="03020702040506060504" pitchFamily="66" charset="-79"/>
              </a:rPr>
              <a:t> + 4</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a:t>
            </a:r>
            <a:r>
              <a:rPr lang="da-DK" dirty="0">
                <a:latin typeface="Apple Chancery" panose="03020702040506060504" pitchFamily="66" charset="-79"/>
                <a:ea typeface="Noteworthy Light" panose="02000400000000000000" pitchFamily="2" charset="77"/>
                <a:cs typeface="Apple Chancery" panose="03020702040506060504" pitchFamily="66" charset="-79"/>
              </a:rPr>
              <a:t> = 5</a:t>
            </a:r>
            <a:r>
              <a:rPr lang="da-DK" baseline="30000" dirty="0">
                <a:latin typeface="Apple Chancery" panose="03020702040506060504" pitchFamily="66" charset="-79"/>
                <a:ea typeface="Noteworthy Light" panose="02000400000000000000" pitchFamily="2" charset="77"/>
                <a:cs typeface="Apple Chancery" panose="03020702040506060504" pitchFamily="66" charset="-79"/>
              </a:rPr>
              <a:t>2</a:t>
            </a:r>
            <a:r>
              <a:rPr lang="da-DK" dirty="0">
                <a:latin typeface="Apple Chancery" panose="03020702040506060504" pitchFamily="66" charset="-79"/>
                <a:ea typeface="Noteworthy Light" panose="02000400000000000000" pitchFamily="2" charset="77"/>
                <a:cs typeface="Apple Chancery" panose="03020702040506060504" pitchFamily="66" charset="-79"/>
              </a:rPr>
              <a:t>.</a:t>
            </a:r>
          </a:p>
          <a:p>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r>
              <a:rPr lang="da-DK" b="1" dirty="0">
                <a:latin typeface="Apple Chancery" panose="03020702040506060504" pitchFamily="66" charset="-79"/>
                <a:ea typeface="Noteworthy Light" panose="02000400000000000000" pitchFamily="2" charset="77"/>
                <a:cs typeface="Apple Chancery" panose="03020702040506060504" pitchFamily="66" charset="-79"/>
              </a:rPr>
              <a:t>Opgave</a:t>
            </a:r>
            <a:endParaRPr lang="da-DK" b="1" dirty="0">
              <a:latin typeface="APPLE CHANCERY" panose="03020702040506060504" pitchFamily="66" charset="-79"/>
              <a:ea typeface="NOTEWORTHY LIGHT" panose="02000400000000000000" pitchFamily="2" charset="77"/>
              <a:cs typeface="APPLE CHANCERY" panose="03020702040506060504" pitchFamily="66" charset="-79"/>
            </a:endParaRPr>
          </a:p>
          <a:p>
            <a:r>
              <a:rPr lang="da-DK" dirty="0">
                <a:latin typeface="Apple Chancery" panose="03020702040506060504" pitchFamily="66" charset="-79"/>
                <a:ea typeface="Noteworthy Light" panose="02000400000000000000" pitchFamily="2" charset="77"/>
                <a:cs typeface="Apple Chancery" panose="03020702040506060504" pitchFamily="66" charset="-79"/>
              </a:rPr>
              <a:t>Find det manglende tal i taltriplen</a:t>
            </a:r>
          </a:p>
          <a:p>
            <a:endParaRPr lang="da-DK" dirty="0">
              <a:latin typeface="Apple Chancery" panose="03020702040506060504" pitchFamily="66" charset="-79"/>
              <a:ea typeface="Noteworthy Light" panose="02000400000000000000" pitchFamily="2" charset="77"/>
              <a:cs typeface="Apple Chancery" panose="03020702040506060504" pitchFamily="66" charset="-79"/>
            </a:endParaRPr>
          </a:p>
          <a:p>
            <a:pPr algn="ctr"/>
            <a:r>
              <a:rPr lang="da-DK" dirty="0">
                <a:latin typeface="Apple Chancery" panose="03020702040506060504" pitchFamily="66" charset="-79"/>
                <a:ea typeface="Noteworthy Light" panose="02000400000000000000" pitchFamily="2" charset="77"/>
                <a:cs typeface="Apple Chancery" panose="03020702040506060504" pitchFamily="66" charset="-79"/>
              </a:rPr>
              <a:t>a=8, b=?, c=17</a:t>
            </a:r>
          </a:p>
        </p:txBody>
      </p:sp>
      <p:pic>
        <p:nvPicPr>
          <p:cNvPr id="2" name="Billede 1" descr="Et billede, der indeholder bygning, udendørs, nat, gade/vej&#10;&#10;Automatisk genereret beskrivelse">
            <a:hlinkClick r:id="rId5" action="ppaction://hlinksldjump"/>
            <a:extLst>
              <a:ext uri="{FF2B5EF4-FFF2-40B4-BE49-F238E27FC236}">
                <a16:creationId xmlns:a16="http://schemas.microsoft.com/office/drawing/2014/main" id="{0748C190-3ABA-6909-214F-BD2FB45CEC2B}"/>
              </a:ext>
            </a:extLst>
          </p:cNvPr>
          <p:cNvPicPr>
            <a:picLocks noChangeAspect="1"/>
          </p:cNvPicPr>
          <p:nvPr/>
        </p:nvPicPr>
        <p:blipFill>
          <a:blip r:embed="rId6"/>
          <a:stretch>
            <a:fillRect/>
          </a:stretch>
        </p:blipFill>
        <p:spPr>
          <a:xfrm>
            <a:off x="374256" y="5088995"/>
            <a:ext cx="1173542" cy="15647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117948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C42ACBE1-C71D-EAD5-E727-9A04FA2159A1}"/>
              </a:ext>
            </a:extLst>
          </p:cNvPr>
          <p:cNvPicPr>
            <a:picLocks noChangeAspect="1"/>
          </p:cNvPicPr>
          <p:nvPr/>
        </p:nvPicPr>
        <p:blipFill>
          <a:blip r:embed="rId5"/>
          <a:stretch>
            <a:fillRect/>
          </a:stretch>
        </p:blipFill>
        <p:spPr>
          <a:xfrm>
            <a:off x="266559" y="5132439"/>
            <a:ext cx="1173542" cy="1564723"/>
          </a:xfrm>
          <a:prstGeom prst="rect">
            <a:avLst/>
          </a:prstGeom>
          <a:effectLst>
            <a:outerShdw blurRad="50800" dist="38100" dir="2700000" algn="tl" rotWithShape="0">
              <a:prstClr val="black">
                <a:alpha val="40000"/>
              </a:prstClr>
            </a:outerShdw>
          </a:effectLst>
        </p:spPr>
      </p:pic>
      <p:sp>
        <p:nvSpPr>
          <p:cNvPr id="3" name="Ellipse 2">
            <a:hlinkClick r:id="rId6"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7" action="ppaction://hlinksldjump"/>
            <a:extLst>
              <a:ext uri="{FF2B5EF4-FFF2-40B4-BE49-F238E27FC236}">
                <a16:creationId xmlns:a16="http://schemas.microsoft.com/office/drawing/2014/main" id="{38477CE9-256D-58EA-17AB-922AD02808BC}"/>
              </a:ext>
            </a:extLst>
          </p:cNvPr>
          <p:cNvSpPr/>
          <p:nvPr/>
        </p:nvSpPr>
        <p:spPr>
          <a:xfrm>
            <a:off x="981496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4" name="Ellipse 13">
            <a:hlinkClick r:id="rId6" action="ppaction://hlinksldjump"/>
            <a:extLst>
              <a:ext uri="{FF2B5EF4-FFF2-40B4-BE49-F238E27FC236}">
                <a16:creationId xmlns:a16="http://schemas.microsoft.com/office/drawing/2014/main" id="{04E9A42C-9FE7-4F9B-9278-33FF032A8B37}"/>
              </a:ext>
            </a:extLst>
          </p:cNvPr>
          <p:cNvSpPr/>
          <p:nvPr/>
        </p:nvSpPr>
        <p:spPr>
          <a:xfrm>
            <a:off x="929771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5" name="Ellipse 14">
            <a:hlinkClick r:id="rId6" action="ppaction://hlinksldjump"/>
            <a:extLst>
              <a:ext uri="{FF2B5EF4-FFF2-40B4-BE49-F238E27FC236}">
                <a16:creationId xmlns:a16="http://schemas.microsoft.com/office/drawing/2014/main" id="{5B8139EF-DFCD-C85A-B925-7E69E210BC16}"/>
              </a:ext>
            </a:extLst>
          </p:cNvPr>
          <p:cNvSpPr/>
          <p:nvPr/>
        </p:nvSpPr>
        <p:spPr>
          <a:xfrm>
            <a:off x="8799534" y="1431185"/>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hlinkClick r:id="rId6" action="ppaction://hlinksldjump"/>
            <a:extLst>
              <a:ext uri="{FF2B5EF4-FFF2-40B4-BE49-F238E27FC236}">
                <a16:creationId xmlns:a16="http://schemas.microsoft.com/office/drawing/2014/main" id="{2E6C28EA-1B7D-CDFE-6A02-A780EBBBF7DA}"/>
              </a:ext>
            </a:extLst>
          </p:cNvPr>
          <p:cNvSpPr/>
          <p:nvPr/>
        </p:nvSpPr>
        <p:spPr>
          <a:xfrm>
            <a:off x="929771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7" name="Ellipse 16">
            <a:hlinkClick r:id="rId6" action="ppaction://hlinksldjump"/>
            <a:extLst>
              <a:ext uri="{FF2B5EF4-FFF2-40B4-BE49-F238E27FC236}">
                <a16:creationId xmlns:a16="http://schemas.microsoft.com/office/drawing/2014/main" id="{BAA4FF77-01EB-995C-6178-6B62C7B652B2}"/>
              </a:ext>
            </a:extLst>
          </p:cNvPr>
          <p:cNvSpPr/>
          <p:nvPr/>
        </p:nvSpPr>
        <p:spPr>
          <a:xfrm>
            <a:off x="9804122" y="14103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8" name="Ellipse 17">
            <a:hlinkClick r:id="rId6" action="ppaction://hlinksldjump"/>
            <a:extLst>
              <a:ext uri="{FF2B5EF4-FFF2-40B4-BE49-F238E27FC236}">
                <a16:creationId xmlns:a16="http://schemas.microsoft.com/office/drawing/2014/main" id="{EA06214F-EB08-5A3F-1197-6B8A7F20D2BB}"/>
              </a:ext>
            </a:extLst>
          </p:cNvPr>
          <p:cNvSpPr/>
          <p:nvPr/>
        </p:nvSpPr>
        <p:spPr>
          <a:xfrm>
            <a:off x="8799534" y="193624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9" name="Ellipse 18">
            <a:hlinkClick r:id="rId6" action="ppaction://hlinksldjump"/>
            <a:extLst>
              <a:ext uri="{FF2B5EF4-FFF2-40B4-BE49-F238E27FC236}">
                <a16:creationId xmlns:a16="http://schemas.microsoft.com/office/drawing/2014/main" id="{A55BAE29-5716-E997-BA2E-A8C487E84EE3}"/>
              </a:ext>
            </a:extLst>
          </p:cNvPr>
          <p:cNvSpPr/>
          <p:nvPr/>
        </p:nvSpPr>
        <p:spPr>
          <a:xfrm>
            <a:off x="9297712" y="191824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0" name="Ellipse 19">
            <a:hlinkClick r:id="rId6" action="ppaction://hlinksldjump"/>
            <a:extLst>
              <a:ext uri="{FF2B5EF4-FFF2-40B4-BE49-F238E27FC236}">
                <a16:creationId xmlns:a16="http://schemas.microsoft.com/office/drawing/2014/main" id="{DBA4D5D6-2E68-BBEE-2B6A-5764FCDA89EA}"/>
              </a:ext>
            </a:extLst>
          </p:cNvPr>
          <p:cNvSpPr/>
          <p:nvPr/>
        </p:nvSpPr>
        <p:spPr>
          <a:xfrm>
            <a:off x="9804122" y="191119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1" name="Ellipse 20">
            <a:hlinkClick r:id="rId6" action="ppaction://hlinksldjump"/>
            <a:extLst>
              <a:ext uri="{FF2B5EF4-FFF2-40B4-BE49-F238E27FC236}">
                <a16:creationId xmlns:a16="http://schemas.microsoft.com/office/drawing/2014/main" id="{6506783D-E1F2-7780-4A18-4260FD08EB6E}"/>
              </a:ext>
            </a:extLst>
          </p:cNvPr>
          <p:cNvSpPr/>
          <p:nvPr/>
        </p:nvSpPr>
        <p:spPr>
          <a:xfrm>
            <a:off x="9297712" y="2445023"/>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8669211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4">
            <a:extLst>
              <a:ext uri="{28A0092B-C50C-407E-A947-70E740481C1C}">
                <a14:useLocalDpi xmlns:a14="http://schemas.microsoft.com/office/drawing/2010/main"/>
              </a:ext>
            </a:extLst>
          </a:blip>
          <a:srcRect b="3931"/>
          <a:stretch/>
        </p:blipFill>
        <p:spPr>
          <a:xfrm>
            <a:off x="8733504" y="704503"/>
            <a:ext cx="1573374" cy="2267297"/>
          </a:xfrm>
          <a:prstGeom prst="rect">
            <a:avLst/>
          </a:prstGeom>
          <a:noFill/>
          <a:ln>
            <a:noFill/>
          </a:ln>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CEECA05F-7337-24B4-8539-5003431DFD5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
        <p:nvSpPr>
          <p:cNvPr id="19" name="Ellipse 18">
            <a:hlinkClick r:id="rId6" action="ppaction://hlinksldjump"/>
            <a:extLst>
              <a:ext uri="{FF2B5EF4-FFF2-40B4-BE49-F238E27FC236}">
                <a16:creationId xmlns:a16="http://schemas.microsoft.com/office/drawing/2014/main" id="{6F9D3BAC-7924-3921-9823-D2F9F472F00D}"/>
              </a:ext>
            </a:extLst>
          </p:cNvPr>
          <p:cNvSpPr/>
          <p:nvPr/>
        </p:nvSpPr>
        <p:spPr>
          <a:xfrm>
            <a:off x="9310439" y="142348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 name="Ellipse 2">
            <a:hlinkClick r:id="rId7"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 name="Ellipse 3">
            <a:hlinkClick r:id="rId7" action="ppaction://hlinksldjump"/>
            <a:extLst>
              <a:ext uri="{FF2B5EF4-FFF2-40B4-BE49-F238E27FC236}">
                <a16:creationId xmlns:a16="http://schemas.microsoft.com/office/drawing/2014/main" id="{57AB621B-F94C-5E44-8308-9667646600BC}"/>
              </a:ext>
            </a:extLst>
          </p:cNvPr>
          <p:cNvSpPr/>
          <p:nvPr/>
        </p:nvSpPr>
        <p:spPr>
          <a:xfrm>
            <a:off x="9298715" y="91054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Ellipse 4">
            <a:hlinkClick r:id="rId7" action="ppaction://hlinksldjump"/>
            <a:extLst>
              <a:ext uri="{FF2B5EF4-FFF2-40B4-BE49-F238E27FC236}">
                <a16:creationId xmlns:a16="http://schemas.microsoft.com/office/drawing/2014/main" id="{18439B08-E9C6-54E3-4F2E-6E4BE88AC23D}"/>
              </a:ext>
            </a:extLst>
          </p:cNvPr>
          <p:cNvSpPr/>
          <p:nvPr/>
        </p:nvSpPr>
        <p:spPr>
          <a:xfrm>
            <a:off x="9814461" y="91054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7" action="ppaction://hlinksldjump"/>
            <a:extLst>
              <a:ext uri="{FF2B5EF4-FFF2-40B4-BE49-F238E27FC236}">
                <a16:creationId xmlns:a16="http://schemas.microsoft.com/office/drawing/2014/main" id="{32FF7D6B-1422-D5B8-6ECC-EF74A7DAE12B}"/>
              </a:ext>
            </a:extLst>
          </p:cNvPr>
          <p:cNvSpPr/>
          <p:nvPr/>
        </p:nvSpPr>
        <p:spPr>
          <a:xfrm>
            <a:off x="8799534" y="141819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7" action="ppaction://hlinksldjump"/>
            <a:extLst>
              <a:ext uri="{FF2B5EF4-FFF2-40B4-BE49-F238E27FC236}">
                <a16:creationId xmlns:a16="http://schemas.microsoft.com/office/drawing/2014/main" id="{7FB96E5A-90E6-0B44-5B0C-7600FC5E8EC1}"/>
              </a:ext>
            </a:extLst>
          </p:cNvPr>
          <p:cNvSpPr/>
          <p:nvPr/>
        </p:nvSpPr>
        <p:spPr>
          <a:xfrm>
            <a:off x="9808658" y="141819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7" action="ppaction://hlinksldjump"/>
            <a:extLst>
              <a:ext uri="{FF2B5EF4-FFF2-40B4-BE49-F238E27FC236}">
                <a16:creationId xmlns:a16="http://schemas.microsoft.com/office/drawing/2014/main" id="{3BD4CB61-E571-597A-BFB3-6BF4A35BB860}"/>
              </a:ext>
            </a:extLst>
          </p:cNvPr>
          <p:cNvSpPr/>
          <p:nvPr/>
        </p:nvSpPr>
        <p:spPr>
          <a:xfrm>
            <a:off x="8799533" y="1943663"/>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7" action="ppaction://hlinksldjump"/>
            <a:extLst>
              <a:ext uri="{FF2B5EF4-FFF2-40B4-BE49-F238E27FC236}">
                <a16:creationId xmlns:a16="http://schemas.microsoft.com/office/drawing/2014/main" id="{A963DC8D-72FE-7067-09D5-35F615076B14}"/>
              </a:ext>
            </a:extLst>
          </p:cNvPr>
          <p:cNvSpPr/>
          <p:nvPr/>
        </p:nvSpPr>
        <p:spPr>
          <a:xfrm>
            <a:off x="9292868" y="1936415"/>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7" action="ppaction://hlinksldjump"/>
            <a:extLst>
              <a:ext uri="{FF2B5EF4-FFF2-40B4-BE49-F238E27FC236}">
                <a16:creationId xmlns:a16="http://schemas.microsoft.com/office/drawing/2014/main" id="{7D8153D8-8C7A-0EDB-4B83-4B18DF81E2CC}"/>
              </a:ext>
            </a:extLst>
          </p:cNvPr>
          <p:cNvSpPr/>
          <p:nvPr/>
        </p:nvSpPr>
        <p:spPr>
          <a:xfrm>
            <a:off x="9827149" y="193428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7" action="ppaction://hlinksldjump"/>
            <a:extLst>
              <a:ext uri="{FF2B5EF4-FFF2-40B4-BE49-F238E27FC236}">
                <a16:creationId xmlns:a16="http://schemas.microsoft.com/office/drawing/2014/main" id="{06C37CAA-A6E5-2C51-8439-43DE23CF3583}"/>
              </a:ext>
            </a:extLst>
          </p:cNvPr>
          <p:cNvSpPr/>
          <p:nvPr/>
        </p:nvSpPr>
        <p:spPr>
          <a:xfrm>
            <a:off x="9314314" y="2437625"/>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6382366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CEECA05F-7337-24B4-8539-5003431DFD5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
        <p:nvSpPr>
          <p:cNvPr id="6" name="Ellipse 5">
            <a:hlinkClick r:id="rId5" action="ppaction://hlinksldjump"/>
            <a:extLst>
              <a:ext uri="{FF2B5EF4-FFF2-40B4-BE49-F238E27FC236}">
                <a16:creationId xmlns:a16="http://schemas.microsoft.com/office/drawing/2014/main" id="{2210DB31-3EB3-80D5-9EDF-BDFE0E8C7C8F}"/>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5" action="ppaction://hlinksldjump"/>
            <a:extLst>
              <a:ext uri="{FF2B5EF4-FFF2-40B4-BE49-F238E27FC236}">
                <a16:creationId xmlns:a16="http://schemas.microsoft.com/office/drawing/2014/main" id="{D63E0649-DBF5-C5B3-C82B-611368B69A79}"/>
              </a:ext>
            </a:extLst>
          </p:cNvPr>
          <p:cNvSpPr/>
          <p:nvPr/>
        </p:nvSpPr>
        <p:spPr>
          <a:xfrm>
            <a:off x="9297712"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5" action="ppaction://hlinksldjump"/>
            <a:extLst>
              <a:ext uri="{FF2B5EF4-FFF2-40B4-BE49-F238E27FC236}">
                <a16:creationId xmlns:a16="http://schemas.microsoft.com/office/drawing/2014/main" id="{9344B7D1-890E-C7D9-4CA4-CC7E4A19034D}"/>
              </a:ext>
            </a:extLst>
          </p:cNvPr>
          <p:cNvSpPr/>
          <p:nvPr/>
        </p:nvSpPr>
        <p:spPr>
          <a:xfrm>
            <a:off x="9810967" y="88131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5" action="ppaction://hlinksldjump"/>
            <a:extLst>
              <a:ext uri="{FF2B5EF4-FFF2-40B4-BE49-F238E27FC236}">
                <a16:creationId xmlns:a16="http://schemas.microsoft.com/office/drawing/2014/main" id="{1B2F11D4-2841-617E-B917-A56AB3FA7ACB}"/>
              </a:ext>
            </a:extLst>
          </p:cNvPr>
          <p:cNvSpPr/>
          <p:nvPr/>
        </p:nvSpPr>
        <p:spPr>
          <a:xfrm>
            <a:off x="8799534" y="1423638"/>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5" action="ppaction://hlinksldjump"/>
            <a:extLst>
              <a:ext uri="{FF2B5EF4-FFF2-40B4-BE49-F238E27FC236}">
                <a16:creationId xmlns:a16="http://schemas.microsoft.com/office/drawing/2014/main" id="{DF47E833-E5CD-F7A7-714F-779F7BACD843}"/>
              </a:ext>
            </a:extLst>
          </p:cNvPr>
          <p:cNvSpPr/>
          <p:nvPr/>
        </p:nvSpPr>
        <p:spPr>
          <a:xfrm>
            <a:off x="9297712" y="140982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5" action="ppaction://hlinksldjump"/>
            <a:extLst>
              <a:ext uri="{FF2B5EF4-FFF2-40B4-BE49-F238E27FC236}">
                <a16:creationId xmlns:a16="http://schemas.microsoft.com/office/drawing/2014/main" id="{72127849-7139-5646-E17D-ABE0F8A6F53F}"/>
              </a:ext>
            </a:extLst>
          </p:cNvPr>
          <p:cNvSpPr/>
          <p:nvPr/>
        </p:nvSpPr>
        <p:spPr>
          <a:xfrm>
            <a:off x="9807725" y="142155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5" action="ppaction://hlinksldjump"/>
            <a:extLst>
              <a:ext uri="{FF2B5EF4-FFF2-40B4-BE49-F238E27FC236}">
                <a16:creationId xmlns:a16="http://schemas.microsoft.com/office/drawing/2014/main" id="{36EA1788-DEA5-D4D7-46B6-1ABEF275BACD}"/>
              </a:ext>
            </a:extLst>
          </p:cNvPr>
          <p:cNvSpPr/>
          <p:nvPr/>
        </p:nvSpPr>
        <p:spPr>
          <a:xfrm>
            <a:off x="8792231" y="193287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5" name="Ellipse 14">
            <a:hlinkClick r:id="rId5" action="ppaction://hlinksldjump"/>
            <a:extLst>
              <a:ext uri="{FF2B5EF4-FFF2-40B4-BE49-F238E27FC236}">
                <a16:creationId xmlns:a16="http://schemas.microsoft.com/office/drawing/2014/main" id="{33D22981-1E9E-E90B-1E05-FCB384005531}"/>
              </a:ext>
            </a:extLst>
          </p:cNvPr>
          <p:cNvSpPr/>
          <p:nvPr/>
        </p:nvSpPr>
        <p:spPr>
          <a:xfrm>
            <a:off x="9297712" y="193796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hlinkClick r:id="rId5" action="ppaction://hlinksldjump"/>
            <a:extLst>
              <a:ext uri="{FF2B5EF4-FFF2-40B4-BE49-F238E27FC236}">
                <a16:creationId xmlns:a16="http://schemas.microsoft.com/office/drawing/2014/main" id="{39F25400-31D9-5211-C4C8-53D18BB058FA}"/>
              </a:ext>
            </a:extLst>
          </p:cNvPr>
          <p:cNvSpPr/>
          <p:nvPr/>
        </p:nvSpPr>
        <p:spPr>
          <a:xfrm>
            <a:off x="9831059" y="1932876"/>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Ellipse 23">
            <a:hlinkClick r:id="rId5" action="ppaction://hlinksldjump"/>
            <a:extLst>
              <a:ext uri="{FF2B5EF4-FFF2-40B4-BE49-F238E27FC236}">
                <a16:creationId xmlns:a16="http://schemas.microsoft.com/office/drawing/2014/main" id="{30489BBE-7906-3101-463E-964B37A6898B}"/>
              </a:ext>
            </a:extLst>
          </p:cNvPr>
          <p:cNvSpPr/>
          <p:nvPr/>
        </p:nvSpPr>
        <p:spPr>
          <a:xfrm>
            <a:off x="9297711" y="2454881"/>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2927812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hlinkClick r:id="rId2" action="ppaction://hlinksldjump"/>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112"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4">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CEECA05F-7337-24B4-8539-5003431DFD50}"/>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C9649323-B41C-BB62-05A3-4B195F8178DF}"/>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5856669" y="486563"/>
            <a:ext cx="1983426" cy="1925319"/>
          </a:xfrm>
          <a:prstGeom prst="rect">
            <a:avLst/>
          </a:prstGeom>
        </p:spPr>
      </p:pic>
    </p:spTree>
    <p:extLst>
      <p:ext uri="{BB962C8B-B14F-4D97-AF65-F5344CB8AC3E}">
        <p14:creationId xmlns:p14="http://schemas.microsoft.com/office/powerpoint/2010/main" val="12061826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14" name="Billede 13" descr="Et billede, der indeholder cirkel, hvirvelstrøm, Farverigt, Fraktalkunst&#10;&#10;Automatisk genereret beskrivelse">
            <a:extLst>
              <a:ext uri="{FF2B5EF4-FFF2-40B4-BE49-F238E27FC236}">
                <a16:creationId xmlns:a16="http://schemas.microsoft.com/office/drawing/2014/main" id="{CEECA05F-7337-24B4-8539-5003431DFD5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15" name="Billede 14" descr="Et billede, der indeholder cirkel, hvirvelstrøm, Farverigt, Fraktalkunst&#10;&#10;Automatisk genereret beskrivelse">
            <a:extLst>
              <a:ext uri="{FF2B5EF4-FFF2-40B4-BE49-F238E27FC236}">
                <a16:creationId xmlns:a16="http://schemas.microsoft.com/office/drawing/2014/main" id="{C9649323-B41C-BB62-05A3-4B195F8178D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56669" y="486563"/>
            <a:ext cx="1983426" cy="1925319"/>
          </a:xfrm>
          <a:prstGeom prst="rect">
            <a:avLst/>
          </a:prstGeom>
        </p:spPr>
      </p:pic>
    </p:spTree>
    <p:extLst>
      <p:ext uri="{BB962C8B-B14F-4D97-AF65-F5344CB8AC3E}">
        <p14:creationId xmlns:p14="http://schemas.microsoft.com/office/powerpoint/2010/main" val="3437078687"/>
      </p:ext>
    </p:extLst>
  </p:cSld>
  <p:clrMapOvr>
    <a:masterClrMapping/>
  </p:clrMapOvr>
  <mc:AlternateContent xmlns:mc="http://schemas.openxmlformats.org/markup-compatibility/2006" xmlns:p14="http://schemas.microsoft.com/office/powerpoint/2010/main">
    <mc:Choice Requires="p14">
      <p:transition spd="slow" p14:dur="2000" advClick="0" advTm="1000"/>
    </mc:Choice>
    <mc:Fallback xmlns="">
      <p:transition spd="slow" advClick="0" advTm="1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me Travel GIF | Gfycat">
            <a:extLst>
              <a:ext uri="{FF2B5EF4-FFF2-40B4-BE49-F238E27FC236}">
                <a16:creationId xmlns:a16="http://schemas.microsoft.com/office/drawing/2014/main" id="{69B5ADA4-B348-0388-1336-D61A2C6F567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7440" y="-281354"/>
            <a:ext cx="16698351" cy="7139353"/>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17EF9395-0F59-4D85-E574-1308344EDF20}"/>
              </a:ext>
            </a:extLst>
          </p:cNvPr>
          <p:cNvSpPr txBox="1"/>
          <p:nvPr/>
        </p:nvSpPr>
        <p:spPr>
          <a:xfrm>
            <a:off x="2458387" y="5381469"/>
            <a:ext cx="7150291" cy="369332"/>
          </a:xfrm>
          <a:prstGeom prst="rect">
            <a:avLst/>
          </a:prstGeom>
          <a:noFill/>
        </p:spPr>
        <p:txBody>
          <a:bodyPr wrap="none" rtlCol="0">
            <a:spAutoFit/>
          </a:bodyPr>
          <a:lstStyle/>
          <a:p>
            <a:r>
              <a:rPr lang="da-DK" dirty="0">
                <a:solidFill>
                  <a:schemeClr val="bg1"/>
                </a:solidFill>
              </a:rPr>
              <a:t>Åh nej ikke igen… Uendelig rejse, uendelig, </a:t>
            </a:r>
            <a:r>
              <a:rPr lang="da-DK" dirty="0" err="1">
                <a:solidFill>
                  <a:schemeClr val="bg1"/>
                </a:solidFill>
              </a:rPr>
              <a:t>UENDELIG….hvad</a:t>
            </a:r>
            <a:r>
              <a:rPr lang="da-DK" dirty="0">
                <a:solidFill>
                  <a:schemeClr val="bg1"/>
                </a:solidFill>
              </a:rPr>
              <a:t> er uendelig? </a:t>
            </a:r>
          </a:p>
        </p:txBody>
      </p:sp>
    </p:spTree>
    <p:extLst>
      <p:ext uri="{BB962C8B-B14F-4D97-AF65-F5344CB8AC3E}">
        <p14:creationId xmlns:p14="http://schemas.microsoft.com/office/powerpoint/2010/main" val="1624957435"/>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Hilbert's Paradox of the Infinite Hotel – puzzlewocky">
            <a:extLst>
              <a:ext uri="{FF2B5EF4-FFF2-40B4-BE49-F238E27FC236}">
                <a16:creationId xmlns:a16="http://schemas.microsoft.com/office/drawing/2014/main" id="{3C762C5B-CD45-084D-1BB6-CACB177CFA2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643" y="5262"/>
            <a:ext cx="12206989" cy="6866431"/>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B6864AC0-9800-0E78-CC02-D7C74DDBB92C}"/>
              </a:ext>
            </a:extLst>
          </p:cNvPr>
          <p:cNvSpPr txBox="1"/>
          <p:nvPr/>
        </p:nvSpPr>
        <p:spPr>
          <a:xfrm>
            <a:off x="3282745" y="5533164"/>
            <a:ext cx="5670783" cy="646331"/>
          </a:xfrm>
          <a:prstGeom prst="rect">
            <a:avLst/>
          </a:prstGeom>
          <a:noFill/>
        </p:spPr>
        <p:txBody>
          <a:bodyPr wrap="none" rtlCol="0">
            <a:spAutoFit/>
          </a:bodyPr>
          <a:lstStyle/>
          <a:p>
            <a:pPr algn="ctr"/>
            <a:r>
              <a:rPr lang="da-DK" dirty="0">
                <a:solidFill>
                  <a:schemeClr val="bg1"/>
                </a:solidFill>
              </a:rPr>
              <a:t>Og ham i nummer 3117 </a:t>
            </a:r>
          </a:p>
          <a:p>
            <a:pPr algn="ctr"/>
            <a:r>
              <a:rPr lang="da-DK" dirty="0">
                <a:solidFill>
                  <a:schemeClr val="bg1"/>
                </a:solidFill>
              </a:rPr>
              <a:t>– han skal nu gå ret langt for at komme til sit nye værelse…</a:t>
            </a:r>
          </a:p>
        </p:txBody>
      </p:sp>
      <p:sp>
        <p:nvSpPr>
          <p:cNvPr id="3" name="Tekstfelt 2">
            <a:extLst>
              <a:ext uri="{FF2B5EF4-FFF2-40B4-BE49-F238E27FC236}">
                <a16:creationId xmlns:a16="http://schemas.microsoft.com/office/drawing/2014/main" id="{FEE89BB7-399B-68C9-3243-D72A477D76AF}"/>
              </a:ext>
            </a:extLst>
          </p:cNvPr>
          <p:cNvSpPr txBox="1"/>
          <p:nvPr/>
        </p:nvSpPr>
        <p:spPr>
          <a:xfrm>
            <a:off x="1885567" y="1169233"/>
            <a:ext cx="8244590" cy="369332"/>
          </a:xfrm>
          <a:prstGeom prst="rect">
            <a:avLst/>
          </a:prstGeom>
          <a:noFill/>
        </p:spPr>
        <p:txBody>
          <a:bodyPr wrap="square" rtlCol="0">
            <a:spAutoFit/>
          </a:bodyPr>
          <a:lstStyle/>
          <a:p>
            <a:pPr algn="ctr"/>
            <a:r>
              <a:rPr lang="da-DK" dirty="0">
                <a:solidFill>
                  <a:schemeClr val="bg1"/>
                </a:solidFill>
              </a:rPr>
              <a:t>Vi er kommet til Hilberts hotel</a:t>
            </a:r>
          </a:p>
        </p:txBody>
      </p:sp>
      <p:sp>
        <p:nvSpPr>
          <p:cNvPr id="4" name="Tekstfelt 3">
            <a:extLst>
              <a:ext uri="{FF2B5EF4-FFF2-40B4-BE49-F238E27FC236}">
                <a16:creationId xmlns:a16="http://schemas.microsoft.com/office/drawing/2014/main" id="{C29FD0C2-9C89-2C92-A016-C64C173AE0EF}"/>
              </a:ext>
            </a:extLst>
          </p:cNvPr>
          <p:cNvSpPr txBox="1"/>
          <p:nvPr/>
        </p:nvSpPr>
        <p:spPr>
          <a:xfrm>
            <a:off x="3586951" y="1538565"/>
            <a:ext cx="4841822" cy="646331"/>
          </a:xfrm>
          <a:prstGeom prst="rect">
            <a:avLst/>
          </a:prstGeom>
          <a:noFill/>
        </p:spPr>
        <p:txBody>
          <a:bodyPr wrap="square" rtlCol="0">
            <a:spAutoFit/>
          </a:bodyPr>
          <a:lstStyle/>
          <a:p>
            <a:r>
              <a:rPr lang="da-DK" dirty="0">
                <a:solidFill>
                  <a:schemeClr val="bg1"/>
                </a:solidFill>
              </a:rPr>
              <a:t>Kan jeg få et værelse, selvom hotellet er fyldt op?</a:t>
            </a:r>
          </a:p>
          <a:p>
            <a:endParaRPr lang="da-DK" dirty="0"/>
          </a:p>
        </p:txBody>
      </p:sp>
      <p:sp>
        <p:nvSpPr>
          <p:cNvPr id="5" name="Tekstfelt 4">
            <a:extLst>
              <a:ext uri="{FF2B5EF4-FFF2-40B4-BE49-F238E27FC236}">
                <a16:creationId xmlns:a16="http://schemas.microsoft.com/office/drawing/2014/main" id="{93DD6D0F-F4CE-7571-7A05-54DC1F178670}"/>
              </a:ext>
            </a:extLst>
          </p:cNvPr>
          <p:cNvSpPr txBox="1"/>
          <p:nvPr/>
        </p:nvSpPr>
        <p:spPr>
          <a:xfrm>
            <a:off x="2806298" y="2000230"/>
            <a:ext cx="7075358" cy="369332"/>
          </a:xfrm>
          <a:prstGeom prst="rect">
            <a:avLst/>
          </a:prstGeom>
          <a:noFill/>
        </p:spPr>
        <p:txBody>
          <a:bodyPr wrap="square" rtlCol="0">
            <a:spAutoFit/>
          </a:bodyPr>
          <a:lstStyle/>
          <a:p>
            <a:r>
              <a:rPr lang="da-DK" dirty="0">
                <a:solidFill>
                  <a:schemeClr val="bg1"/>
                </a:solidFill>
              </a:rPr>
              <a:t>Intet problem, siger portieren, der er jo uendeligt mange værelser her.</a:t>
            </a:r>
          </a:p>
        </p:txBody>
      </p:sp>
      <p:sp>
        <p:nvSpPr>
          <p:cNvPr id="6" name="Tekstfelt 5">
            <a:extLst>
              <a:ext uri="{FF2B5EF4-FFF2-40B4-BE49-F238E27FC236}">
                <a16:creationId xmlns:a16="http://schemas.microsoft.com/office/drawing/2014/main" id="{C11EECA7-D702-3C30-DF49-965DEA5A95AE}"/>
              </a:ext>
            </a:extLst>
          </p:cNvPr>
          <p:cNvSpPr txBox="1"/>
          <p:nvPr/>
        </p:nvSpPr>
        <p:spPr>
          <a:xfrm>
            <a:off x="3957403" y="1850279"/>
            <a:ext cx="4471370" cy="923330"/>
          </a:xfrm>
          <a:prstGeom prst="rect">
            <a:avLst/>
          </a:prstGeom>
          <a:noFill/>
        </p:spPr>
        <p:txBody>
          <a:bodyPr wrap="square" rtlCol="0">
            <a:spAutoFit/>
          </a:bodyPr>
          <a:lstStyle/>
          <a:p>
            <a:pPr algn="ctr"/>
            <a:r>
              <a:rPr lang="da-DK" dirty="0">
                <a:solidFill>
                  <a:schemeClr val="bg1"/>
                </a:solidFill>
              </a:rPr>
              <a:t>Så alle gæsterne bliver bedt om at flytte til et værelsesnummer højere, end det de bor i.</a:t>
            </a:r>
          </a:p>
          <a:p>
            <a:endParaRPr lang="da-DK" dirty="0"/>
          </a:p>
        </p:txBody>
      </p:sp>
      <p:sp>
        <p:nvSpPr>
          <p:cNvPr id="7" name="Tekstfelt 6">
            <a:extLst>
              <a:ext uri="{FF2B5EF4-FFF2-40B4-BE49-F238E27FC236}">
                <a16:creationId xmlns:a16="http://schemas.microsoft.com/office/drawing/2014/main" id="{8F216624-5D77-3F05-5A6D-235BB5AE3D77}"/>
              </a:ext>
            </a:extLst>
          </p:cNvPr>
          <p:cNvSpPr txBox="1"/>
          <p:nvPr/>
        </p:nvSpPr>
        <p:spPr>
          <a:xfrm>
            <a:off x="3452038" y="4309874"/>
            <a:ext cx="5111647" cy="923330"/>
          </a:xfrm>
          <a:prstGeom prst="rect">
            <a:avLst/>
          </a:prstGeom>
          <a:noFill/>
        </p:spPr>
        <p:txBody>
          <a:bodyPr wrap="square" rtlCol="0">
            <a:spAutoFit/>
          </a:bodyPr>
          <a:lstStyle/>
          <a:p>
            <a:pPr algn="ctr"/>
            <a:r>
              <a:rPr lang="da-DK" dirty="0">
                <a:solidFill>
                  <a:schemeClr val="bg1"/>
                </a:solidFill>
              </a:rPr>
              <a:t>Men så kommer der en flok med uendeligt mange mennesker, der også skal have et sted at bo.</a:t>
            </a:r>
          </a:p>
          <a:p>
            <a:endParaRPr lang="da-DK" dirty="0"/>
          </a:p>
        </p:txBody>
      </p:sp>
      <p:sp>
        <p:nvSpPr>
          <p:cNvPr id="8" name="Tekstfelt 7">
            <a:extLst>
              <a:ext uri="{FF2B5EF4-FFF2-40B4-BE49-F238E27FC236}">
                <a16:creationId xmlns:a16="http://schemas.microsoft.com/office/drawing/2014/main" id="{D839EDAD-ADF1-3F26-C33C-9239FD2EE4AE}"/>
              </a:ext>
            </a:extLst>
          </p:cNvPr>
          <p:cNvSpPr txBox="1"/>
          <p:nvPr/>
        </p:nvSpPr>
        <p:spPr>
          <a:xfrm>
            <a:off x="2560558" y="4286970"/>
            <a:ext cx="7566839" cy="1200329"/>
          </a:xfrm>
          <a:prstGeom prst="rect">
            <a:avLst/>
          </a:prstGeom>
          <a:noFill/>
        </p:spPr>
        <p:txBody>
          <a:bodyPr wrap="square" rtlCol="0">
            <a:spAutoFit/>
          </a:bodyPr>
          <a:lstStyle/>
          <a:p>
            <a:pPr algn="ctr"/>
            <a:r>
              <a:rPr lang="da-DK" dirty="0">
                <a:solidFill>
                  <a:schemeClr val="bg1"/>
                </a:solidFill>
              </a:rPr>
              <a:t>Intet problem, siger portieren. Alle skal nu flytte til et værelse med et nummer, der er to gange det værelsesnummer, de bor i.</a:t>
            </a:r>
            <a:br>
              <a:rPr lang="da-DK" dirty="0">
                <a:solidFill>
                  <a:schemeClr val="bg1"/>
                </a:solidFill>
              </a:rPr>
            </a:br>
            <a:br>
              <a:rPr lang="da-DK" dirty="0">
                <a:solidFill>
                  <a:schemeClr val="bg1"/>
                </a:solidFill>
              </a:rPr>
            </a:br>
            <a:endParaRPr lang="da-DK" dirty="0"/>
          </a:p>
        </p:txBody>
      </p:sp>
    </p:spTree>
    <p:extLst>
      <p:ext uri="{BB962C8B-B14F-4D97-AF65-F5344CB8AC3E}">
        <p14:creationId xmlns:p14="http://schemas.microsoft.com/office/powerpoint/2010/main" val="1619166670"/>
      </p:ext>
    </p:extLst>
  </p:cSld>
  <p:clrMapOvr>
    <a:masterClrMapping/>
  </p:clrMapOvr>
  <mc:AlternateContent xmlns:mc="http://schemas.openxmlformats.org/markup-compatibility/2006" xmlns:p14="http://schemas.microsoft.com/office/powerpoint/2010/main">
    <mc:Choice Requires="p14">
      <p:transition spd="slow" p14:dur="2000" advClick="0" advTm="34000"/>
    </mc:Choice>
    <mc:Fallback xmlns="">
      <p:transition spd="slow" advClick="0" advTm="3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afterEffect">
                                  <p:stCondLst>
                                    <p:cond delay="2000"/>
                                  </p:stCondLst>
                                  <p:childTnLst>
                                    <p:set>
                                      <p:cBhvr>
                                        <p:cTn id="6" dur="1" fill="hold">
                                          <p:stCondLst>
                                            <p:cond delay="0"/>
                                          </p:stCondLst>
                                        </p:cTn>
                                        <p:tgtEl>
                                          <p:spTgt spid="3"/>
                                        </p:tgtEl>
                                        <p:attrNameLst>
                                          <p:attrName>style.visibility</p:attrName>
                                        </p:attrNameLst>
                                      </p:cBhvr>
                                      <p:to>
                                        <p:strVal val="hidden"/>
                                      </p:to>
                                    </p:set>
                                  </p:childTnLst>
                                </p:cTn>
                              </p:par>
                            </p:childTnLst>
                          </p:cTn>
                        </p:par>
                        <p:par>
                          <p:cTn id="7" fill="hold">
                            <p:stCondLst>
                              <p:cond delay="2000"/>
                            </p:stCondLst>
                            <p:childTnLst>
                              <p:par>
                                <p:cTn id="8" presetID="1" presetClass="entr" presetSubtype="0" fill="hold" grpId="0" nodeType="afterEffect">
                                  <p:stCondLst>
                                    <p:cond delay="0"/>
                                  </p:stCondLst>
                                  <p:childTnLst>
                                    <p:set>
                                      <p:cBhvr>
                                        <p:cTn id="9" dur="1" fill="hold">
                                          <p:stCondLst>
                                            <p:cond delay="0"/>
                                          </p:stCondLst>
                                        </p:cTn>
                                        <p:tgtEl>
                                          <p:spTgt spid="4"/>
                                        </p:tgtEl>
                                        <p:attrNameLst>
                                          <p:attrName>style.visibility</p:attrName>
                                        </p:attrNameLst>
                                      </p:cBhvr>
                                      <p:to>
                                        <p:strVal val="visible"/>
                                      </p:to>
                                    </p:set>
                                  </p:childTnLst>
                                </p:cTn>
                              </p:par>
                            </p:childTnLst>
                          </p:cTn>
                        </p:par>
                        <p:par>
                          <p:cTn id="10" fill="hold">
                            <p:stCondLst>
                              <p:cond delay="2000"/>
                            </p:stCondLst>
                            <p:childTnLst>
                              <p:par>
                                <p:cTn id="11" presetID="1" presetClass="exit" presetSubtype="0" fill="hold" grpId="1" nodeType="afterEffect">
                                  <p:stCondLst>
                                    <p:cond delay="3000"/>
                                  </p:stCondLst>
                                  <p:childTnLst>
                                    <p:set>
                                      <p:cBhvr>
                                        <p:cTn id="12" dur="1" fill="hold">
                                          <p:stCondLst>
                                            <p:cond delay="0"/>
                                          </p:stCondLst>
                                        </p:cTn>
                                        <p:tgtEl>
                                          <p:spTgt spid="4"/>
                                        </p:tgtEl>
                                        <p:attrNameLst>
                                          <p:attrName>style.visibility</p:attrName>
                                        </p:attrNameLst>
                                      </p:cBhvr>
                                      <p:to>
                                        <p:strVal val="hidden"/>
                                      </p:to>
                                    </p:set>
                                  </p:childTnLst>
                                </p:cTn>
                              </p:par>
                            </p:childTnLst>
                          </p:cTn>
                        </p:par>
                        <p:par>
                          <p:cTn id="13" fill="hold">
                            <p:stCondLst>
                              <p:cond delay="5000"/>
                            </p:stCondLst>
                            <p:childTnLst>
                              <p:par>
                                <p:cTn id="14" presetID="1" presetClass="entr" presetSubtype="0" fill="hold" grpId="0" nodeType="afterEffect">
                                  <p:stCondLst>
                                    <p:cond delay="1000"/>
                                  </p:stCondLst>
                                  <p:childTnLst>
                                    <p:set>
                                      <p:cBhvr>
                                        <p:cTn id="15" dur="1" fill="hold">
                                          <p:stCondLst>
                                            <p:cond delay="0"/>
                                          </p:stCondLst>
                                        </p:cTn>
                                        <p:tgtEl>
                                          <p:spTgt spid="5"/>
                                        </p:tgtEl>
                                        <p:attrNameLst>
                                          <p:attrName>style.visibility</p:attrName>
                                        </p:attrNameLst>
                                      </p:cBhvr>
                                      <p:to>
                                        <p:strVal val="visible"/>
                                      </p:to>
                                    </p:set>
                                  </p:childTnLst>
                                </p:cTn>
                              </p:par>
                            </p:childTnLst>
                          </p:cTn>
                        </p:par>
                        <p:par>
                          <p:cTn id="16" fill="hold">
                            <p:stCondLst>
                              <p:cond delay="6000"/>
                            </p:stCondLst>
                            <p:childTnLst>
                              <p:par>
                                <p:cTn id="17" presetID="1" presetClass="exit" presetSubtype="0" fill="hold" grpId="1" nodeType="afterEffect">
                                  <p:stCondLst>
                                    <p:cond delay="4000"/>
                                  </p:stCondLst>
                                  <p:childTnLst>
                                    <p:set>
                                      <p:cBhvr>
                                        <p:cTn id="18" dur="1" fill="hold">
                                          <p:stCondLst>
                                            <p:cond delay="0"/>
                                          </p:stCondLst>
                                        </p:cTn>
                                        <p:tgtEl>
                                          <p:spTgt spid="5"/>
                                        </p:tgtEl>
                                        <p:attrNameLst>
                                          <p:attrName>style.visibility</p:attrName>
                                        </p:attrNameLst>
                                      </p:cBhvr>
                                      <p:to>
                                        <p:strVal val="hidden"/>
                                      </p:to>
                                    </p:set>
                                  </p:childTnLst>
                                </p:cTn>
                              </p:par>
                            </p:childTnLst>
                          </p:cTn>
                        </p:par>
                        <p:par>
                          <p:cTn id="19" fill="hold">
                            <p:stCondLst>
                              <p:cond delay="10000"/>
                            </p:stCondLst>
                            <p:childTnLst>
                              <p:par>
                                <p:cTn id="20" presetID="1" presetClass="entr" presetSubtype="0" fill="hold" grpId="0"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childTnLst>
                                </p:cTn>
                              </p:par>
                            </p:childTnLst>
                          </p:cTn>
                        </p:par>
                        <p:par>
                          <p:cTn id="22" fill="hold">
                            <p:stCondLst>
                              <p:cond delay="10000"/>
                            </p:stCondLst>
                            <p:childTnLst>
                              <p:par>
                                <p:cTn id="23" presetID="1" presetClass="exit" presetSubtype="0" fill="hold" nodeType="afterEffect">
                                  <p:stCondLst>
                                    <p:cond delay="4000"/>
                                  </p:stCondLst>
                                  <p:childTnLst>
                                    <p:set>
                                      <p:cBhvr>
                                        <p:cTn id="24" dur="1" fill="hold">
                                          <p:stCondLst>
                                            <p:cond delay="0"/>
                                          </p:stCondLst>
                                        </p:cTn>
                                        <p:tgtEl>
                                          <p:spTgt spid="6">
                                            <p:txEl>
                                              <p:pRg st="0" end="0"/>
                                            </p:txEl>
                                          </p:spTgt>
                                        </p:tgtEl>
                                        <p:attrNameLst>
                                          <p:attrName>style.visibility</p:attrName>
                                        </p:attrNameLst>
                                      </p:cBhvr>
                                      <p:to>
                                        <p:strVal val="hidden"/>
                                      </p:to>
                                    </p:set>
                                  </p:childTnLst>
                                </p:cTn>
                              </p:par>
                            </p:childTnLst>
                          </p:cTn>
                        </p:par>
                        <p:par>
                          <p:cTn id="25" fill="hold">
                            <p:stCondLst>
                              <p:cond delay="14000"/>
                            </p:stCondLst>
                            <p:childTnLst>
                              <p:par>
                                <p:cTn id="26" presetID="1" presetClass="entr" presetSubtype="0" fill="hold" grpId="0" nodeType="afterEffect">
                                  <p:stCondLst>
                                    <p:cond delay="2000"/>
                                  </p:stCondLst>
                                  <p:childTnLst>
                                    <p:set>
                                      <p:cBhvr>
                                        <p:cTn id="27" dur="1" fill="hold">
                                          <p:stCondLst>
                                            <p:cond delay="0"/>
                                          </p:stCondLst>
                                        </p:cTn>
                                        <p:tgtEl>
                                          <p:spTgt spid="7"/>
                                        </p:tgtEl>
                                        <p:attrNameLst>
                                          <p:attrName>style.visibility</p:attrName>
                                        </p:attrNameLst>
                                      </p:cBhvr>
                                      <p:to>
                                        <p:strVal val="visible"/>
                                      </p:to>
                                    </p:set>
                                  </p:childTnLst>
                                </p:cTn>
                              </p:par>
                            </p:childTnLst>
                          </p:cTn>
                        </p:par>
                        <p:par>
                          <p:cTn id="28" fill="hold">
                            <p:stCondLst>
                              <p:cond delay="16000"/>
                            </p:stCondLst>
                            <p:childTnLst>
                              <p:par>
                                <p:cTn id="29" presetID="1" presetClass="exit" presetSubtype="0" fill="hold" grpId="1" nodeType="afterEffect">
                                  <p:stCondLst>
                                    <p:cond delay="4000"/>
                                  </p:stCondLst>
                                  <p:childTnLst>
                                    <p:set>
                                      <p:cBhvr>
                                        <p:cTn id="30" dur="1" fill="hold">
                                          <p:stCondLst>
                                            <p:cond delay="0"/>
                                          </p:stCondLst>
                                        </p:cTn>
                                        <p:tgtEl>
                                          <p:spTgt spid="7"/>
                                        </p:tgtEl>
                                        <p:attrNameLst>
                                          <p:attrName>style.visibility</p:attrName>
                                        </p:attrNameLst>
                                      </p:cBhvr>
                                      <p:to>
                                        <p:strVal val="hidden"/>
                                      </p:to>
                                    </p:set>
                                  </p:childTnLst>
                                </p:cTn>
                              </p:par>
                            </p:childTnLst>
                          </p:cTn>
                        </p:par>
                        <p:par>
                          <p:cTn id="31" fill="hold">
                            <p:stCondLst>
                              <p:cond delay="20000"/>
                            </p:stCondLst>
                            <p:childTnLst>
                              <p:par>
                                <p:cTn id="32" presetID="1" presetClass="entr" presetSubtype="0" fill="hold" nodeType="afterEffect">
                                  <p:stCondLst>
                                    <p:cond delay="2000"/>
                                  </p:stCondLst>
                                  <p:childTnLst>
                                    <p:set>
                                      <p:cBhvr>
                                        <p:cTn id="33" dur="1" fill="hold">
                                          <p:stCondLst>
                                            <p:cond delay="0"/>
                                          </p:stCondLst>
                                        </p:cTn>
                                        <p:tgtEl>
                                          <p:spTgt spid="8">
                                            <p:txEl>
                                              <p:pRg st="0" end="0"/>
                                            </p:txEl>
                                          </p:spTgt>
                                        </p:tgtEl>
                                        <p:attrNameLst>
                                          <p:attrName>style.visibility</p:attrName>
                                        </p:attrNameLst>
                                      </p:cBhvr>
                                      <p:to>
                                        <p:strVal val="visible"/>
                                      </p:to>
                                    </p:set>
                                  </p:childTnLst>
                                </p:cTn>
                              </p:par>
                            </p:childTnLst>
                          </p:cTn>
                        </p:par>
                        <p:par>
                          <p:cTn id="34" fill="hold">
                            <p:stCondLst>
                              <p:cond delay="22000"/>
                            </p:stCondLst>
                            <p:childTnLst>
                              <p:par>
                                <p:cTn id="35" presetID="1" presetClass="exit" presetSubtype="0" fill="hold" grpId="0" nodeType="afterEffect">
                                  <p:stCondLst>
                                    <p:cond delay="5000"/>
                                  </p:stCondLst>
                                  <p:childTnLst>
                                    <p:set>
                                      <p:cBhvr>
                                        <p:cTn id="36" dur="1" fill="hold">
                                          <p:stCondLst>
                                            <p:cond delay="0"/>
                                          </p:stCondLst>
                                        </p:cTn>
                                        <p:tgtEl>
                                          <p:spTgt spid="8">
                                            <p:txEl>
                                              <p:pRg st="0" end="0"/>
                                            </p:txEl>
                                          </p:spTgt>
                                        </p:tgtEl>
                                        <p:attrNameLst>
                                          <p:attrName>style.visibility</p:attrName>
                                        </p:attrNameLst>
                                      </p:cBhvr>
                                      <p:to>
                                        <p:strVal val="hidden"/>
                                      </p:to>
                                    </p:set>
                                  </p:childTnLst>
                                </p:cTn>
                              </p:par>
                            </p:childTnLst>
                          </p:cTn>
                        </p:par>
                        <p:par>
                          <p:cTn id="37" fill="hold">
                            <p:stCondLst>
                              <p:cond delay="27000"/>
                            </p:stCondLst>
                            <p:childTnLst>
                              <p:par>
                                <p:cTn id="38" presetID="1" presetClass="entr" presetSubtype="0" fill="hold" grpId="0" nodeType="afterEffect">
                                  <p:stCondLst>
                                    <p:cond delay="2000"/>
                                  </p:stCondLst>
                                  <p:childTnLst>
                                    <p:set>
                                      <p:cBhvr>
                                        <p:cTn id="3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4" grpId="1"/>
      <p:bldP spid="5" grpId="0"/>
      <p:bldP spid="5" grpId="1"/>
      <p:bldP spid="6" grpId="0" build="allAtOnce"/>
      <p:bldP spid="7" grpId="0"/>
      <p:bldP spid="7" grpId="1"/>
      <p:bldP spid="8" grpId="0" build="allAtOnce"/>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me Travel GIF | Gfycat">
            <a:extLst>
              <a:ext uri="{FF2B5EF4-FFF2-40B4-BE49-F238E27FC236}">
                <a16:creationId xmlns:a16="http://schemas.microsoft.com/office/drawing/2014/main" id="{69B5ADA4-B348-0388-1336-D61A2C6F567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7440" y="-281354"/>
            <a:ext cx="16698351" cy="7139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6196409"/>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D wallpaper: room, office, library, interior, Job, books | Wallpaper Flare">
            <a:extLst>
              <a:ext uri="{FF2B5EF4-FFF2-40B4-BE49-F238E27FC236}">
                <a16:creationId xmlns:a16="http://schemas.microsoft.com/office/drawing/2014/main" id="{938EF06E-17C5-1DB1-4EB3-09372205FCC0}"/>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5149"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3" name="Rektangel 2">
            <a:hlinkClick r:id="rId3" action="ppaction://hlinksldjump"/>
            <a:extLst>
              <a:ext uri="{FF2B5EF4-FFF2-40B4-BE49-F238E27FC236}">
                <a16:creationId xmlns:a16="http://schemas.microsoft.com/office/drawing/2014/main" id="{671513F8-2FFB-D172-DAC6-228BBE470B06}"/>
              </a:ext>
            </a:extLst>
          </p:cNvPr>
          <p:cNvSpPr/>
          <p:nvPr/>
        </p:nvSpPr>
        <p:spPr>
          <a:xfrm>
            <a:off x="4588329" y="1077686"/>
            <a:ext cx="2530928" cy="9633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 name="Rektangel 4">
            <a:hlinkClick r:id="rId4" action="ppaction://hlinksldjump"/>
            <a:extLst>
              <a:ext uri="{FF2B5EF4-FFF2-40B4-BE49-F238E27FC236}">
                <a16:creationId xmlns:a16="http://schemas.microsoft.com/office/drawing/2014/main" id="{99706116-6B69-8B15-6A62-7EABEE282035}"/>
              </a:ext>
            </a:extLst>
          </p:cNvPr>
          <p:cNvSpPr/>
          <p:nvPr/>
        </p:nvSpPr>
        <p:spPr>
          <a:xfrm>
            <a:off x="4751615" y="3412671"/>
            <a:ext cx="2530928" cy="3102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Ellipse 1">
            <a:hlinkClick r:id="rId5" action="ppaction://hlinksldjump"/>
            <a:extLst>
              <a:ext uri="{FF2B5EF4-FFF2-40B4-BE49-F238E27FC236}">
                <a16:creationId xmlns:a16="http://schemas.microsoft.com/office/drawing/2014/main" id="{CD464310-102F-0E7E-79EC-FBCFF477D605}"/>
              </a:ext>
            </a:extLst>
          </p:cNvPr>
          <p:cNvSpPr/>
          <p:nvPr/>
        </p:nvSpPr>
        <p:spPr>
          <a:xfrm>
            <a:off x="2013853" y="1894113"/>
            <a:ext cx="1447800" cy="134721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2052" name="Picture 4" descr="Antique &quot;Scroll of Esther&quot; מגילת אסתר at 1stDibs">
            <a:extLst>
              <a:ext uri="{FF2B5EF4-FFF2-40B4-BE49-F238E27FC236}">
                <a16:creationId xmlns:a16="http://schemas.microsoft.com/office/drawing/2014/main" id="{45D74CC0-5356-2289-8F43-529DE706EA32}"/>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rot="20937790">
            <a:off x="7829944" y="2642259"/>
            <a:ext cx="2161309" cy="2161309"/>
          </a:xfrm>
          <a:prstGeom prst="rect">
            <a:avLst/>
          </a:prstGeom>
          <a:noFill/>
          <a:extLst>
            <a:ext uri="{909E8E84-426E-40DD-AFC4-6F175D3DCCD1}">
              <a14:hiddenFill xmlns:a14="http://schemas.microsoft.com/office/drawing/2010/main">
                <a:solidFill>
                  <a:srgbClr val="FFFFFF"/>
                </a:solidFill>
              </a14:hiddenFill>
            </a:ext>
          </a:extLst>
        </p:spPr>
      </p:pic>
      <p:sp>
        <p:nvSpPr>
          <p:cNvPr id="8" name="Kombinationstegning 7">
            <a:hlinkClick r:id="rId7" action="ppaction://hlinksldjump"/>
            <a:extLst>
              <a:ext uri="{FF2B5EF4-FFF2-40B4-BE49-F238E27FC236}">
                <a16:creationId xmlns:a16="http://schemas.microsoft.com/office/drawing/2014/main" id="{1DC1081A-E901-C1AA-3048-AC7C363463ED}"/>
              </a:ext>
            </a:extLst>
          </p:cNvPr>
          <p:cNvSpPr/>
          <p:nvPr/>
        </p:nvSpPr>
        <p:spPr>
          <a:xfrm>
            <a:off x="7846336" y="3426246"/>
            <a:ext cx="2118421" cy="584155"/>
          </a:xfrm>
          <a:custGeom>
            <a:avLst/>
            <a:gdLst>
              <a:gd name="connsiteX0" fmla="*/ 14199 w 2118421"/>
              <a:gd name="connsiteY0" fmla="*/ 121185 h 584155"/>
              <a:gd name="connsiteX1" fmla="*/ 63775 w 2118421"/>
              <a:gd name="connsiteY1" fmla="*/ 71609 h 584155"/>
              <a:gd name="connsiteX2" fmla="*/ 80300 w 2118421"/>
              <a:gd name="connsiteY2" fmla="*/ 66101 h 584155"/>
              <a:gd name="connsiteX3" fmla="*/ 129876 w 2118421"/>
              <a:gd name="connsiteY3" fmla="*/ 77118 h 584155"/>
              <a:gd name="connsiteX4" fmla="*/ 157418 w 2118421"/>
              <a:gd name="connsiteY4" fmla="*/ 99152 h 584155"/>
              <a:gd name="connsiteX5" fmla="*/ 184960 w 2118421"/>
              <a:gd name="connsiteY5" fmla="*/ 66101 h 584155"/>
              <a:gd name="connsiteX6" fmla="*/ 195977 w 2118421"/>
              <a:gd name="connsiteY6" fmla="*/ 49576 h 584155"/>
              <a:gd name="connsiteX7" fmla="*/ 229028 w 2118421"/>
              <a:gd name="connsiteY7" fmla="*/ 27542 h 584155"/>
              <a:gd name="connsiteX8" fmla="*/ 245553 w 2118421"/>
              <a:gd name="connsiteY8" fmla="*/ 16525 h 584155"/>
              <a:gd name="connsiteX9" fmla="*/ 383264 w 2118421"/>
              <a:gd name="connsiteY9" fmla="*/ 16525 h 584155"/>
              <a:gd name="connsiteX10" fmla="*/ 399789 w 2118421"/>
              <a:gd name="connsiteY10" fmla="*/ 5508 h 584155"/>
              <a:gd name="connsiteX11" fmla="*/ 416315 w 2118421"/>
              <a:gd name="connsiteY11" fmla="*/ 0 h 584155"/>
              <a:gd name="connsiteX12" fmla="*/ 581568 w 2118421"/>
              <a:gd name="connsiteY12" fmla="*/ 5508 h 584155"/>
              <a:gd name="connsiteX13" fmla="*/ 614618 w 2118421"/>
              <a:gd name="connsiteY13" fmla="*/ 11017 h 584155"/>
              <a:gd name="connsiteX14" fmla="*/ 691736 w 2118421"/>
              <a:gd name="connsiteY14" fmla="*/ 22034 h 584155"/>
              <a:gd name="connsiteX15" fmla="*/ 774363 w 2118421"/>
              <a:gd name="connsiteY15" fmla="*/ 33050 h 584155"/>
              <a:gd name="connsiteX16" fmla="*/ 845972 w 2118421"/>
              <a:gd name="connsiteY16" fmla="*/ 38559 h 584155"/>
              <a:gd name="connsiteX17" fmla="*/ 912074 w 2118421"/>
              <a:gd name="connsiteY17" fmla="*/ 49576 h 584155"/>
              <a:gd name="connsiteX18" fmla="*/ 950633 w 2118421"/>
              <a:gd name="connsiteY18" fmla="*/ 55084 h 584155"/>
              <a:gd name="connsiteX19" fmla="*/ 994700 w 2118421"/>
              <a:gd name="connsiteY19" fmla="*/ 60593 h 584155"/>
              <a:gd name="connsiteX20" fmla="*/ 1016734 w 2118421"/>
              <a:gd name="connsiteY20" fmla="*/ 66101 h 584155"/>
              <a:gd name="connsiteX21" fmla="*/ 1044276 w 2118421"/>
              <a:gd name="connsiteY21" fmla="*/ 71609 h 584155"/>
              <a:gd name="connsiteX22" fmla="*/ 1099360 w 2118421"/>
              <a:gd name="connsiteY22" fmla="*/ 93643 h 584155"/>
              <a:gd name="connsiteX23" fmla="*/ 1148936 w 2118421"/>
              <a:gd name="connsiteY23" fmla="*/ 104660 h 584155"/>
              <a:gd name="connsiteX24" fmla="*/ 1165462 w 2118421"/>
              <a:gd name="connsiteY24" fmla="*/ 110168 h 584155"/>
              <a:gd name="connsiteX25" fmla="*/ 1215037 w 2118421"/>
              <a:gd name="connsiteY25" fmla="*/ 121185 h 584155"/>
              <a:gd name="connsiteX26" fmla="*/ 1248088 w 2118421"/>
              <a:gd name="connsiteY26" fmla="*/ 132202 h 584155"/>
              <a:gd name="connsiteX27" fmla="*/ 1264613 w 2118421"/>
              <a:gd name="connsiteY27" fmla="*/ 137711 h 584155"/>
              <a:gd name="connsiteX28" fmla="*/ 1297664 w 2118421"/>
              <a:gd name="connsiteY28" fmla="*/ 159744 h 584155"/>
              <a:gd name="connsiteX29" fmla="*/ 1314189 w 2118421"/>
              <a:gd name="connsiteY29" fmla="*/ 170761 h 584155"/>
              <a:gd name="connsiteX30" fmla="*/ 1347240 w 2118421"/>
              <a:gd name="connsiteY30" fmla="*/ 198303 h 584155"/>
              <a:gd name="connsiteX31" fmla="*/ 1358257 w 2118421"/>
              <a:gd name="connsiteY31" fmla="*/ 242371 h 584155"/>
              <a:gd name="connsiteX32" fmla="*/ 1363765 w 2118421"/>
              <a:gd name="connsiteY32" fmla="*/ 258896 h 584155"/>
              <a:gd name="connsiteX33" fmla="*/ 1369274 w 2118421"/>
              <a:gd name="connsiteY33" fmla="*/ 280930 h 584155"/>
              <a:gd name="connsiteX34" fmla="*/ 1435375 w 2118421"/>
              <a:gd name="connsiteY34" fmla="*/ 313981 h 584155"/>
              <a:gd name="connsiteX35" fmla="*/ 1451900 w 2118421"/>
              <a:gd name="connsiteY35" fmla="*/ 324997 h 584155"/>
              <a:gd name="connsiteX36" fmla="*/ 1473934 w 2118421"/>
              <a:gd name="connsiteY36" fmla="*/ 336014 h 584155"/>
              <a:gd name="connsiteX37" fmla="*/ 1529018 w 2118421"/>
              <a:gd name="connsiteY37" fmla="*/ 374573 h 584155"/>
              <a:gd name="connsiteX38" fmla="*/ 1562069 w 2118421"/>
              <a:gd name="connsiteY38" fmla="*/ 385590 h 584155"/>
              <a:gd name="connsiteX39" fmla="*/ 1666729 w 2118421"/>
              <a:gd name="connsiteY39" fmla="*/ 380082 h 584155"/>
              <a:gd name="connsiteX40" fmla="*/ 1694271 w 2118421"/>
              <a:gd name="connsiteY40" fmla="*/ 374573 h 584155"/>
              <a:gd name="connsiteX41" fmla="*/ 1837491 w 2118421"/>
              <a:gd name="connsiteY41" fmla="*/ 385590 h 584155"/>
              <a:gd name="connsiteX42" fmla="*/ 1881558 w 2118421"/>
              <a:gd name="connsiteY42" fmla="*/ 396607 h 584155"/>
              <a:gd name="connsiteX43" fmla="*/ 1898083 w 2118421"/>
              <a:gd name="connsiteY43" fmla="*/ 407624 h 584155"/>
              <a:gd name="connsiteX44" fmla="*/ 1942151 w 2118421"/>
              <a:gd name="connsiteY44" fmla="*/ 418641 h 584155"/>
              <a:gd name="connsiteX45" fmla="*/ 1997235 w 2118421"/>
              <a:gd name="connsiteY45" fmla="*/ 429658 h 584155"/>
              <a:gd name="connsiteX46" fmla="*/ 2041303 w 2118421"/>
              <a:gd name="connsiteY46" fmla="*/ 440674 h 584155"/>
              <a:gd name="connsiteX47" fmla="*/ 2057828 w 2118421"/>
              <a:gd name="connsiteY47" fmla="*/ 446183 h 584155"/>
              <a:gd name="connsiteX48" fmla="*/ 2101895 w 2118421"/>
              <a:gd name="connsiteY48" fmla="*/ 457200 h 584155"/>
              <a:gd name="connsiteX49" fmla="*/ 2112912 w 2118421"/>
              <a:gd name="connsiteY49" fmla="*/ 495759 h 584155"/>
              <a:gd name="connsiteX50" fmla="*/ 2118421 w 2118421"/>
              <a:gd name="connsiteY50" fmla="*/ 512284 h 584155"/>
              <a:gd name="connsiteX51" fmla="*/ 2112912 w 2118421"/>
              <a:gd name="connsiteY51" fmla="*/ 572877 h 584155"/>
              <a:gd name="connsiteX52" fmla="*/ 2096387 w 2118421"/>
              <a:gd name="connsiteY52" fmla="*/ 583894 h 584155"/>
              <a:gd name="connsiteX53" fmla="*/ 2030286 w 2118421"/>
              <a:gd name="connsiteY53" fmla="*/ 578385 h 584155"/>
              <a:gd name="connsiteX54" fmla="*/ 1980710 w 2118421"/>
              <a:gd name="connsiteY54" fmla="*/ 550843 h 584155"/>
              <a:gd name="connsiteX55" fmla="*/ 1953168 w 2118421"/>
              <a:gd name="connsiteY55" fmla="*/ 545335 h 584155"/>
              <a:gd name="connsiteX56" fmla="*/ 1936642 w 2118421"/>
              <a:gd name="connsiteY56" fmla="*/ 534318 h 584155"/>
              <a:gd name="connsiteX57" fmla="*/ 1848507 w 2118421"/>
              <a:gd name="connsiteY57" fmla="*/ 523301 h 584155"/>
              <a:gd name="connsiteX58" fmla="*/ 1831982 w 2118421"/>
              <a:gd name="connsiteY58" fmla="*/ 517793 h 584155"/>
              <a:gd name="connsiteX59" fmla="*/ 1815457 w 2118421"/>
              <a:gd name="connsiteY59" fmla="*/ 506776 h 584155"/>
              <a:gd name="connsiteX60" fmla="*/ 1776898 w 2118421"/>
              <a:gd name="connsiteY60" fmla="*/ 501267 h 584155"/>
              <a:gd name="connsiteX61" fmla="*/ 1743847 w 2118421"/>
              <a:gd name="connsiteY61" fmla="*/ 490250 h 584155"/>
              <a:gd name="connsiteX62" fmla="*/ 1727322 w 2118421"/>
              <a:gd name="connsiteY62" fmla="*/ 484742 h 584155"/>
              <a:gd name="connsiteX63" fmla="*/ 1677746 w 2118421"/>
              <a:gd name="connsiteY63" fmla="*/ 462708 h 584155"/>
              <a:gd name="connsiteX64" fmla="*/ 1661221 w 2118421"/>
              <a:gd name="connsiteY64" fmla="*/ 457200 h 584155"/>
              <a:gd name="connsiteX65" fmla="*/ 1644695 w 2118421"/>
              <a:gd name="connsiteY65" fmla="*/ 451691 h 584155"/>
              <a:gd name="connsiteX66" fmla="*/ 1545544 w 2118421"/>
              <a:gd name="connsiteY66" fmla="*/ 446183 h 584155"/>
              <a:gd name="connsiteX67" fmla="*/ 1385799 w 2118421"/>
              <a:gd name="connsiteY67" fmla="*/ 451691 h 584155"/>
              <a:gd name="connsiteX68" fmla="*/ 1363765 w 2118421"/>
              <a:gd name="connsiteY68" fmla="*/ 479234 h 584155"/>
              <a:gd name="connsiteX69" fmla="*/ 1347240 w 2118421"/>
              <a:gd name="connsiteY69" fmla="*/ 495759 h 584155"/>
              <a:gd name="connsiteX70" fmla="*/ 1281139 w 2118421"/>
              <a:gd name="connsiteY70" fmla="*/ 512284 h 584155"/>
              <a:gd name="connsiteX71" fmla="*/ 1033259 w 2118421"/>
              <a:gd name="connsiteY71" fmla="*/ 506776 h 584155"/>
              <a:gd name="connsiteX72" fmla="*/ 989192 w 2118421"/>
              <a:gd name="connsiteY72" fmla="*/ 495759 h 584155"/>
              <a:gd name="connsiteX73" fmla="*/ 934107 w 2118421"/>
              <a:gd name="connsiteY73" fmla="*/ 484742 h 584155"/>
              <a:gd name="connsiteX74" fmla="*/ 917582 w 2118421"/>
              <a:gd name="connsiteY74" fmla="*/ 479234 h 584155"/>
              <a:gd name="connsiteX75" fmla="*/ 873515 w 2118421"/>
              <a:gd name="connsiteY75" fmla="*/ 468217 h 584155"/>
              <a:gd name="connsiteX76" fmla="*/ 834956 w 2118421"/>
              <a:gd name="connsiteY76" fmla="*/ 457200 h 584155"/>
              <a:gd name="connsiteX77" fmla="*/ 818430 w 2118421"/>
              <a:gd name="connsiteY77" fmla="*/ 451691 h 584155"/>
              <a:gd name="connsiteX78" fmla="*/ 790888 w 2118421"/>
              <a:gd name="connsiteY78" fmla="*/ 446183 h 584155"/>
              <a:gd name="connsiteX79" fmla="*/ 724787 w 2118421"/>
              <a:gd name="connsiteY79" fmla="*/ 435166 h 584155"/>
              <a:gd name="connsiteX80" fmla="*/ 669703 w 2118421"/>
              <a:gd name="connsiteY80" fmla="*/ 418641 h 584155"/>
              <a:gd name="connsiteX81" fmla="*/ 653177 w 2118421"/>
              <a:gd name="connsiteY81" fmla="*/ 413132 h 584155"/>
              <a:gd name="connsiteX82" fmla="*/ 625635 w 2118421"/>
              <a:gd name="connsiteY82" fmla="*/ 407624 h 584155"/>
              <a:gd name="connsiteX83" fmla="*/ 603601 w 2118421"/>
              <a:gd name="connsiteY83" fmla="*/ 402115 h 584155"/>
              <a:gd name="connsiteX84" fmla="*/ 465891 w 2118421"/>
              <a:gd name="connsiteY84" fmla="*/ 396607 h 584155"/>
              <a:gd name="connsiteX85" fmla="*/ 405298 w 2118421"/>
              <a:gd name="connsiteY85" fmla="*/ 380082 h 584155"/>
              <a:gd name="connsiteX86" fmla="*/ 355722 w 2118421"/>
              <a:gd name="connsiteY86" fmla="*/ 369065 h 584155"/>
              <a:gd name="connsiteX87" fmla="*/ 267587 w 2118421"/>
              <a:gd name="connsiteY87" fmla="*/ 358048 h 584155"/>
              <a:gd name="connsiteX88" fmla="*/ 157418 w 2118421"/>
              <a:gd name="connsiteY88" fmla="*/ 347031 h 584155"/>
              <a:gd name="connsiteX89" fmla="*/ 140893 w 2118421"/>
              <a:gd name="connsiteY89" fmla="*/ 336014 h 584155"/>
              <a:gd name="connsiteX90" fmla="*/ 102334 w 2118421"/>
              <a:gd name="connsiteY90" fmla="*/ 286438 h 584155"/>
              <a:gd name="connsiteX91" fmla="*/ 91317 w 2118421"/>
              <a:gd name="connsiteY91" fmla="*/ 269913 h 584155"/>
              <a:gd name="connsiteX92" fmla="*/ 74792 w 2118421"/>
              <a:gd name="connsiteY92" fmla="*/ 214829 h 584155"/>
              <a:gd name="connsiteX93" fmla="*/ 69283 w 2118421"/>
              <a:gd name="connsiteY93" fmla="*/ 198303 h 584155"/>
              <a:gd name="connsiteX94" fmla="*/ 52758 w 2118421"/>
              <a:gd name="connsiteY94" fmla="*/ 187287 h 584155"/>
              <a:gd name="connsiteX95" fmla="*/ 8691 w 2118421"/>
              <a:gd name="connsiteY95" fmla="*/ 181778 h 584155"/>
              <a:gd name="connsiteX96" fmla="*/ 14199 w 2118421"/>
              <a:gd name="connsiteY96" fmla="*/ 121185 h 58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118421" h="584155">
                <a:moveTo>
                  <a:pt x="14199" y="121185"/>
                </a:moveTo>
                <a:cubicBezTo>
                  <a:pt x="23380" y="102824"/>
                  <a:pt x="40818" y="83087"/>
                  <a:pt x="63775" y="71609"/>
                </a:cubicBezTo>
                <a:cubicBezTo>
                  <a:pt x="68968" y="69012"/>
                  <a:pt x="74792" y="67937"/>
                  <a:pt x="80300" y="66101"/>
                </a:cubicBezTo>
                <a:cubicBezTo>
                  <a:pt x="80642" y="66158"/>
                  <a:pt x="122737" y="71407"/>
                  <a:pt x="129876" y="77118"/>
                </a:cubicBezTo>
                <a:cubicBezTo>
                  <a:pt x="165470" y="105594"/>
                  <a:pt x="115882" y="85305"/>
                  <a:pt x="157418" y="99152"/>
                </a:cubicBezTo>
                <a:cubicBezTo>
                  <a:pt x="184768" y="58126"/>
                  <a:pt x="149620" y="108509"/>
                  <a:pt x="184960" y="66101"/>
                </a:cubicBezTo>
                <a:cubicBezTo>
                  <a:pt x="189198" y="61015"/>
                  <a:pt x="190995" y="53935"/>
                  <a:pt x="195977" y="49576"/>
                </a:cubicBezTo>
                <a:cubicBezTo>
                  <a:pt x="205942" y="40857"/>
                  <a:pt x="218011" y="34887"/>
                  <a:pt x="229028" y="27542"/>
                </a:cubicBezTo>
                <a:lnTo>
                  <a:pt x="245553" y="16525"/>
                </a:lnTo>
                <a:cubicBezTo>
                  <a:pt x="295571" y="20098"/>
                  <a:pt x="334251" y="27028"/>
                  <a:pt x="383264" y="16525"/>
                </a:cubicBezTo>
                <a:cubicBezTo>
                  <a:pt x="389737" y="15138"/>
                  <a:pt x="393868" y="8469"/>
                  <a:pt x="399789" y="5508"/>
                </a:cubicBezTo>
                <a:cubicBezTo>
                  <a:pt x="404983" y="2911"/>
                  <a:pt x="410806" y="1836"/>
                  <a:pt x="416315" y="0"/>
                </a:cubicBezTo>
                <a:cubicBezTo>
                  <a:pt x="471399" y="1836"/>
                  <a:pt x="526538" y="2451"/>
                  <a:pt x="581568" y="5508"/>
                </a:cubicBezTo>
                <a:cubicBezTo>
                  <a:pt x="592719" y="6128"/>
                  <a:pt x="603573" y="9360"/>
                  <a:pt x="614618" y="11017"/>
                </a:cubicBezTo>
                <a:lnTo>
                  <a:pt x="691736" y="22034"/>
                </a:lnTo>
                <a:cubicBezTo>
                  <a:pt x="713733" y="25176"/>
                  <a:pt x="753005" y="31016"/>
                  <a:pt x="774363" y="33050"/>
                </a:cubicBezTo>
                <a:cubicBezTo>
                  <a:pt x="798195" y="35320"/>
                  <a:pt x="822151" y="36177"/>
                  <a:pt x="845972" y="38559"/>
                </a:cubicBezTo>
                <a:cubicBezTo>
                  <a:pt x="890999" y="43062"/>
                  <a:pt x="873819" y="43200"/>
                  <a:pt x="912074" y="49576"/>
                </a:cubicBezTo>
                <a:cubicBezTo>
                  <a:pt x="924881" y="51710"/>
                  <a:pt x="937763" y="53368"/>
                  <a:pt x="950633" y="55084"/>
                </a:cubicBezTo>
                <a:cubicBezTo>
                  <a:pt x="965306" y="57040"/>
                  <a:pt x="980098" y="58159"/>
                  <a:pt x="994700" y="60593"/>
                </a:cubicBezTo>
                <a:cubicBezTo>
                  <a:pt x="1002168" y="61838"/>
                  <a:pt x="1009344" y="64459"/>
                  <a:pt x="1016734" y="66101"/>
                </a:cubicBezTo>
                <a:cubicBezTo>
                  <a:pt x="1025874" y="68132"/>
                  <a:pt x="1035243" y="69146"/>
                  <a:pt x="1044276" y="71609"/>
                </a:cubicBezTo>
                <a:cubicBezTo>
                  <a:pt x="1090248" y="84147"/>
                  <a:pt x="1063312" y="78193"/>
                  <a:pt x="1099360" y="93643"/>
                </a:cubicBezTo>
                <a:cubicBezTo>
                  <a:pt x="1119392" y="102229"/>
                  <a:pt x="1123793" y="99073"/>
                  <a:pt x="1148936" y="104660"/>
                </a:cubicBezTo>
                <a:cubicBezTo>
                  <a:pt x="1154604" y="105920"/>
                  <a:pt x="1159829" y="108760"/>
                  <a:pt x="1165462" y="110168"/>
                </a:cubicBezTo>
                <a:cubicBezTo>
                  <a:pt x="1196889" y="118025"/>
                  <a:pt x="1186782" y="112709"/>
                  <a:pt x="1215037" y="121185"/>
                </a:cubicBezTo>
                <a:cubicBezTo>
                  <a:pt x="1226160" y="124522"/>
                  <a:pt x="1237071" y="128530"/>
                  <a:pt x="1248088" y="132202"/>
                </a:cubicBezTo>
                <a:cubicBezTo>
                  <a:pt x="1253596" y="134038"/>
                  <a:pt x="1259782" y="134490"/>
                  <a:pt x="1264613" y="137711"/>
                </a:cubicBezTo>
                <a:lnTo>
                  <a:pt x="1297664" y="159744"/>
                </a:lnTo>
                <a:cubicBezTo>
                  <a:pt x="1303172" y="163416"/>
                  <a:pt x="1309508" y="166080"/>
                  <a:pt x="1314189" y="170761"/>
                </a:cubicBezTo>
                <a:cubicBezTo>
                  <a:pt x="1335396" y="191968"/>
                  <a:pt x="1324233" y="182966"/>
                  <a:pt x="1347240" y="198303"/>
                </a:cubicBezTo>
                <a:cubicBezTo>
                  <a:pt x="1350912" y="212992"/>
                  <a:pt x="1353469" y="228007"/>
                  <a:pt x="1358257" y="242371"/>
                </a:cubicBezTo>
                <a:cubicBezTo>
                  <a:pt x="1360093" y="247879"/>
                  <a:pt x="1362170" y="253313"/>
                  <a:pt x="1363765" y="258896"/>
                </a:cubicBezTo>
                <a:cubicBezTo>
                  <a:pt x="1365845" y="266175"/>
                  <a:pt x="1364289" y="275232"/>
                  <a:pt x="1369274" y="280930"/>
                </a:cubicBezTo>
                <a:cubicBezTo>
                  <a:pt x="1405674" y="322531"/>
                  <a:pt x="1395299" y="287266"/>
                  <a:pt x="1435375" y="313981"/>
                </a:cubicBezTo>
                <a:cubicBezTo>
                  <a:pt x="1440883" y="317653"/>
                  <a:pt x="1446152" y="321713"/>
                  <a:pt x="1451900" y="324997"/>
                </a:cubicBezTo>
                <a:cubicBezTo>
                  <a:pt x="1459030" y="329071"/>
                  <a:pt x="1466971" y="331662"/>
                  <a:pt x="1473934" y="336014"/>
                </a:cubicBezTo>
                <a:cubicBezTo>
                  <a:pt x="1488301" y="344994"/>
                  <a:pt x="1514661" y="369787"/>
                  <a:pt x="1529018" y="374573"/>
                </a:cubicBezTo>
                <a:lnTo>
                  <a:pt x="1562069" y="385590"/>
                </a:lnTo>
                <a:cubicBezTo>
                  <a:pt x="1596956" y="383754"/>
                  <a:pt x="1631915" y="382983"/>
                  <a:pt x="1666729" y="380082"/>
                </a:cubicBezTo>
                <a:cubicBezTo>
                  <a:pt x="1676059" y="379304"/>
                  <a:pt x="1684908" y="374573"/>
                  <a:pt x="1694271" y="374573"/>
                </a:cubicBezTo>
                <a:cubicBezTo>
                  <a:pt x="1734215" y="374573"/>
                  <a:pt x="1794873" y="381329"/>
                  <a:pt x="1837491" y="385590"/>
                </a:cubicBezTo>
                <a:cubicBezTo>
                  <a:pt x="1852180" y="389262"/>
                  <a:pt x="1868960" y="388208"/>
                  <a:pt x="1881558" y="396607"/>
                </a:cubicBezTo>
                <a:cubicBezTo>
                  <a:pt x="1887066" y="400279"/>
                  <a:pt x="1891861" y="405362"/>
                  <a:pt x="1898083" y="407624"/>
                </a:cubicBezTo>
                <a:cubicBezTo>
                  <a:pt x="1912313" y="412799"/>
                  <a:pt x="1927787" y="413853"/>
                  <a:pt x="1942151" y="418641"/>
                </a:cubicBezTo>
                <a:cubicBezTo>
                  <a:pt x="1970993" y="428255"/>
                  <a:pt x="1952928" y="423328"/>
                  <a:pt x="1997235" y="429658"/>
                </a:cubicBezTo>
                <a:cubicBezTo>
                  <a:pt x="2035018" y="442251"/>
                  <a:pt x="1988111" y="427376"/>
                  <a:pt x="2041303" y="440674"/>
                </a:cubicBezTo>
                <a:cubicBezTo>
                  <a:pt x="2046936" y="442082"/>
                  <a:pt x="2052195" y="444775"/>
                  <a:pt x="2057828" y="446183"/>
                </a:cubicBezTo>
                <a:lnTo>
                  <a:pt x="2101895" y="457200"/>
                </a:lnTo>
                <a:cubicBezTo>
                  <a:pt x="2115104" y="496821"/>
                  <a:pt x="2099078" y="447342"/>
                  <a:pt x="2112912" y="495759"/>
                </a:cubicBezTo>
                <a:cubicBezTo>
                  <a:pt x="2114507" y="501342"/>
                  <a:pt x="2116585" y="506776"/>
                  <a:pt x="2118421" y="512284"/>
                </a:cubicBezTo>
                <a:cubicBezTo>
                  <a:pt x="2116585" y="532482"/>
                  <a:pt x="2118876" y="553493"/>
                  <a:pt x="2112912" y="572877"/>
                </a:cubicBezTo>
                <a:cubicBezTo>
                  <a:pt x="2110965" y="579204"/>
                  <a:pt x="2102993" y="583454"/>
                  <a:pt x="2096387" y="583894"/>
                </a:cubicBezTo>
                <a:cubicBezTo>
                  <a:pt x="2074326" y="585365"/>
                  <a:pt x="2052320" y="580221"/>
                  <a:pt x="2030286" y="578385"/>
                </a:cubicBezTo>
                <a:cubicBezTo>
                  <a:pt x="2005676" y="561979"/>
                  <a:pt x="2003976" y="556660"/>
                  <a:pt x="1980710" y="550843"/>
                </a:cubicBezTo>
                <a:cubicBezTo>
                  <a:pt x="1971627" y="548572"/>
                  <a:pt x="1962349" y="547171"/>
                  <a:pt x="1953168" y="545335"/>
                </a:cubicBezTo>
                <a:cubicBezTo>
                  <a:pt x="1947659" y="541663"/>
                  <a:pt x="1942564" y="537279"/>
                  <a:pt x="1936642" y="534318"/>
                </a:cubicBezTo>
                <a:cubicBezTo>
                  <a:pt x="1912859" y="522426"/>
                  <a:pt x="1862188" y="524353"/>
                  <a:pt x="1848507" y="523301"/>
                </a:cubicBezTo>
                <a:cubicBezTo>
                  <a:pt x="1842999" y="521465"/>
                  <a:pt x="1837175" y="520390"/>
                  <a:pt x="1831982" y="517793"/>
                </a:cubicBezTo>
                <a:cubicBezTo>
                  <a:pt x="1826061" y="514832"/>
                  <a:pt x="1821798" y="508678"/>
                  <a:pt x="1815457" y="506776"/>
                </a:cubicBezTo>
                <a:cubicBezTo>
                  <a:pt x="1803021" y="503045"/>
                  <a:pt x="1789751" y="503103"/>
                  <a:pt x="1776898" y="501267"/>
                </a:cubicBezTo>
                <a:lnTo>
                  <a:pt x="1743847" y="490250"/>
                </a:lnTo>
                <a:lnTo>
                  <a:pt x="1727322" y="484742"/>
                </a:lnTo>
                <a:cubicBezTo>
                  <a:pt x="1701135" y="467283"/>
                  <a:pt x="1717077" y="475818"/>
                  <a:pt x="1677746" y="462708"/>
                </a:cubicBezTo>
                <a:lnTo>
                  <a:pt x="1661221" y="457200"/>
                </a:lnTo>
                <a:cubicBezTo>
                  <a:pt x="1655712" y="455364"/>
                  <a:pt x="1650493" y="452013"/>
                  <a:pt x="1644695" y="451691"/>
                </a:cubicBezTo>
                <a:lnTo>
                  <a:pt x="1545544" y="446183"/>
                </a:lnTo>
                <a:cubicBezTo>
                  <a:pt x="1492296" y="448019"/>
                  <a:pt x="1438846" y="446718"/>
                  <a:pt x="1385799" y="451691"/>
                </a:cubicBezTo>
                <a:cubicBezTo>
                  <a:pt x="1363899" y="453744"/>
                  <a:pt x="1371844" y="467115"/>
                  <a:pt x="1363765" y="479234"/>
                </a:cubicBezTo>
                <a:cubicBezTo>
                  <a:pt x="1359444" y="485716"/>
                  <a:pt x="1354050" y="491976"/>
                  <a:pt x="1347240" y="495759"/>
                </a:cubicBezTo>
                <a:cubicBezTo>
                  <a:pt x="1328534" y="506151"/>
                  <a:pt x="1301658" y="508864"/>
                  <a:pt x="1281139" y="512284"/>
                </a:cubicBezTo>
                <a:cubicBezTo>
                  <a:pt x="1198512" y="510448"/>
                  <a:pt x="1115774" y="511447"/>
                  <a:pt x="1033259" y="506776"/>
                </a:cubicBezTo>
                <a:cubicBezTo>
                  <a:pt x="1018142" y="505920"/>
                  <a:pt x="1004039" y="498728"/>
                  <a:pt x="989192" y="495759"/>
                </a:cubicBezTo>
                <a:cubicBezTo>
                  <a:pt x="970830" y="492087"/>
                  <a:pt x="951871" y="490663"/>
                  <a:pt x="934107" y="484742"/>
                </a:cubicBezTo>
                <a:cubicBezTo>
                  <a:pt x="928599" y="482906"/>
                  <a:pt x="923184" y="480762"/>
                  <a:pt x="917582" y="479234"/>
                </a:cubicBezTo>
                <a:cubicBezTo>
                  <a:pt x="902974" y="475250"/>
                  <a:pt x="887879" y="473005"/>
                  <a:pt x="873515" y="468217"/>
                </a:cubicBezTo>
                <a:cubicBezTo>
                  <a:pt x="833890" y="455008"/>
                  <a:pt x="883374" y="471034"/>
                  <a:pt x="834956" y="457200"/>
                </a:cubicBezTo>
                <a:cubicBezTo>
                  <a:pt x="829373" y="455605"/>
                  <a:pt x="824063" y="453099"/>
                  <a:pt x="818430" y="451691"/>
                </a:cubicBezTo>
                <a:cubicBezTo>
                  <a:pt x="809347" y="449420"/>
                  <a:pt x="800108" y="447810"/>
                  <a:pt x="790888" y="446183"/>
                </a:cubicBezTo>
                <a:cubicBezTo>
                  <a:pt x="768890" y="442301"/>
                  <a:pt x="745978" y="442230"/>
                  <a:pt x="724787" y="435166"/>
                </a:cubicBezTo>
                <a:cubicBezTo>
                  <a:pt x="646224" y="408978"/>
                  <a:pt x="727989" y="435294"/>
                  <a:pt x="669703" y="418641"/>
                </a:cubicBezTo>
                <a:cubicBezTo>
                  <a:pt x="664120" y="417046"/>
                  <a:pt x="658810" y="414540"/>
                  <a:pt x="653177" y="413132"/>
                </a:cubicBezTo>
                <a:cubicBezTo>
                  <a:pt x="644094" y="410861"/>
                  <a:pt x="634775" y="409655"/>
                  <a:pt x="625635" y="407624"/>
                </a:cubicBezTo>
                <a:cubicBezTo>
                  <a:pt x="618245" y="405982"/>
                  <a:pt x="611154" y="402636"/>
                  <a:pt x="603601" y="402115"/>
                </a:cubicBezTo>
                <a:cubicBezTo>
                  <a:pt x="557770" y="398954"/>
                  <a:pt x="511794" y="398443"/>
                  <a:pt x="465891" y="396607"/>
                </a:cubicBezTo>
                <a:cubicBezTo>
                  <a:pt x="434999" y="386311"/>
                  <a:pt x="455002" y="392508"/>
                  <a:pt x="405298" y="380082"/>
                </a:cubicBezTo>
                <a:cubicBezTo>
                  <a:pt x="385480" y="375127"/>
                  <a:pt x="376715" y="372564"/>
                  <a:pt x="355722" y="369065"/>
                </a:cubicBezTo>
                <a:cubicBezTo>
                  <a:pt x="324266" y="363822"/>
                  <a:pt x="299892" y="361637"/>
                  <a:pt x="267587" y="358048"/>
                </a:cubicBezTo>
                <a:cubicBezTo>
                  <a:pt x="212213" y="339591"/>
                  <a:pt x="306320" y="369367"/>
                  <a:pt x="157418" y="347031"/>
                </a:cubicBezTo>
                <a:cubicBezTo>
                  <a:pt x="150871" y="346049"/>
                  <a:pt x="145979" y="340252"/>
                  <a:pt x="140893" y="336014"/>
                </a:cubicBezTo>
                <a:cubicBezTo>
                  <a:pt x="121477" y="319834"/>
                  <a:pt x="117689" y="309471"/>
                  <a:pt x="102334" y="286438"/>
                </a:cubicBezTo>
                <a:lnTo>
                  <a:pt x="91317" y="269913"/>
                </a:lnTo>
                <a:cubicBezTo>
                  <a:pt x="65129" y="191350"/>
                  <a:pt x="91445" y="273115"/>
                  <a:pt x="74792" y="214829"/>
                </a:cubicBezTo>
                <a:cubicBezTo>
                  <a:pt x="73197" y="209246"/>
                  <a:pt x="72910" y="202837"/>
                  <a:pt x="69283" y="198303"/>
                </a:cubicBezTo>
                <a:cubicBezTo>
                  <a:pt x="65147" y="193134"/>
                  <a:pt x="59145" y="189029"/>
                  <a:pt x="52758" y="187287"/>
                </a:cubicBezTo>
                <a:cubicBezTo>
                  <a:pt x="38476" y="183392"/>
                  <a:pt x="23380" y="183614"/>
                  <a:pt x="8691" y="181778"/>
                </a:cubicBezTo>
                <a:cubicBezTo>
                  <a:pt x="-9456" y="154559"/>
                  <a:pt x="5018" y="139546"/>
                  <a:pt x="14199" y="121185"/>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1" name="Billede 10" descr="Et billede, der indeholder møbler&#10;&#10;Automatisk genereret beskrivelse">
            <a:extLst>
              <a:ext uri="{FF2B5EF4-FFF2-40B4-BE49-F238E27FC236}">
                <a16:creationId xmlns:a16="http://schemas.microsoft.com/office/drawing/2014/main" id="{BF12752C-938D-0478-ACD9-30F71BB11E8E}"/>
              </a:ext>
            </a:extLst>
          </p:cNvPr>
          <p:cNvPicPr>
            <a:picLocks noChangeAspect="1"/>
          </p:cNvPicPr>
          <p:nvPr/>
        </p:nvPicPr>
        <p:blipFill>
          <a:blip r:embed="rId8"/>
          <a:stretch>
            <a:fillRect/>
          </a:stretch>
        </p:blipFill>
        <p:spPr>
          <a:xfrm>
            <a:off x="3065004" y="3114955"/>
            <a:ext cx="1919975" cy="818947"/>
          </a:xfrm>
          <a:prstGeom prst="rect">
            <a:avLst/>
          </a:prstGeom>
        </p:spPr>
      </p:pic>
      <p:sp>
        <p:nvSpPr>
          <p:cNvPr id="13" name="Rektangel 12">
            <a:hlinkClick r:id="rId9" action="ppaction://hlinksldjump"/>
            <a:extLst>
              <a:ext uri="{FF2B5EF4-FFF2-40B4-BE49-F238E27FC236}">
                <a16:creationId xmlns:a16="http://schemas.microsoft.com/office/drawing/2014/main" id="{ADDB9EBD-AAED-11A6-4533-64B85640A793}"/>
              </a:ext>
            </a:extLst>
          </p:cNvPr>
          <p:cNvSpPr/>
          <p:nvPr/>
        </p:nvSpPr>
        <p:spPr>
          <a:xfrm>
            <a:off x="3461653" y="3114955"/>
            <a:ext cx="1126676" cy="7577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4" name="Billede 3" descr="Et billede, der indeholder bygning, udendørs, nat, gade/vej&#10;&#10;Automatisk genereret beskrivelse">
            <a:hlinkClick r:id="rId10" action="ppaction://hlinksldjump"/>
            <a:extLst>
              <a:ext uri="{FF2B5EF4-FFF2-40B4-BE49-F238E27FC236}">
                <a16:creationId xmlns:a16="http://schemas.microsoft.com/office/drawing/2014/main" id="{7EA0CA14-84DB-7408-34A8-B3369EF72116}"/>
              </a:ext>
            </a:extLst>
          </p:cNvPr>
          <p:cNvPicPr>
            <a:picLocks noChangeAspect="1"/>
          </p:cNvPicPr>
          <p:nvPr/>
        </p:nvPicPr>
        <p:blipFill>
          <a:blip r:embed="rId11"/>
          <a:stretch>
            <a:fillRect/>
          </a:stretch>
        </p:blipFill>
        <p:spPr>
          <a:xfrm>
            <a:off x="266559" y="5132439"/>
            <a:ext cx="1173542" cy="15647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11725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Early modern Europe - Wikipedia">
            <a:extLst>
              <a:ext uri="{FF2B5EF4-FFF2-40B4-BE49-F238E27FC236}">
                <a16:creationId xmlns:a16="http://schemas.microsoft.com/office/drawing/2014/main" id="{7B32316F-6821-1249-05DB-71082D8BD46C}"/>
              </a:ext>
            </a:extLst>
          </p:cNvPr>
          <p:cNvPicPr>
            <a:picLocks noChangeAspect="1" noChangeArrowheads="1"/>
          </p:cNvPicPr>
          <p:nvPr/>
        </p:nvPicPr>
        <p:blipFill rotWithShape="1">
          <a:blip r:embed="rId3">
            <a:clrChange>
              <a:clrFrom>
                <a:srgbClr val="FDFDFD"/>
              </a:clrFrom>
              <a:clrTo>
                <a:srgbClr val="FDFDFD">
                  <a:alpha val="0"/>
                </a:srgbClr>
              </a:clrTo>
            </a:clrChange>
            <a:extLst>
              <a:ext uri="{28A0092B-C50C-407E-A947-70E740481C1C}">
                <a14:useLocalDpi xmlns:a14="http://schemas.microsoft.com/office/drawing/2010/main"/>
              </a:ext>
            </a:extLst>
          </a:blip>
          <a:srcRect/>
          <a:stretch/>
        </p:blipFill>
        <p:spPr bwMode="auto">
          <a:xfrm>
            <a:off x="3615" y="3457"/>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eibniz and the Idea of Universal Machine - Olga Pombo - منصة معنى الثقافية">
            <a:extLst>
              <a:ext uri="{FF2B5EF4-FFF2-40B4-BE49-F238E27FC236}">
                <a16:creationId xmlns:a16="http://schemas.microsoft.com/office/drawing/2014/main" id="{624A0A7F-AFFF-61F0-DB8A-98AE457D9F93}"/>
              </a:ext>
            </a:extLst>
          </p:cNvPr>
          <p:cNvPicPr>
            <a:picLocks noChangeAspect="1" noChangeArrowheads="1"/>
          </p:cNvPicPr>
          <p:nvPr/>
        </p:nvPicPr>
        <p:blipFill rotWithShape="1">
          <a:blip r:embed="rId4">
            <a:extLst>
              <a:ext uri="{28A0092B-C50C-407E-A947-70E740481C1C}">
                <a14:useLocalDpi xmlns:a14="http://schemas.microsoft.com/office/drawing/2010/main"/>
              </a:ext>
            </a:extLst>
          </a:blip>
          <a:srcRect/>
          <a:stretch/>
        </p:blipFill>
        <p:spPr bwMode="auto">
          <a:xfrm>
            <a:off x="5365054" y="2663628"/>
            <a:ext cx="1709855" cy="1793174"/>
          </a:xfrm>
          <a:prstGeom prst="ellipse">
            <a:avLst/>
          </a:prstGeom>
          <a:noFill/>
          <a:ln w="38100">
            <a:solidFill>
              <a:srgbClr val="FF0000"/>
            </a:solidFill>
          </a:ln>
          <a:extLst>
            <a:ext uri="{909E8E84-426E-40DD-AFC4-6F175D3DCCD1}">
              <a14:hiddenFill xmlns:a14="http://schemas.microsoft.com/office/drawing/2010/main">
                <a:solidFill>
                  <a:srgbClr val="FFFFFF"/>
                </a:solidFill>
              </a14:hiddenFill>
            </a:ext>
          </a:extLst>
        </p:spPr>
      </p:pic>
      <p:sp>
        <p:nvSpPr>
          <p:cNvPr id="7" name="Trekant 6">
            <a:extLst>
              <a:ext uri="{FF2B5EF4-FFF2-40B4-BE49-F238E27FC236}">
                <a16:creationId xmlns:a16="http://schemas.microsoft.com/office/drawing/2014/main" id="{C92F188D-0E3F-69CD-6972-8EBE524A75F0}"/>
              </a:ext>
            </a:extLst>
          </p:cNvPr>
          <p:cNvSpPr/>
          <p:nvPr/>
        </p:nvSpPr>
        <p:spPr>
          <a:xfrm rot="15788489">
            <a:off x="5166562" y="3600449"/>
            <a:ext cx="66675" cy="323850"/>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highlight>
                <a:srgbClr val="FFFF00"/>
              </a:highlight>
            </a:endParaRPr>
          </a:p>
        </p:txBody>
      </p:sp>
      <p:pic>
        <p:nvPicPr>
          <p:cNvPr id="1032" name="Picture 8" descr="Isaac Newton - Wikipedia, den frie encyklopædi">
            <a:extLst>
              <a:ext uri="{FF2B5EF4-FFF2-40B4-BE49-F238E27FC236}">
                <a16:creationId xmlns:a16="http://schemas.microsoft.com/office/drawing/2014/main" id="{8CB73497-30F3-25D7-0134-C2C1A358BCC0}"/>
              </a:ext>
            </a:extLst>
          </p:cNvPr>
          <p:cNvPicPr>
            <a:picLocks noChangeAspect="1" noChangeArrowheads="1"/>
          </p:cNvPicPr>
          <p:nvPr/>
        </p:nvPicPr>
        <p:blipFill rotWithShape="1">
          <a:blip r:embed="rId5">
            <a:extLst>
              <a:ext uri="{28A0092B-C50C-407E-A947-70E740481C1C}">
                <a14:useLocalDpi xmlns:a14="http://schemas.microsoft.com/office/drawing/2010/main"/>
              </a:ext>
            </a:extLst>
          </a:blip>
          <a:srcRect l="-16"/>
          <a:stretch/>
        </p:blipFill>
        <p:spPr bwMode="auto">
          <a:xfrm>
            <a:off x="1208109" y="1969200"/>
            <a:ext cx="1791290" cy="1793174"/>
          </a:xfrm>
          <a:prstGeom prst="ellipse">
            <a:avLst/>
          </a:prstGeom>
          <a:noFill/>
          <a:ln w="38100">
            <a:solidFill>
              <a:srgbClr val="FF0000"/>
            </a:solidFill>
          </a:ln>
          <a:extLst>
            <a:ext uri="{909E8E84-426E-40DD-AFC4-6F175D3DCCD1}">
              <a14:hiddenFill xmlns:a14="http://schemas.microsoft.com/office/drawing/2010/main">
                <a:solidFill>
                  <a:srgbClr val="FFFFFF"/>
                </a:solidFill>
              </a14:hiddenFill>
            </a:ext>
          </a:extLst>
        </p:spPr>
      </p:pic>
      <p:sp>
        <p:nvSpPr>
          <p:cNvPr id="8" name="Trekant 7">
            <a:extLst>
              <a:ext uri="{FF2B5EF4-FFF2-40B4-BE49-F238E27FC236}">
                <a16:creationId xmlns:a16="http://schemas.microsoft.com/office/drawing/2014/main" id="{C96DE718-84A5-323B-398E-FECF89D8FE5F}"/>
              </a:ext>
            </a:extLst>
          </p:cNvPr>
          <p:cNvSpPr/>
          <p:nvPr/>
        </p:nvSpPr>
        <p:spPr>
          <a:xfrm rot="6301589">
            <a:off x="3153290" y="2945281"/>
            <a:ext cx="82461" cy="419457"/>
          </a:xfrm>
          <a:prstGeom prst="triangl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2" name="Billede 1" descr="Et billede, der indeholder bygning, udendørs, nat, gade/vej&#10;&#10;Automatisk genereret beskrivelse">
            <a:hlinkClick r:id="rId6" action="ppaction://hlinksldjump"/>
            <a:extLst>
              <a:ext uri="{FF2B5EF4-FFF2-40B4-BE49-F238E27FC236}">
                <a16:creationId xmlns:a16="http://schemas.microsoft.com/office/drawing/2014/main" id="{CDB27179-6294-A27A-C620-5970E04BA801}"/>
              </a:ext>
            </a:extLst>
          </p:cNvPr>
          <p:cNvPicPr>
            <a:picLocks noChangeAspect="1"/>
          </p:cNvPicPr>
          <p:nvPr/>
        </p:nvPicPr>
        <p:blipFill>
          <a:blip r:embed="rId7"/>
          <a:stretch>
            <a:fillRect/>
          </a:stretch>
        </p:blipFill>
        <p:spPr>
          <a:xfrm>
            <a:off x="557504" y="5454683"/>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0132509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6" name="Picture 4" descr="Wood Background&quot; Images – Browse 86,010 Stock Photos, Vectors, and Video |  Adobe Stock">
            <a:extLst>
              <a:ext uri="{FF2B5EF4-FFF2-40B4-BE49-F238E27FC236}">
                <a16:creationId xmlns:a16="http://schemas.microsoft.com/office/drawing/2014/main" id="{84B1BF3D-26BD-5885-B096-648108456DE3}"/>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079" name="Rectangle 307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074" name="Picture 2" descr="18,686 Ancient Scroll Stock Photos, Pictures &amp; Royalty-Free Images - iStock">
            <a:extLst>
              <a:ext uri="{FF2B5EF4-FFF2-40B4-BE49-F238E27FC236}">
                <a16:creationId xmlns:a16="http://schemas.microsoft.com/office/drawing/2014/main" id="{BC840EC7-1C24-E13D-0BFA-4754DEB8231E}"/>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2" name="Tekstfelt 1">
            <a:extLst>
              <a:ext uri="{FF2B5EF4-FFF2-40B4-BE49-F238E27FC236}">
                <a16:creationId xmlns:a16="http://schemas.microsoft.com/office/drawing/2014/main" id="{2DDED619-0E14-A52F-F7ED-BD56923D7AED}"/>
              </a:ext>
            </a:extLst>
          </p:cNvPr>
          <p:cNvSpPr txBox="1"/>
          <p:nvPr/>
        </p:nvSpPr>
        <p:spPr>
          <a:xfrm>
            <a:off x="1932972" y="625033"/>
            <a:ext cx="4259484" cy="5078313"/>
          </a:xfrm>
          <a:prstGeom prst="rect">
            <a:avLst/>
          </a:prstGeom>
          <a:noFill/>
        </p:spPr>
        <p:txBody>
          <a:bodyPr wrap="square" rtlCol="0">
            <a:spAutoFit/>
          </a:bodyPr>
          <a:lstStyle/>
          <a:p>
            <a:r>
              <a:rPr lang="da-DK" b="1" dirty="0">
                <a:latin typeface="High Tower Text" panose="02040502050506030303" pitchFamily="18" charset="77"/>
                <a:cs typeface="Apple Chancery" panose="03020702040506060504" pitchFamily="66" charset="-79"/>
              </a:rPr>
              <a:t>Led efter svarene i biblioteket.</a:t>
            </a:r>
          </a:p>
          <a:p>
            <a:endParaRPr lang="da-DK" dirty="0">
              <a:latin typeface="High Tower Text" panose="02040502050506030303" pitchFamily="18" charset="77"/>
              <a:cs typeface="Apple Chancery" panose="03020702040506060504" pitchFamily="66" charset="-79"/>
            </a:endParaRPr>
          </a:p>
          <a:p>
            <a:r>
              <a:rPr lang="da-DK" b="1" dirty="0">
                <a:latin typeface="High Tower Text" panose="02040502050506030303" pitchFamily="18" charset="77"/>
                <a:cs typeface="Apple Chancery" panose="03020702040506060504" pitchFamily="66" charset="-79"/>
              </a:rPr>
              <a:t>Spørgsmål 1:</a:t>
            </a:r>
          </a:p>
          <a:p>
            <a:r>
              <a:rPr lang="da-DK" dirty="0">
                <a:latin typeface="High Tower Text" panose="02040502050506030303" pitchFamily="18" charset="77"/>
                <a:cs typeface="Apple Chancery" panose="03020702040506060504" pitchFamily="66" charset="-79"/>
              </a:rPr>
              <a:t>Hvem kom fra Tyskland?</a:t>
            </a:r>
          </a:p>
          <a:p>
            <a:pPr marL="342900" indent="-342900">
              <a:buFont typeface="+mj-lt"/>
              <a:buAutoNum type="arabicPeriod"/>
            </a:pPr>
            <a:r>
              <a:rPr lang="da-DK" dirty="0">
                <a:latin typeface="High Tower Text" panose="02040502050506030303" pitchFamily="18" charset="77"/>
                <a:cs typeface="Apple Chancery" panose="03020702040506060504" pitchFamily="66" charset="-79"/>
              </a:rPr>
              <a:t>Gottfried Leibniz</a:t>
            </a:r>
          </a:p>
          <a:p>
            <a:pPr marL="342900" indent="-342900">
              <a:buAutoNum type="arabicPeriod"/>
            </a:pPr>
            <a:r>
              <a:rPr lang="da-DK" dirty="0">
                <a:latin typeface="High Tower Text" panose="02040502050506030303" pitchFamily="18" charset="77"/>
                <a:cs typeface="Apple Chancery" panose="03020702040506060504" pitchFamily="66" charset="-79"/>
              </a:rPr>
              <a:t>Isaac Newton</a:t>
            </a:r>
          </a:p>
          <a:p>
            <a:pPr marL="342900" indent="-342900">
              <a:buAutoNum type="arabicPeriod"/>
            </a:pPr>
            <a:endParaRPr lang="da-DK" dirty="0">
              <a:latin typeface="High Tower Text" panose="02040502050506030303" pitchFamily="18" charset="77"/>
              <a:cs typeface="Apple Chancery" panose="03020702040506060504" pitchFamily="66" charset="-79"/>
            </a:endParaRPr>
          </a:p>
          <a:p>
            <a:r>
              <a:rPr lang="da-DK" b="1" dirty="0">
                <a:latin typeface="High Tower Text" panose="02040502050506030303" pitchFamily="18" charset="77"/>
                <a:cs typeface="APPLE CHANCERY" panose="03020702040506060504" pitchFamily="66" charset="-79"/>
              </a:rPr>
              <a:t>Spørgsmål 2:</a:t>
            </a:r>
          </a:p>
          <a:p>
            <a:r>
              <a:rPr lang="da-DK" dirty="0">
                <a:latin typeface="High Tower Text" panose="02040502050506030303" pitchFamily="18" charset="77"/>
                <a:cs typeface="Apple Chancery" panose="03020702040506060504" pitchFamily="66" charset="-79"/>
              </a:rPr>
              <a:t>Hvem kom først på idéerne til differentialregning?</a:t>
            </a:r>
          </a:p>
          <a:p>
            <a:pPr marL="342900" indent="-342900">
              <a:buFont typeface="+mj-lt"/>
              <a:buAutoNum type="arabicPeriod" startAt="3"/>
            </a:pPr>
            <a:r>
              <a:rPr lang="da-DK" dirty="0">
                <a:latin typeface="High Tower Text" panose="02040502050506030303" pitchFamily="18" charset="77"/>
                <a:cs typeface="Apple Chancery" panose="03020702040506060504" pitchFamily="66" charset="-79"/>
              </a:rPr>
              <a:t>Gottfried Leibniz</a:t>
            </a:r>
          </a:p>
          <a:p>
            <a:pPr marL="342900" indent="-342900">
              <a:buAutoNum type="arabicPeriod" startAt="3"/>
            </a:pPr>
            <a:r>
              <a:rPr lang="da-DK" dirty="0">
                <a:latin typeface="High Tower Text" panose="02040502050506030303" pitchFamily="18" charset="77"/>
                <a:cs typeface="Apple Chancery" panose="03020702040506060504" pitchFamily="66" charset="-79"/>
              </a:rPr>
              <a:t>Isaac Newton</a:t>
            </a:r>
          </a:p>
          <a:p>
            <a:endParaRPr lang="da-DK" dirty="0">
              <a:latin typeface="High Tower Text" panose="02040502050506030303" pitchFamily="18" charset="77"/>
              <a:cs typeface="Apple Chancery" panose="03020702040506060504" pitchFamily="66" charset="-79"/>
            </a:endParaRPr>
          </a:p>
          <a:p>
            <a:r>
              <a:rPr lang="da-DK" b="1" dirty="0">
                <a:latin typeface="High Tower Text" panose="02040502050506030303" pitchFamily="18" charset="77"/>
                <a:cs typeface="APPLE CHANCERY" panose="03020702040506060504" pitchFamily="66" charset="-79"/>
              </a:rPr>
              <a:t>Spørgsmål 3:</a:t>
            </a:r>
          </a:p>
          <a:p>
            <a:r>
              <a:rPr lang="da-DK" dirty="0">
                <a:latin typeface="High Tower Text" panose="02040502050506030303" pitchFamily="18" charset="77"/>
                <a:cs typeface="Apple Chancery" panose="03020702040506060504" pitchFamily="66" charset="-79"/>
              </a:rPr>
              <a:t>Hvem publicerede først sin teori om differentialregning?</a:t>
            </a:r>
          </a:p>
          <a:p>
            <a:pPr marL="342900" indent="-342900">
              <a:buFont typeface="+mj-lt"/>
              <a:buAutoNum type="arabicPeriod" startAt="5"/>
            </a:pPr>
            <a:r>
              <a:rPr lang="da-DK" dirty="0">
                <a:latin typeface="High Tower Text" panose="02040502050506030303" pitchFamily="18" charset="77"/>
                <a:cs typeface="Apple Chancery" panose="03020702040506060504" pitchFamily="66" charset="-79"/>
              </a:rPr>
              <a:t>Gottfried Leibniz</a:t>
            </a:r>
          </a:p>
          <a:p>
            <a:pPr marL="342900" indent="-342900">
              <a:buAutoNum type="arabicPeriod" startAt="5"/>
            </a:pPr>
            <a:r>
              <a:rPr lang="da-DK" dirty="0">
                <a:latin typeface="High Tower Text" panose="02040502050506030303" pitchFamily="18" charset="77"/>
                <a:cs typeface="Apple Chancery" panose="03020702040506060504" pitchFamily="66" charset="-79"/>
              </a:rPr>
              <a:t>Isaac Newton</a:t>
            </a:r>
            <a:endParaRPr lang="da-DK" dirty="0">
              <a:latin typeface="High Tower Text" panose="02040502050506030303" pitchFamily="18" charset="77"/>
            </a:endParaRPr>
          </a:p>
        </p:txBody>
      </p:sp>
      <mc:AlternateContent xmlns:mc="http://schemas.openxmlformats.org/markup-compatibility/2006" xmlns:a14="http://schemas.microsoft.com/office/drawing/2010/main">
        <mc:Choice Requires="a14">
          <p:sp>
            <p:nvSpPr>
              <p:cNvPr id="3" name="Tekstfelt 2">
                <a:extLst>
                  <a:ext uri="{FF2B5EF4-FFF2-40B4-BE49-F238E27FC236}">
                    <a16:creationId xmlns:a16="http://schemas.microsoft.com/office/drawing/2014/main" id="{4C8A5156-573A-4D00-ADAD-86FB571BBAC3}"/>
                  </a:ext>
                </a:extLst>
              </p:cNvPr>
              <p:cNvSpPr txBox="1"/>
              <p:nvPr/>
            </p:nvSpPr>
            <p:spPr>
              <a:xfrm>
                <a:off x="6096000" y="504899"/>
                <a:ext cx="4066572" cy="5342296"/>
              </a:xfrm>
              <a:prstGeom prst="rect">
                <a:avLst/>
              </a:prstGeom>
              <a:noFill/>
            </p:spPr>
            <p:txBody>
              <a:bodyPr wrap="square" rtlCol="0">
                <a:spAutoFit/>
              </a:bodyPr>
              <a:lstStyle/>
              <a:p>
                <a:r>
                  <a:rPr lang="da-DK" b="1" dirty="0">
                    <a:latin typeface="High Tower Text" panose="02040502050506030303" pitchFamily="18" charset="77"/>
                    <a:cs typeface="APPLE CHANCERY" panose="03020702040506060504" pitchFamily="66" charset="-79"/>
                  </a:rPr>
                  <a:t>Spørgsmål 4:</a:t>
                </a:r>
              </a:p>
              <a:p>
                <a:r>
                  <a:rPr lang="da-DK" dirty="0">
                    <a:latin typeface="High Tower Text" panose="02040502050506030303" pitchFamily="18" charset="77"/>
                    <a:cs typeface="Apple Chancery" panose="03020702040506060504" pitchFamily="66" charset="-79"/>
                  </a:rPr>
                  <a:t>Svaret på opgaven med Newtons fluxionsregning.</a:t>
                </a:r>
              </a:p>
              <a:p>
                <a:pPr marL="342900" indent="-342900">
                  <a:buFont typeface="+mj-lt"/>
                  <a:buAutoNum type="arabicPeriod" startAt="7"/>
                </a:pPr>
                <a14:m>
                  <m:oMath xmlns:m="http://schemas.openxmlformats.org/officeDocument/2006/math">
                    <m:f>
                      <m:fPr>
                        <m:ctrlPr>
                          <a:rPr lang="da-DK" i="1">
                            <a:latin typeface="Cambria Math" panose="02040503050406030204" pitchFamily="18" charset="0"/>
                            <a:cs typeface="Apple Chancery" panose="03020702040506060504" pitchFamily="66" charset="-79"/>
                          </a:rPr>
                        </m:ctrlPr>
                      </m:fPr>
                      <m:num>
                        <m:r>
                          <a:rPr lang="da-DK">
                            <a:latin typeface="Cambria Math" panose="02040503050406030204" pitchFamily="18" charset="0"/>
                            <a:cs typeface="Apple Chancery" panose="03020702040506060504" pitchFamily="66" charset="-79"/>
                          </a:rPr>
                          <m:t>𝑦</m:t>
                        </m:r>
                      </m:num>
                      <m:den>
                        <m:r>
                          <a:rPr lang="da-DK">
                            <a:latin typeface="Cambria Math" panose="02040503050406030204" pitchFamily="18" charset="0"/>
                            <a:cs typeface="Apple Chancery" panose="03020702040506060504" pitchFamily="66" charset="-79"/>
                          </a:rPr>
                          <m:t>𝑥</m:t>
                        </m:r>
                      </m:den>
                    </m:f>
                  </m:oMath>
                </a14:m>
                <a:r>
                  <a:rPr lang="da-DK" dirty="0">
                    <a:latin typeface="High Tower Text" panose="02040502050506030303" pitchFamily="18" charset="77"/>
                    <a:cs typeface="Apple Chancery" panose="03020702040506060504" pitchFamily="66" charset="-79"/>
                  </a:rPr>
                  <a:t>		9. </a:t>
                </a:r>
                <a14:m>
                  <m:oMath xmlns:m="http://schemas.openxmlformats.org/officeDocument/2006/math">
                    <m:r>
                      <a:rPr lang="da-DK">
                        <a:latin typeface="Cambria Math" panose="02040503050406030204" pitchFamily="18" charset="0"/>
                        <a:cs typeface="Apple Chancery" panose="03020702040506060504" pitchFamily="66" charset="-79"/>
                      </a:rPr>
                      <m:t>−</m:t>
                    </m:r>
                    <m:f>
                      <m:fPr>
                        <m:ctrlPr>
                          <a:rPr lang="da-DK" i="1">
                            <a:latin typeface="Cambria Math" panose="02040503050406030204" pitchFamily="18" charset="0"/>
                            <a:cs typeface="Apple Chancery" panose="03020702040506060504" pitchFamily="66" charset="-79"/>
                          </a:rPr>
                        </m:ctrlPr>
                      </m:fPr>
                      <m:num>
                        <m:r>
                          <a:rPr lang="da-DK">
                            <a:latin typeface="Cambria Math" panose="02040503050406030204" pitchFamily="18" charset="0"/>
                            <a:cs typeface="Apple Chancery" panose="03020702040506060504" pitchFamily="66" charset="-79"/>
                          </a:rPr>
                          <m:t>𝑦</m:t>
                        </m:r>
                      </m:num>
                      <m:den>
                        <m:r>
                          <a:rPr lang="da-DK">
                            <a:latin typeface="Cambria Math" panose="02040503050406030204" pitchFamily="18" charset="0"/>
                            <a:cs typeface="Apple Chancery" panose="03020702040506060504" pitchFamily="66" charset="-79"/>
                          </a:rPr>
                          <m:t>𝑥</m:t>
                        </m:r>
                      </m:den>
                    </m:f>
                  </m:oMath>
                </a14:m>
                <a:endParaRPr lang="da-DK" dirty="0">
                  <a:latin typeface="High Tower Text" panose="02040502050506030303" pitchFamily="18" charset="77"/>
                  <a:cs typeface="Apple Chancery" panose="03020702040506060504" pitchFamily="66" charset="-79"/>
                </a:endParaRPr>
              </a:p>
              <a:p>
                <a:pPr marL="342900" indent="-342900">
                  <a:lnSpc>
                    <a:spcPct val="150000"/>
                  </a:lnSpc>
                  <a:buFont typeface="+mj-lt"/>
                  <a:buAutoNum type="arabicPeriod" startAt="7"/>
                </a:pPr>
                <a14:m>
                  <m:oMath xmlns:m="http://schemas.openxmlformats.org/officeDocument/2006/math">
                    <m:f>
                      <m:fPr>
                        <m:ctrlPr>
                          <a:rPr lang="da-DK" i="1">
                            <a:latin typeface="Cambria Math" panose="02040503050406030204" pitchFamily="18" charset="0"/>
                            <a:cs typeface="Apple Chancery" panose="03020702040506060504" pitchFamily="66" charset="-79"/>
                          </a:rPr>
                        </m:ctrlPr>
                      </m:fPr>
                      <m:num>
                        <m:r>
                          <a:rPr lang="da-DK">
                            <a:latin typeface="Cambria Math" panose="02040503050406030204" pitchFamily="18" charset="0"/>
                            <a:cs typeface="Apple Chancery" panose="03020702040506060504" pitchFamily="66" charset="-79"/>
                          </a:rPr>
                          <m:t>𝑥</m:t>
                        </m:r>
                      </m:num>
                      <m:den>
                        <m:r>
                          <a:rPr lang="da-DK">
                            <a:latin typeface="Cambria Math" panose="02040503050406030204" pitchFamily="18" charset="0"/>
                            <a:cs typeface="Apple Chancery" panose="03020702040506060504" pitchFamily="66" charset="-79"/>
                          </a:rPr>
                          <m:t>𝑦</m:t>
                        </m:r>
                      </m:den>
                    </m:f>
                  </m:oMath>
                </a14:m>
                <a:r>
                  <a:rPr lang="da-DK" dirty="0">
                    <a:latin typeface="High Tower Text" panose="02040502050506030303" pitchFamily="18" charset="77"/>
                    <a:cs typeface="Apple Chancery" panose="03020702040506060504" pitchFamily="66" charset="-79"/>
                  </a:rPr>
                  <a:t>		10. </a:t>
                </a:r>
                <a14:m>
                  <m:oMath xmlns:m="http://schemas.openxmlformats.org/officeDocument/2006/math">
                    <m:r>
                      <a:rPr lang="da-DK">
                        <a:latin typeface="Cambria Math" panose="02040503050406030204" pitchFamily="18" charset="0"/>
                        <a:cs typeface="Apple Chancery" panose="03020702040506060504" pitchFamily="66" charset="-79"/>
                      </a:rPr>
                      <m:t>−</m:t>
                    </m:r>
                    <m:f>
                      <m:fPr>
                        <m:ctrlPr>
                          <a:rPr lang="da-DK" i="1">
                            <a:latin typeface="Cambria Math" panose="02040503050406030204" pitchFamily="18" charset="0"/>
                            <a:cs typeface="Apple Chancery" panose="03020702040506060504" pitchFamily="66" charset="-79"/>
                          </a:rPr>
                        </m:ctrlPr>
                      </m:fPr>
                      <m:num>
                        <m:r>
                          <a:rPr lang="da-DK">
                            <a:latin typeface="Cambria Math" panose="02040503050406030204" pitchFamily="18" charset="0"/>
                            <a:cs typeface="Apple Chancery" panose="03020702040506060504" pitchFamily="66" charset="-79"/>
                          </a:rPr>
                          <m:t>𝑥</m:t>
                        </m:r>
                      </m:num>
                      <m:den>
                        <m:r>
                          <a:rPr lang="da-DK">
                            <a:latin typeface="Cambria Math" panose="02040503050406030204" pitchFamily="18" charset="0"/>
                            <a:cs typeface="Apple Chancery" panose="03020702040506060504" pitchFamily="66" charset="-79"/>
                          </a:rPr>
                          <m:t>𝑦</m:t>
                        </m:r>
                      </m:den>
                    </m:f>
                  </m:oMath>
                </a14:m>
                <a:endParaRPr lang="da-DK" dirty="0">
                  <a:latin typeface="High Tower Text" panose="02040502050506030303" pitchFamily="18" charset="77"/>
                  <a:cs typeface="Apple Chancery" panose="03020702040506060504" pitchFamily="66" charset="-79"/>
                </a:endParaRPr>
              </a:p>
              <a:p>
                <a:endParaRPr lang="da-DK" dirty="0">
                  <a:latin typeface="High Tower Text" panose="02040502050506030303" pitchFamily="18" charset="77"/>
                  <a:cs typeface="Apple Chancery" panose="03020702040506060504" pitchFamily="66" charset="-79"/>
                </a:endParaRPr>
              </a:p>
              <a:p>
                <a:r>
                  <a:rPr lang="da-DK" b="1" dirty="0">
                    <a:latin typeface="High Tower Text" panose="02040502050506030303" pitchFamily="18" charset="77"/>
                    <a:cs typeface="APPLE CHANCERY" panose="03020702040506060504" pitchFamily="66" charset="-79"/>
                  </a:rPr>
                  <a:t>Spørgsmål 5:</a:t>
                </a:r>
              </a:p>
              <a:p>
                <a:r>
                  <a:rPr lang="da-DK" dirty="0">
                    <a:latin typeface="High Tower Text" panose="02040502050506030303" pitchFamily="18" charset="77"/>
                    <a:cs typeface="Apple Chancery" panose="03020702040506060504" pitchFamily="66" charset="-79"/>
                  </a:rPr>
                  <a:t>Hvem bruger vi notationen </a:t>
                </a:r>
                <a14:m>
                  <m:oMath xmlns:m="http://schemas.openxmlformats.org/officeDocument/2006/math">
                    <m:f>
                      <m:fPr>
                        <m:ctrlPr>
                          <a:rPr lang="da-DK" i="1" smtClean="0">
                            <a:latin typeface="Cambria Math" panose="02040503050406030204" pitchFamily="18" charset="0"/>
                          </a:rPr>
                        </m:ctrlPr>
                      </m:fPr>
                      <m:num>
                        <m:r>
                          <a:rPr lang="da-DK" b="0" i="1" smtClean="0">
                            <a:latin typeface="Cambria Math" panose="02040503050406030204" pitchFamily="18" charset="0"/>
                          </a:rPr>
                          <m:t>𝑑𝑦</m:t>
                        </m:r>
                      </m:num>
                      <m:den>
                        <m:r>
                          <a:rPr lang="da-DK" b="0" i="1" smtClean="0">
                            <a:latin typeface="Cambria Math" panose="02040503050406030204" pitchFamily="18" charset="0"/>
                          </a:rPr>
                          <m:t>𝑑𝑥</m:t>
                        </m:r>
                      </m:den>
                    </m:f>
                  </m:oMath>
                </a14:m>
                <a:r>
                  <a:rPr lang="da-DK" dirty="0">
                    <a:latin typeface="High Tower Text" panose="02040502050506030303" pitchFamily="18" charset="77"/>
                    <a:cs typeface="Apple Chancery" panose="03020702040506060504" pitchFamily="66" charset="-79"/>
                  </a:rPr>
                  <a:t> fra?</a:t>
                </a:r>
              </a:p>
              <a:p>
                <a:pPr marL="342900" indent="-342900">
                  <a:buFont typeface="+mj-lt"/>
                  <a:buAutoNum type="arabicPeriod" startAt="11"/>
                </a:pPr>
                <a:r>
                  <a:rPr lang="da-DK" dirty="0">
                    <a:latin typeface="High Tower Text" panose="02040502050506030303" pitchFamily="18" charset="77"/>
                    <a:cs typeface="Apple Chancery" panose="03020702040506060504" pitchFamily="66" charset="-79"/>
                  </a:rPr>
                  <a:t>Gottfried Leibniz</a:t>
                </a:r>
              </a:p>
              <a:p>
                <a:pPr marL="342900" indent="-342900">
                  <a:buFont typeface="+mj-lt"/>
                  <a:buAutoNum type="arabicPeriod" startAt="11"/>
                </a:pPr>
                <a:r>
                  <a:rPr lang="da-DK" dirty="0">
                    <a:latin typeface="High Tower Text" panose="02040502050506030303" pitchFamily="18" charset="77"/>
                    <a:cs typeface="Apple Chancery" panose="03020702040506060504" pitchFamily="66" charset="-79"/>
                  </a:rPr>
                  <a:t>Isaac Newton</a:t>
                </a:r>
              </a:p>
              <a:p>
                <a:pPr marL="342900" indent="-342900">
                  <a:buFont typeface="+mj-lt"/>
                  <a:buAutoNum type="arabicPeriod" startAt="11"/>
                </a:pPr>
                <a:endParaRPr lang="da-DK" b="1" dirty="0">
                  <a:latin typeface="High Tower Text" panose="02040502050506030303" pitchFamily="18" charset="77"/>
                  <a:cs typeface="Apple Chancery" panose="03020702040506060504" pitchFamily="66" charset="-79"/>
                </a:endParaRPr>
              </a:p>
              <a:p>
                <a:r>
                  <a:rPr lang="da-DK" b="1" dirty="0">
                    <a:latin typeface="High Tower Text" panose="02040502050506030303" pitchFamily="18" charset="77"/>
                    <a:cs typeface="Apple Chancery" panose="03020702040506060504" pitchFamily="66" charset="-79"/>
                  </a:rPr>
                  <a:t>Spørgsmål 6:</a:t>
                </a:r>
              </a:p>
              <a:p>
                <a:r>
                  <a:rPr lang="da-DK" dirty="0">
                    <a:latin typeface="High Tower Text" panose="02040502050506030303" pitchFamily="18" charset="77"/>
                    <a:cs typeface="Apple Chancery" panose="03020702040506060504" pitchFamily="66" charset="-79"/>
                  </a:rPr>
                  <a:t>Svaret på opgaven med Leibniz’ regneregler.</a:t>
                </a:r>
              </a:p>
              <a:p>
                <a:endParaRPr lang="da-DK" dirty="0">
                  <a:latin typeface="High Tower Text" panose="02040502050506030303" pitchFamily="18" charset="77"/>
                  <a:cs typeface="Apple Chancery" panose="03020702040506060504" pitchFamily="66" charset="-79"/>
                </a:endParaRPr>
              </a:p>
              <a:p>
                <a:r>
                  <a:rPr lang="da-DK" dirty="0">
                    <a:latin typeface="High Tower Text" panose="02040502050506030303" pitchFamily="18" charset="77"/>
                    <a:cs typeface="Apple Chancery" panose="03020702040506060504" pitchFamily="66" charset="-79"/>
                  </a:rPr>
                  <a:t>Den trecifrede kode er summen af alle korrekte svar.</a:t>
                </a:r>
              </a:p>
            </p:txBody>
          </p:sp>
        </mc:Choice>
        <mc:Fallback xmlns="">
          <p:sp>
            <p:nvSpPr>
              <p:cNvPr id="3" name="Tekstfelt 2">
                <a:extLst>
                  <a:ext uri="{FF2B5EF4-FFF2-40B4-BE49-F238E27FC236}">
                    <a16:creationId xmlns:a16="http://schemas.microsoft.com/office/drawing/2014/main" id="{4C8A5156-573A-4D00-ADAD-86FB571BBAC3}"/>
                  </a:ext>
                </a:extLst>
              </p:cNvPr>
              <p:cNvSpPr txBox="1">
                <a:spLocks noRot="1" noChangeAspect="1" noMove="1" noResize="1" noEditPoints="1" noAdjustHandles="1" noChangeArrowheads="1" noChangeShapeType="1" noTextEdit="1"/>
              </p:cNvSpPr>
              <p:nvPr/>
            </p:nvSpPr>
            <p:spPr>
              <a:xfrm>
                <a:off x="6096000" y="504899"/>
                <a:ext cx="4066572" cy="5342296"/>
              </a:xfrm>
              <a:prstGeom prst="rect">
                <a:avLst/>
              </a:prstGeom>
              <a:blipFill>
                <a:blip r:embed="rId5"/>
                <a:stretch>
                  <a:fillRect l="-1246" t="-474" b="-711"/>
                </a:stretch>
              </a:blipFill>
            </p:spPr>
            <p:txBody>
              <a:bodyPr/>
              <a:lstStyle/>
              <a:p>
                <a:r>
                  <a:rPr lang="da-DK">
                    <a:noFill/>
                  </a:rPr>
                  <a:t> </a:t>
                </a:r>
              </a:p>
            </p:txBody>
          </p:sp>
        </mc:Fallback>
      </mc:AlternateContent>
      <p:pic>
        <p:nvPicPr>
          <p:cNvPr id="5" name="Billede 4" descr="Et billede, der indeholder bygning, udendørs, nat, gade/vej&#10;&#10;Automatisk genereret beskrivelse">
            <a:hlinkClick r:id="rId6" action="ppaction://hlinksldjump"/>
            <a:extLst>
              <a:ext uri="{FF2B5EF4-FFF2-40B4-BE49-F238E27FC236}">
                <a16:creationId xmlns:a16="http://schemas.microsoft.com/office/drawing/2014/main" id="{121CBF53-57F9-14B3-58D6-806CAC1828F7}"/>
              </a:ext>
            </a:extLst>
          </p:cNvPr>
          <p:cNvPicPr>
            <a:picLocks noChangeAspect="1"/>
          </p:cNvPicPr>
          <p:nvPr/>
        </p:nvPicPr>
        <p:blipFill>
          <a:blip r:embed="rId7"/>
          <a:stretch>
            <a:fillRect/>
          </a:stretch>
        </p:blipFill>
        <p:spPr>
          <a:xfrm>
            <a:off x="4716301" y="5454683"/>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8450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3,808,553 Wood Table Stock Photos, Pictures &amp; Royalty-Free Images - iStock">
            <a:extLst>
              <a:ext uri="{FF2B5EF4-FFF2-40B4-BE49-F238E27FC236}">
                <a16:creationId xmlns:a16="http://schemas.microsoft.com/office/drawing/2014/main" id="{31135D64-752F-DC5E-D3B3-6C75A644C9A2}"/>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2174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Billede 2" descr="Et billede, der indeholder møbler&#10;&#10;Automatisk genereret beskrivelse">
            <a:extLst>
              <a:ext uri="{FF2B5EF4-FFF2-40B4-BE49-F238E27FC236}">
                <a16:creationId xmlns:a16="http://schemas.microsoft.com/office/drawing/2014/main" id="{045DDA8F-9664-5BE4-EFD3-E91A757CFDE9}"/>
              </a:ext>
            </a:extLst>
          </p:cNvPr>
          <p:cNvPicPr>
            <a:picLocks noChangeAspect="1"/>
          </p:cNvPicPr>
          <p:nvPr/>
        </p:nvPicPr>
        <p:blipFill rotWithShape="1">
          <a:blip r:embed="rId3">
            <a:extLst>
              <a:ext uri="{28A0092B-C50C-407E-A947-70E740481C1C}">
                <a14:useLocalDpi xmlns:a14="http://schemas.microsoft.com/office/drawing/2010/main"/>
              </a:ext>
            </a:extLst>
          </a:blip>
          <a:srcRect l="11491" r="15062"/>
          <a:stretch/>
        </p:blipFill>
        <p:spPr>
          <a:xfrm>
            <a:off x="2726265" y="1111674"/>
            <a:ext cx="8009467" cy="4634650"/>
          </a:xfrm>
          <a:prstGeom prst="rect">
            <a:avLst/>
          </a:prstGeom>
        </p:spPr>
      </p:pic>
      <p:sp>
        <p:nvSpPr>
          <p:cNvPr id="4" name="Tekstfelt 3">
            <a:extLst>
              <a:ext uri="{FF2B5EF4-FFF2-40B4-BE49-F238E27FC236}">
                <a16:creationId xmlns:a16="http://schemas.microsoft.com/office/drawing/2014/main" id="{FDC30C99-5FD7-5FF0-30D3-DED0FA08B47A}"/>
              </a:ext>
            </a:extLst>
          </p:cNvPr>
          <p:cNvSpPr txBox="1"/>
          <p:nvPr/>
        </p:nvSpPr>
        <p:spPr>
          <a:xfrm>
            <a:off x="1244597" y="1686596"/>
            <a:ext cx="2116665" cy="1754326"/>
          </a:xfrm>
          <a:prstGeom prst="rect">
            <a:avLst/>
          </a:prstGeom>
          <a:noFill/>
        </p:spPr>
        <p:txBody>
          <a:bodyPr wrap="square" rtlCol="0">
            <a:spAutoFit/>
          </a:bodyPr>
          <a:lstStyle/>
          <a:p>
            <a:r>
              <a:rPr lang="da-DK" dirty="0">
                <a:solidFill>
                  <a:srgbClr val="C67434"/>
                </a:solidFill>
                <a:latin typeface="Noteworthy Light" panose="02000400000000000000" pitchFamily="2" charset="77"/>
                <a:ea typeface="Noteworthy Light" panose="02000400000000000000" pitchFamily="2" charset="77"/>
              </a:rPr>
              <a:t>Gottfried Leibniz opfandt denne regnemaskine i 1673, der som den første kunne regne med alle 4 regningsarter.</a:t>
            </a:r>
          </a:p>
        </p:txBody>
      </p:sp>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3FFEBABB-90BF-DACE-4CB8-A786E685AD4D}"/>
              </a:ext>
            </a:extLst>
          </p:cNvPr>
          <p:cNvPicPr>
            <a:picLocks noChangeAspect="1"/>
          </p:cNvPicPr>
          <p:nvPr/>
        </p:nvPicPr>
        <p:blipFill>
          <a:blip r:embed="rId5"/>
          <a:stretch>
            <a:fillRect/>
          </a:stretch>
        </p:blipFill>
        <p:spPr>
          <a:xfrm>
            <a:off x="557504" y="5454683"/>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246356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ooks On A Shelf Pictures | Download Free Images on Unsplash">
            <a:extLst>
              <a:ext uri="{FF2B5EF4-FFF2-40B4-BE49-F238E27FC236}">
                <a16:creationId xmlns:a16="http://schemas.microsoft.com/office/drawing/2014/main" id="{60053D7B-980D-86BF-1771-2E81406D1344}"/>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454" y="0"/>
            <a:ext cx="12191980" cy="6856718"/>
          </a:xfrm>
          <a:prstGeom prst="rect">
            <a:avLst/>
          </a:prstGeom>
          <a:noFill/>
          <a:extLst>
            <a:ext uri="{909E8E84-426E-40DD-AFC4-6F175D3DCCD1}">
              <a14:hiddenFill xmlns:a14="http://schemas.microsoft.com/office/drawing/2010/main">
                <a:solidFill>
                  <a:srgbClr val="FFFFFF"/>
                </a:solidFill>
              </a14:hiddenFill>
            </a:ext>
          </a:extLst>
        </p:spPr>
      </p:pic>
      <p:sp>
        <p:nvSpPr>
          <p:cNvPr id="6" name="Rektangel 5">
            <a:hlinkClick r:id="rId4" action="ppaction://hlinksldjump"/>
            <a:extLst>
              <a:ext uri="{FF2B5EF4-FFF2-40B4-BE49-F238E27FC236}">
                <a16:creationId xmlns:a16="http://schemas.microsoft.com/office/drawing/2014/main" id="{3A859579-C744-15C5-0E7D-31DF9AF9EA80}"/>
              </a:ext>
            </a:extLst>
          </p:cNvPr>
          <p:cNvSpPr/>
          <p:nvPr/>
        </p:nvSpPr>
        <p:spPr>
          <a:xfrm>
            <a:off x="6646091" y="818321"/>
            <a:ext cx="821635" cy="59833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Rektangel 10">
            <a:hlinkClick r:id="rId5" action="ppaction://hlinksldjump"/>
            <a:extLst>
              <a:ext uri="{FF2B5EF4-FFF2-40B4-BE49-F238E27FC236}">
                <a16:creationId xmlns:a16="http://schemas.microsoft.com/office/drawing/2014/main" id="{C2834D1A-166F-8EB0-B77C-0813D6C22CFD}"/>
              </a:ext>
            </a:extLst>
          </p:cNvPr>
          <p:cNvSpPr/>
          <p:nvPr/>
        </p:nvSpPr>
        <p:spPr>
          <a:xfrm>
            <a:off x="10160751" y="673768"/>
            <a:ext cx="641685" cy="607158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 name="Tekstfelt 1">
            <a:hlinkClick r:id="rId4" action="ppaction://hlinksldjump"/>
            <a:extLst>
              <a:ext uri="{FF2B5EF4-FFF2-40B4-BE49-F238E27FC236}">
                <a16:creationId xmlns:a16="http://schemas.microsoft.com/office/drawing/2014/main" id="{736D2022-E238-B6A0-EDB8-4B47077E0BAC}"/>
              </a:ext>
            </a:extLst>
          </p:cNvPr>
          <p:cNvSpPr txBox="1"/>
          <p:nvPr/>
        </p:nvSpPr>
        <p:spPr>
          <a:xfrm>
            <a:off x="6698343" y="1463197"/>
            <a:ext cx="769383" cy="1338828"/>
          </a:xfrm>
          <a:prstGeom prst="rect">
            <a:avLst/>
          </a:prstGeom>
          <a:solidFill>
            <a:srgbClr val="D96E39"/>
          </a:solidFill>
          <a:effectLst>
            <a:softEdge rad="0"/>
          </a:effectLst>
        </p:spPr>
        <p:txBody>
          <a:bodyPr wrap="square" rtlCol="0">
            <a:spAutoFit/>
          </a:bodyPr>
          <a:lstStyle/>
          <a:p>
            <a:pPr algn="ctr"/>
            <a:endParaRPr lang="da-DK" sz="900" dirty="0">
              <a:latin typeface="Goudy Old Style" panose="02020502050305020303" pitchFamily="18" charset="77"/>
            </a:endParaRPr>
          </a:p>
          <a:p>
            <a:pPr algn="ctr"/>
            <a:r>
              <a:rPr lang="da-DK" sz="900" dirty="0">
                <a:solidFill>
                  <a:srgbClr val="E4E9B1"/>
                </a:solidFill>
                <a:latin typeface="Goudy Old Style" panose="02020502050305020303" pitchFamily="18" charset="77"/>
              </a:rPr>
              <a:t>The METHOD of FLUXIONS And </a:t>
            </a:r>
            <a:r>
              <a:rPr lang="da-DK" sz="900" dirty="0" err="1">
                <a:solidFill>
                  <a:srgbClr val="E4E9B1"/>
                </a:solidFill>
                <a:latin typeface="Goudy Old Style" panose="02020502050305020303" pitchFamily="18" charset="77"/>
              </a:rPr>
              <a:t>Infinite</a:t>
            </a:r>
            <a:r>
              <a:rPr lang="da-DK" sz="900" dirty="0">
                <a:solidFill>
                  <a:srgbClr val="E4E9B1"/>
                </a:solidFill>
                <a:latin typeface="Goudy Old Style" panose="02020502050305020303" pitchFamily="18" charset="77"/>
              </a:rPr>
              <a:t> Series</a:t>
            </a:r>
          </a:p>
          <a:p>
            <a:pPr algn="ctr"/>
            <a:endParaRPr lang="da-DK" sz="900" dirty="0">
              <a:latin typeface="Goudy Old Style" panose="02020502050305020303" pitchFamily="18" charset="77"/>
            </a:endParaRPr>
          </a:p>
          <a:p>
            <a:pPr algn="ctr"/>
            <a:endParaRPr lang="da-DK" sz="900" dirty="0">
              <a:latin typeface="Goudy Old Style" panose="02020502050305020303" pitchFamily="18" charset="77"/>
            </a:endParaRPr>
          </a:p>
        </p:txBody>
      </p:sp>
      <p:pic>
        <p:nvPicPr>
          <p:cNvPr id="3" name="Billede 2" descr="Et billede, der indeholder bygning, udendørs, nat, gade/vej&#10;&#10;Automatisk genereret beskrivelse">
            <a:hlinkClick r:id="rId6" action="ppaction://hlinksldjump"/>
            <a:extLst>
              <a:ext uri="{FF2B5EF4-FFF2-40B4-BE49-F238E27FC236}">
                <a16:creationId xmlns:a16="http://schemas.microsoft.com/office/drawing/2014/main" id="{2020BF9E-5C80-7788-5341-2783292851D4}"/>
              </a:ext>
            </a:extLst>
          </p:cNvPr>
          <p:cNvPicPr>
            <a:picLocks noChangeAspect="1"/>
          </p:cNvPicPr>
          <p:nvPr/>
        </p:nvPicPr>
        <p:blipFill>
          <a:blip r:embed="rId7"/>
          <a:stretch>
            <a:fillRect/>
          </a:stretch>
        </p:blipFill>
        <p:spPr>
          <a:xfrm>
            <a:off x="325018" y="5537810"/>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45765002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pen Book Antique Images – Browse 55,504 Stock Photos, Vectors, and Video |  Adobe Stock">
            <a:extLst>
              <a:ext uri="{FF2B5EF4-FFF2-40B4-BE49-F238E27FC236}">
                <a16:creationId xmlns:a16="http://schemas.microsoft.com/office/drawing/2014/main" id="{75B6A8EF-A868-E0E1-A394-D9214F05900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1343024" y="1282"/>
            <a:ext cx="9601201" cy="6856718"/>
          </a:xfrm>
          <a:prstGeom prst="rect">
            <a:avLst/>
          </a:prstGeom>
          <a:noFill/>
          <a:extLst>
            <a:ext uri="{909E8E84-426E-40DD-AFC4-6F175D3DCCD1}">
              <a14:hiddenFill xmlns:a14="http://schemas.microsoft.com/office/drawing/2010/main">
                <a:solidFill>
                  <a:srgbClr val="FFFFFF"/>
                </a:solidFill>
              </a14:hiddenFill>
            </a:ext>
          </a:extLst>
        </p:spPr>
      </p:pic>
      <p:sp>
        <p:nvSpPr>
          <p:cNvPr id="4" name="Tekstfelt 3">
            <a:extLst>
              <a:ext uri="{FF2B5EF4-FFF2-40B4-BE49-F238E27FC236}">
                <a16:creationId xmlns:a16="http://schemas.microsoft.com/office/drawing/2014/main" id="{4379ACB5-D5DE-98FB-E372-2B62B0BFFF4A}"/>
              </a:ext>
            </a:extLst>
          </p:cNvPr>
          <p:cNvSpPr txBox="1"/>
          <p:nvPr/>
        </p:nvSpPr>
        <p:spPr>
          <a:xfrm>
            <a:off x="2101934" y="337356"/>
            <a:ext cx="3562066" cy="6186309"/>
          </a:xfrm>
          <a:prstGeom prst="rect">
            <a:avLst/>
          </a:prstGeom>
          <a:noFill/>
        </p:spPr>
        <p:txBody>
          <a:bodyPr wrap="square" rtlCol="0">
            <a:spAutoFit/>
          </a:bodyPr>
          <a:lstStyle/>
          <a:p>
            <a:r>
              <a:rPr lang="da-DK" b="1" i="0" u="none" strike="noStrike" dirty="0">
                <a:solidFill>
                  <a:srgbClr val="000000"/>
                </a:solidFill>
                <a:effectLst/>
                <a:latin typeface="High Tower Text" panose="02040502050506030303" pitchFamily="18" charset="77"/>
              </a:rPr>
              <a:t>Differentialregningens begyndelse.</a:t>
            </a:r>
          </a:p>
          <a:p>
            <a:endParaRPr lang="da-DK" b="1" i="0" u="none" strike="noStrike" dirty="0">
              <a:solidFill>
                <a:srgbClr val="000000"/>
              </a:solidFill>
              <a:effectLst/>
              <a:latin typeface="High Tower Text" panose="02040502050506030303" pitchFamily="18" charset="77"/>
            </a:endParaRPr>
          </a:p>
          <a:p>
            <a:r>
              <a:rPr lang="da-DK" b="0" i="0" u="none" strike="noStrike" dirty="0">
                <a:solidFill>
                  <a:srgbClr val="000000"/>
                </a:solidFill>
                <a:effectLst/>
                <a:latin typeface="High Tower Text" panose="02040502050506030303" pitchFamily="18" charset="77"/>
              </a:rPr>
              <a:t>Newton begyndte at skrive om sin version af </a:t>
            </a:r>
            <a:r>
              <a:rPr lang="da-DK" b="0" i="0" u="none" strike="noStrike" dirty="0" err="1">
                <a:solidFill>
                  <a:srgbClr val="000000"/>
                </a:solidFill>
                <a:effectLst/>
                <a:latin typeface="High Tower Text" panose="02040502050506030303" pitchFamily="18" charset="77"/>
              </a:rPr>
              <a:t>differential-regning</a:t>
            </a:r>
            <a:r>
              <a:rPr lang="da-DK" b="0" i="0" u="none" strike="noStrike" dirty="0">
                <a:solidFill>
                  <a:srgbClr val="000000"/>
                </a:solidFill>
                <a:effectLst/>
                <a:latin typeface="High Tower Text" panose="02040502050506030303" pitchFamily="18" charset="77"/>
              </a:rPr>
              <a:t>, </a:t>
            </a:r>
            <a:r>
              <a:rPr lang="da-DK" b="0" i="1" u="none" strike="noStrike" dirty="0">
                <a:solidFill>
                  <a:srgbClr val="000000"/>
                </a:solidFill>
                <a:effectLst/>
                <a:latin typeface="High Tower Text" panose="02040502050506030303" pitchFamily="18" charset="77"/>
              </a:rPr>
              <a:t>fluxionsregning</a:t>
            </a:r>
            <a:r>
              <a:rPr lang="da-DK" b="0" i="0" u="none" strike="noStrike" dirty="0">
                <a:solidFill>
                  <a:srgbClr val="000000"/>
                </a:solidFill>
                <a:effectLst/>
                <a:latin typeface="High Tower Text" panose="02040502050506030303" pitchFamily="18" charset="77"/>
              </a:rPr>
              <a:t>, allerede i sin mest frugtbare periode 1664-66, hvor han var i begyndelsen af 20'erne. Men han ventede mange år med at offentliggøre sine ideer. Det skete først i 1687 i hans hovedværk </a:t>
            </a:r>
            <a:r>
              <a:rPr lang="da-DK" b="0" i="1" u="none" strike="noStrike" dirty="0">
                <a:solidFill>
                  <a:srgbClr val="000000"/>
                </a:solidFill>
                <a:effectLst/>
                <a:latin typeface="High Tower Text" panose="02040502050506030303" pitchFamily="18" charset="77"/>
              </a:rPr>
              <a:t>Principia</a:t>
            </a:r>
            <a:r>
              <a:rPr lang="da-DK" b="0" i="0" u="none" strike="noStrike" dirty="0">
                <a:solidFill>
                  <a:srgbClr val="000000"/>
                </a:solidFill>
                <a:effectLst/>
                <a:latin typeface="High Tower Text" panose="02040502050506030303" pitchFamily="18" charset="77"/>
              </a:rPr>
              <a:t>, som handler om matematisk fysik, specielt mekanik. Det vil sige, selv ikke her i Principia skrev han direkte om sin opfindelse af differential- og integralregning: Han iklædte sin matematik gammel græsk geometrisk klædedragt.</a:t>
            </a:r>
          </a:p>
          <a:p>
            <a:endParaRPr lang="da-DK" b="0" i="0" u="none" strike="noStrike" dirty="0">
              <a:solidFill>
                <a:srgbClr val="000000"/>
              </a:solidFill>
              <a:effectLst/>
              <a:latin typeface="High Tower Text" panose="02040502050506030303" pitchFamily="18" charset="77"/>
            </a:endParaRPr>
          </a:p>
          <a:p>
            <a:r>
              <a:rPr lang="da-DK" b="0" i="0" u="none" strike="noStrike" dirty="0">
                <a:solidFill>
                  <a:srgbClr val="000000"/>
                </a:solidFill>
                <a:effectLst/>
                <a:latin typeface="High Tower Text" panose="02040502050506030303" pitchFamily="18" charset="77"/>
              </a:rPr>
              <a:t>Leibniz derimod begyndte først at skrive om sin version af integralregning i 1673-75,</a:t>
            </a:r>
            <a:endParaRPr lang="da-DK" dirty="0">
              <a:latin typeface="High Tower Text" panose="02040502050506030303" pitchFamily="18" charset="77"/>
              <a:cs typeface="Apple Chancery" panose="03020702040506060504" pitchFamily="66" charset="-79"/>
            </a:endParaRPr>
          </a:p>
        </p:txBody>
      </p:sp>
      <p:sp>
        <p:nvSpPr>
          <p:cNvPr id="2" name="Tekstfelt 1">
            <a:extLst>
              <a:ext uri="{FF2B5EF4-FFF2-40B4-BE49-F238E27FC236}">
                <a16:creationId xmlns:a16="http://schemas.microsoft.com/office/drawing/2014/main" id="{52C3A5E7-4031-F4D4-F4DE-7A90DE084AA6}"/>
              </a:ext>
            </a:extLst>
          </p:cNvPr>
          <p:cNvSpPr txBox="1"/>
          <p:nvPr/>
        </p:nvSpPr>
        <p:spPr>
          <a:xfrm>
            <a:off x="6441742" y="159932"/>
            <a:ext cx="3648323" cy="6294031"/>
          </a:xfrm>
          <a:prstGeom prst="rect">
            <a:avLst/>
          </a:prstGeom>
          <a:noFill/>
        </p:spPr>
        <p:txBody>
          <a:bodyPr wrap="square" rtlCol="0">
            <a:spAutoFit/>
          </a:bodyPr>
          <a:lstStyle/>
          <a:p>
            <a:pPr algn="l"/>
            <a:r>
              <a:rPr lang="da-DK" b="0" i="0" u="none" strike="noStrike" dirty="0">
                <a:solidFill>
                  <a:srgbClr val="000000"/>
                </a:solidFill>
                <a:effectLst/>
                <a:latin typeface="High Tower Text" panose="02040502050506030303" pitchFamily="18" charset="77"/>
              </a:rPr>
              <a:t>og også han ventede med at publicere sine resultater. Hans første publikationer om differential- og integralregning kom i 1684 og 1686, dvs. før Newton.</a:t>
            </a:r>
          </a:p>
          <a:p>
            <a:pPr algn="l"/>
            <a:r>
              <a:rPr lang="da-DK" b="0" i="0" u="none" strike="noStrike" dirty="0">
                <a:solidFill>
                  <a:srgbClr val="000000"/>
                </a:solidFill>
                <a:effectLst/>
                <a:latin typeface="High Tower Text" panose="02040502050506030303" pitchFamily="18" charset="77"/>
              </a:rPr>
              <a:t>Som man kan se, fik Newton ideerne først, mens Leibniz publicerede først: Dvs. en klassisk prioritetskonflikt. Man har spekuleret over, om Leibniz fik ideerne fra Newton, men i dag mener forskerne, at Leibniz' opfindelse af differential- og integralregning i det store og hele var uafhængig af Newton. Men han har sandsynligvis hørt lidt om Newtons ideer. Dog er deres versioner så tilpas forskellige, at dette alene begrunder vurderingen af uafhængigheden.</a:t>
            </a:r>
          </a:p>
          <a:p>
            <a:pPr algn="l"/>
            <a:endParaRPr lang="da-DK" dirty="0">
              <a:solidFill>
                <a:srgbClr val="000000"/>
              </a:solidFill>
              <a:latin typeface="High Tower Text" panose="02040502050506030303" pitchFamily="18" charset="77"/>
            </a:endParaRPr>
          </a:p>
          <a:p>
            <a:pPr algn="l"/>
            <a:r>
              <a:rPr lang="da-DK" sz="1400">
                <a:solidFill>
                  <a:srgbClr val="000000"/>
                </a:solidFill>
                <a:latin typeface="High Tower Text" panose="02040502050506030303" pitchFamily="18" charset="77"/>
              </a:rPr>
              <a:t>Uddrag fra</a:t>
            </a:r>
            <a:endParaRPr lang="da-DK" sz="1400" b="0" i="0" u="none" strike="noStrike" dirty="0">
              <a:solidFill>
                <a:srgbClr val="000000"/>
              </a:solidFill>
              <a:effectLst/>
              <a:latin typeface="High Tower Text" panose="02040502050506030303" pitchFamily="18" charset="77"/>
            </a:endParaRPr>
          </a:p>
          <a:p>
            <a:pPr algn="l"/>
            <a:r>
              <a:rPr lang="da-DK" sz="1100" b="0" i="0" u="none" strike="noStrike" dirty="0">
                <a:solidFill>
                  <a:srgbClr val="000000"/>
                </a:solidFill>
                <a:effectLst/>
                <a:latin typeface="High Tower Text" panose="02040502050506030303" pitchFamily="18" charset="77"/>
              </a:rPr>
              <a:t>http://</a:t>
            </a:r>
            <a:r>
              <a:rPr lang="da-DK" sz="1100" b="0" i="0" u="none" strike="noStrike" dirty="0" err="1">
                <a:solidFill>
                  <a:srgbClr val="000000"/>
                </a:solidFill>
                <a:effectLst/>
                <a:latin typeface="High Tower Text" panose="02040502050506030303" pitchFamily="18" charset="77"/>
              </a:rPr>
              <a:t>www.fysikhistorie.dk</a:t>
            </a:r>
            <a:r>
              <a:rPr lang="da-DK" sz="1100" b="0" i="0" u="none" strike="noStrike" dirty="0">
                <a:solidFill>
                  <a:srgbClr val="000000"/>
                </a:solidFill>
                <a:effectLst/>
                <a:latin typeface="High Tower Text" panose="02040502050506030303" pitchFamily="18" charset="77"/>
              </a:rPr>
              <a:t>/biografier2/</a:t>
            </a:r>
            <a:r>
              <a:rPr lang="da-DK" sz="1100" b="0" i="0" u="none" strike="noStrike" dirty="0" err="1">
                <a:solidFill>
                  <a:srgbClr val="000000"/>
                </a:solidFill>
                <a:effectLst/>
                <a:latin typeface="High Tower Text" panose="02040502050506030303" pitchFamily="18" charset="77"/>
              </a:rPr>
              <a:t>newleibio.html</a:t>
            </a:r>
            <a:endParaRPr lang="da-DK" sz="1100" b="0" i="0" u="none" strike="noStrike" dirty="0">
              <a:solidFill>
                <a:srgbClr val="000000"/>
              </a:solidFill>
              <a:effectLst/>
              <a:latin typeface="High Tower Text" panose="02040502050506030303" pitchFamily="18" charset="77"/>
            </a:endParaRPr>
          </a:p>
        </p:txBody>
      </p:sp>
      <p:pic>
        <p:nvPicPr>
          <p:cNvPr id="3" name="Billede 2" descr="Et billede, der indeholder bygning, udendørs, nat, gade/vej&#10;&#10;Automatisk genereret beskrivelse">
            <a:hlinkClick r:id="rId3" action="ppaction://hlinksldjump"/>
            <a:extLst>
              <a:ext uri="{FF2B5EF4-FFF2-40B4-BE49-F238E27FC236}">
                <a16:creationId xmlns:a16="http://schemas.microsoft.com/office/drawing/2014/main" id="{8D02484E-DC03-601D-2E02-8A751B78749C}"/>
              </a:ext>
            </a:extLst>
          </p:cNvPr>
          <p:cNvPicPr>
            <a:picLocks noChangeAspect="1"/>
          </p:cNvPicPr>
          <p:nvPr/>
        </p:nvPicPr>
        <p:blipFill>
          <a:blip r:embed="rId4"/>
          <a:stretch>
            <a:fillRect/>
          </a:stretch>
        </p:blipFill>
        <p:spPr>
          <a:xfrm>
            <a:off x="419824" y="5565520"/>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212794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remium Photo | Old vintage open book isolated on white background">
            <a:extLst>
              <a:ext uri="{FF2B5EF4-FFF2-40B4-BE49-F238E27FC236}">
                <a16:creationId xmlns:a16="http://schemas.microsoft.com/office/drawing/2014/main" id="{BAFD1399-8323-633B-C357-55259CD95D6B}"/>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401444" y="0"/>
            <a:ext cx="11485755" cy="685800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2" name="Tekstfelt 1">
                <a:extLst>
                  <a:ext uri="{FF2B5EF4-FFF2-40B4-BE49-F238E27FC236}">
                    <a16:creationId xmlns:a16="http://schemas.microsoft.com/office/drawing/2014/main" id="{F971CDFD-CA9A-2502-6298-A60DF2E3EE69}"/>
                  </a:ext>
                </a:extLst>
              </p:cNvPr>
              <p:cNvSpPr txBox="1"/>
              <p:nvPr/>
            </p:nvSpPr>
            <p:spPr>
              <a:xfrm>
                <a:off x="1851516" y="530861"/>
                <a:ext cx="3873730" cy="4039054"/>
              </a:xfrm>
              <a:prstGeom prst="rect">
                <a:avLst/>
              </a:prstGeom>
              <a:noFill/>
            </p:spPr>
            <p:txBody>
              <a:bodyPr wrap="square" rtlCol="0">
                <a:spAutoFit/>
              </a:bodyPr>
              <a:lstStyle/>
              <a:p>
                <a:r>
                  <a:rPr lang="da-DK" b="1" dirty="0"/>
                  <a:t>Newtons fluxionsregning</a:t>
                </a:r>
              </a:p>
              <a:p>
                <a:endParaRPr lang="da-DK" dirty="0"/>
              </a:p>
              <a:p>
                <a:r>
                  <a:rPr lang="da-DK" sz="1400" dirty="0"/>
                  <a:t>Newton opfattede en kurve som den bane et punkt bevæger sig.</a:t>
                </a:r>
              </a:p>
              <a:p>
                <a:endParaRPr lang="da-DK" sz="1400" dirty="0"/>
              </a:p>
              <a:p>
                <a:r>
                  <a:rPr lang="da-DK" sz="1400" dirty="0"/>
                  <a:t>Det ”flydende” punkt kalder han en </a:t>
                </a:r>
                <a:r>
                  <a:rPr lang="da-DK" sz="1400" dirty="0" err="1"/>
                  <a:t>fluent</a:t>
                </a:r>
                <a:r>
                  <a:rPr lang="da-DK" sz="1400" dirty="0"/>
                  <a:t>, og punktets hastighed kalder han </a:t>
                </a:r>
                <a:r>
                  <a:rPr lang="da-DK" sz="1400" dirty="0" err="1"/>
                  <a:t>fluentens</a:t>
                </a:r>
                <a:r>
                  <a:rPr lang="da-DK" sz="1400" dirty="0"/>
                  <a:t> </a:t>
                </a:r>
                <a:r>
                  <a:rPr lang="da-DK" sz="1400" dirty="0" err="1"/>
                  <a:t>fluxion</a:t>
                </a:r>
                <a:r>
                  <a:rPr lang="da-DK" sz="1400" dirty="0"/>
                  <a:t>.</a:t>
                </a:r>
              </a:p>
              <a:p>
                <a:endParaRPr lang="da-DK" sz="1400" dirty="0"/>
              </a:p>
              <a:p>
                <a:r>
                  <a:rPr lang="da-DK" sz="1400" dirty="0"/>
                  <a:t>Han ser på </a:t>
                </a:r>
                <a:r>
                  <a:rPr lang="da-DK" sz="1400" dirty="0" err="1"/>
                  <a:t>fluxionen</a:t>
                </a:r>
                <a:r>
                  <a:rPr lang="da-DK" sz="1400" dirty="0"/>
                  <a:t> i x-retningen (som han  betegner med </a:t>
                </a:r>
                <a14:m>
                  <m:oMath xmlns:m="http://schemas.openxmlformats.org/officeDocument/2006/math">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oMath>
                </a14:m>
                <a:r>
                  <a:rPr lang="da-DK" sz="1400" dirty="0"/>
                  <a:t>) og i y-retningen (som han betegner med </a:t>
                </a:r>
                <a14:m>
                  <m:oMath xmlns:m="http://schemas.openxmlformats.org/officeDocument/2006/math">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oMath>
                </a14:m>
                <a:r>
                  <a:rPr lang="da-DK" sz="1400" dirty="0"/>
                  <a:t>). Han antager, at punktet bevæger sig med konstant hastighed i et lille kort tidsrum o (”lille” o og ikke tallet 0).</a:t>
                </a:r>
              </a:p>
              <a:p>
                <a:endParaRPr lang="da-DK" sz="1400" dirty="0"/>
              </a:p>
              <a:p>
                <a:r>
                  <a:rPr lang="da-DK" sz="1400" dirty="0"/>
                  <a:t>Når han skal finde tangenthældningen i et punkt, skal han derfor finde </a:t>
                </a:r>
                <a14:m>
                  <m:oMath xmlns:m="http://schemas.openxmlformats.org/officeDocument/2006/math">
                    <m:f>
                      <m:fPr>
                        <m:ctrlPr>
                          <a:rPr lang="da-DK" sz="1400" i="1" smtClean="0">
                            <a:latin typeface="Cambria Math" panose="02040503050406030204" pitchFamily="18" charset="0"/>
                          </a:rPr>
                        </m:ctrlPr>
                      </m:fPr>
                      <m:num>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num>
                      <m:den>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den>
                    </m:f>
                  </m:oMath>
                </a14:m>
                <a:r>
                  <a:rPr lang="da-DK" sz="1400" dirty="0"/>
                  <a:t>.</a:t>
                </a:r>
              </a:p>
              <a:p>
                <a:endParaRPr lang="da-DK" dirty="0"/>
              </a:p>
            </p:txBody>
          </p:sp>
        </mc:Choice>
        <mc:Fallback xmlns="">
          <p:sp>
            <p:nvSpPr>
              <p:cNvPr id="2" name="Tekstfelt 1">
                <a:extLst>
                  <a:ext uri="{FF2B5EF4-FFF2-40B4-BE49-F238E27FC236}">
                    <a16:creationId xmlns:a16="http://schemas.microsoft.com/office/drawing/2014/main" id="{F971CDFD-CA9A-2502-6298-A60DF2E3EE69}"/>
                  </a:ext>
                </a:extLst>
              </p:cNvPr>
              <p:cNvSpPr txBox="1">
                <a:spLocks noRot="1" noChangeAspect="1" noMove="1" noResize="1" noEditPoints="1" noAdjustHandles="1" noChangeArrowheads="1" noChangeShapeType="1" noTextEdit="1"/>
              </p:cNvSpPr>
              <p:nvPr/>
            </p:nvSpPr>
            <p:spPr>
              <a:xfrm>
                <a:off x="1851516" y="530861"/>
                <a:ext cx="3873730" cy="4039054"/>
              </a:xfrm>
              <a:prstGeom prst="rect">
                <a:avLst/>
              </a:prstGeom>
              <a:blipFill>
                <a:blip r:embed="rId3"/>
                <a:stretch>
                  <a:fillRect l="-1307" t="-627" r="-1307"/>
                </a:stretch>
              </a:blipFill>
            </p:spPr>
            <p:txBody>
              <a:bodyPr/>
              <a:lstStyle/>
              <a:p>
                <a:r>
                  <a:rPr lang="da-DK">
                    <a:noFill/>
                  </a:rPr>
                  <a:t> </a:t>
                </a:r>
              </a:p>
            </p:txBody>
          </p:sp>
        </mc:Fallback>
      </mc:AlternateContent>
      <p:pic>
        <p:nvPicPr>
          <p:cNvPr id="11" name="Billede 10" descr="Et billede, der indeholder linje/række, diagram, Parallel, design&#10;&#10;Automatisk genereret beskrivelse">
            <a:extLst>
              <a:ext uri="{FF2B5EF4-FFF2-40B4-BE49-F238E27FC236}">
                <a16:creationId xmlns:a16="http://schemas.microsoft.com/office/drawing/2014/main" id="{9D3F769B-6287-B1BE-B617-1B8BE93E99AE}"/>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2589402" y="4319829"/>
            <a:ext cx="2590724" cy="2193284"/>
          </a:xfrm>
          <a:prstGeom prst="rect">
            <a:avLst/>
          </a:prstGeom>
        </p:spPr>
      </p:pic>
      <p:sp>
        <p:nvSpPr>
          <p:cNvPr id="14" name="Tekstfelt 13">
            <a:extLst>
              <a:ext uri="{FF2B5EF4-FFF2-40B4-BE49-F238E27FC236}">
                <a16:creationId xmlns:a16="http://schemas.microsoft.com/office/drawing/2014/main" id="{3FDE90B7-5FC1-3D3A-C79B-74D2233E3B23}"/>
              </a:ext>
            </a:extLst>
          </p:cNvPr>
          <p:cNvSpPr txBox="1"/>
          <p:nvPr/>
        </p:nvSpPr>
        <p:spPr>
          <a:xfrm>
            <a:off x="7641166" y="5363951"/>
            <a:ext cx="2400300" cy="646331"/>
          </a:xfrm>
          <a:prstGeom prst="rect">
            <a:avLst/>
          </a:prstGeom>
          <a:noFill/>
        </p:spPr>
        <p:txBody>
          <a:bodyPr wrap="square" rtlCol="0">
            <a:spAutoFit/>
          </a:bodyPr>
          <a:lstStyle/>
          <a:p>
            <a:r>
              <a:rPr lang="da-DK" dirty="0">
                <a:solidFill>
                  <a:srgbClr val="442204"/>
                </a:solidFill>
                <a:latin typeface="Bradley Hand" pitchFamily="2" charset="77"/>
              </a:rPr>
              <a:t>Isaac Newton </a:t>
            </a:r>
          </a:p>
          <a:p>
            <a:r>
              <a:rPr lang="da-DK" dirty="0">
                <a:solidFill>
                  <a:srgbClr val="442204"/>
                </a:solidFill>
                <a:latin typeface="Bradley Hand" pitchFamily="2" charset="77"/>
              </a:rPr>
              <a:t>(1642-1727)</a:t>
            </a:r>
          </a:p>
        </p:txBody>
      </p:sp>
      <p:pic>
        <p:nvPicPr>
          <p:cNvPr id="15" name="Picture 6">
            <a:extLst>
              <a:ext uri="{FF2B5EF4-FFF2-40B4-BE49-F238E27FC236}">
                <a16:creationId xmlns:a16="http://schemas.microsoft.com/office/drawing/2014/main" id="{8F8548A9-1AD4-7D67-4AB4-B06E622D7DFC}"/>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a:ext>
            </a:extLst>
          </a:blip>
          <a:srcRect/>
          <a:stretch/>
        </p:blipFill>
        <p:spPr bwMode="auto">
          <a:xfrm>
            <a:off x="6881833" y="699139"/>
            <a:ext cx="3159633" cy="4463426"/>
          </a:xfrm>
          <a:prstGeom prst="rect">
            <a:avLst/>
          </a:prstGeom>
          <a:noFill/>
          <a:ln w="53975">
            <a:solidFill>
              <a:schemeClr val="tx1"/>
            </a:solidFill>
          </a:ln>
          <a:extLst>
            <a:ext uri="{909E8E84-426E-40DD-AFC4-6F175D3DCCD1}">
              <a14:hiddenFill xmlns:a14="http://schemas.microsoft.com/office/drawing/2010/main">
                <a:solidFill>
                  <a:srgbClr val="FFFFFF"/>
                </a:solidFill>
              </a14:hiddenFill>
            </a:ext>
          </a:extLst>
        </p:spPr>
      </p:pic>
      <p:pic>
        <p:nvPicPr>
          <p:cNvPr id="17" name="Billede 16" descr="Et billede, der indeholder sort, mørke&#10;&#10;Automatisk genereret beskrivelse">
            <a:hlinkClick r:id="" action="ppaction://hlinkshowjump?jump=nextslide"/>
            <a:extLst>
              <a:ext uri="{FF2B5EF4-FFF2-40B4-BE49-F238E27FC236}">
                <a16:creationId xmlns:a16="http://schemas.microsoft.com/office/drawing/2014/main" id="{A79DF7DC-41A3-C72C-8D7B-6F9499A8BABD}"/>
              </a:ext>
            </a:extLst>
          </p:cNvPr>
          <p:cNvPicPr>
            <a:picLocks noChangeAspect="1"/>
          </p:cNvPicPr>
          <p:nvPr/>
        </p:nvPicPr>
        <p:blipFill>
          <a:blip r:embed="rId7"/>
          <a:stretch>
            <a:fillRect/>
          </a:stretch>
        </p:blipFill>
        <p:spPr>
          <a:xfrm>
            <a:off x="9253456" y="6010282"/>
            <a:ext cx="1140584" cy="646331"/>
          </a:xfrm>
          <a:prstGeom prst="rect">
            <a:avLst/>
          </a:prstGeom>
        </p:spPr>
      </p:pic>
      <p:pic>
        <p:nvPicPr>
          <p:cNvPr id="18" name="Billede 17" descr="Et billede, der indeholder bygning, udendørs, nat, gade/vej&#10;&#10;Automatisk genereret beskrivelse">
            <a:hlinkClick r:id="rId8" action="ppaction://hlinksldjump"/>
            <a:extLst>
              <a:ext uri="{FF2B5EF4-FFF2-40B4-BE49-F238E27FC236}">
                <a16:creationId xmlns:a16="http://schemas.microsoft.com/office/drawing/2014/main" id="{18011B0B-BEEB-C415-11FA-F0A27B47FAE9}"/>
              </a:ext>
            </a:extLst>
          </p:cNvPr>
          <p:cNvPicPr>
            <a:picLocks noChangeAspect="1"/>
          </p:cNvPicPr>
          <p:nvPr/>
        </p:nvPicPr>
        <p:blipFill>
          <a:blip r:embed="rId9"/>
          <a:stretch>
            <a:fillRect/>
          </a:stretch>
        </p:blipFill>
        <p:spPr>
          <a:xfrm>
            <a:off x="1630307" y="5458315"/>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799366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remium Photo | Old vintage open book isolated on white background">
            <a:extLst>
              <a:ext uri="{FF2B5EF4-FFF2-40B4-BE49-F238E27FC236}">
                <a16:creationId xmlns:a16="http://schemas.microsoft.com/office/drawing/2014/main" id="{BAFD1399-8323-633B-C357-55259CD95D6B}"/>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401444" y="0"/>
            <a:ext cx="11485755" cy="685800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Tekstfelt 2">
                <a:extLst>
                  <a:ext uri="{FF2B5EF4-FFF2-40B4-BE49-F238E27FC236}">
                    <a16:creationId xmlns:a16="http://schemas.microsoft.com/office/drawing/2014/main" id="{94331641-F614-7782-ECC8-65EECC9B2134}"/>
                  </a:ext>
                </a:extLst>
              </p:cNvPr>
              <p:cNvSpPr txBox="1"/>
              <p:nvPr/>
            </p:nvSpPr>
            <p:spPr>
              <a:xfrm>
                <a:off x="1638724" y="344886"/>
                <a:ext cx="4227968" cy="6168227"/>
              </a:xfrm>
              <a:prstGeom prst="rect">
                <a:avLst/>
              </a:prstGeom>
              <a:noFill/>
            </p:spPr>
            <p:txBody>
              <a:bodyPr wrap="square" rtlCol="0">
                <a:spAutoFit/>
              </a:bodyPr>
              <a:lstStyle/>
              <a:p>
                <a:r>
                  <a:rPr lang="da-DK" sz="1400" b="1" dirty="0"/>
                  <a:t>Eksempel</a:t>
                </a:r>
              </a:p>
              <a:p>
                <a:r>
                  <a:rPr lang="da-DK" sz="1400" dirty="0"/>
                  <a:t>Vi ser på kurven med ligningen </a:t>
                </a:r>
              </a:p>
              <a:p>
                <a:endParaRPr lang="da-DK" sz="1400" dirty="0"/>
              </a:p>
              <a:p>
                <a:pPr algn="ctr"/>
                <a14:m>
                  <m:oMath xmlns:m="http://schemas.openxmlformats.org/officeDocument/2006/math">
                    <m:r>
                      <a:rPr lang="da-DK" sz="1400" b="0" i="1" smtClean="0">
                        <a:latin typeface="Cambria Math" panose="02040503050406030204" pitchFamily="18" charset="0"/>
                      </a:rPr>
                      <m:t>𝑦</m:t>
                    </m:r>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𝑥</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+3</m:t>
                    </m:r>
                    <m:r>
                      <a:rPr lang="da-DK" sz="1400" b="0" i="1" smtClean="0">
                        <a:latin typeface="Cambria Math" panose="02040503050406030204" pitchFamily="18" charset="0"/>
                      </a:rPr>
                      <m:t>𝑥</m:t>
                    </m:r>
                  </m:oMath>
                </a14:m>
                <a:r>
                  <a:rPr lang="da-DK" sz="1400" dirty="0"/>
                  <a:t>   (1)</a:t>
                </a:r>
              </a:p>
              <a:p>
                <a:pPr algn="ctr"/>
                <a:endParaRPr lang="da-DK" sz="1400" dirty="0"/>
              </a:p>
              <a:p>
                <a:r>
                  <a:rPr lang="da-DK" sz="1400" dirty="0"/>
                  <a:t>Efter tidsrummet o er vi i punktet </a:t>
                </a:r>
                <a14:m>
                  <m:oMath xmlns:m="http://schemas.openxmlformats.org/officeDocument/2006/math">
                    <m:r>
                      <a:rPr lang="da-DK" sz="1400" b="0" i="1" smtClean="0">
                        <a:latin typeface="Cambria Math" panose="02040503050406030204" pitchFamily="18" charset="0"/>
                      </a:rPr>
                      <m:t>(</m:t>
                    </m:r>
                    <m:r>
                      <a:rPr lang="da-DK" sz="1400" b="0" i="1" smtClean="0">
                        <a:latin typeface="Cambria Math" panose="02040503050406030204" pitchFamily="18" charset="0"/>
                      </a:rPr>
                      <m:t>𝑥</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oMath>
                </a14:m>
                <a:r>
                  <a:rPr lang="da-DK" sz="1400" dirty="0"/>
                  <a:t>, som vi indsætter i ligningen</a:t>
                </a:r>
              </a:p>
              <a:p>
                <a:pPr/>
                <a14:m>
                  <m:oMathPara xmlns:m="http://schemas.openxmlformats.org/officeDocument/2006/math">
                    <m:oMathParaPr>
                      <m:jc m:val="centerGroup"/>
                    </m:oMathParaPr>
                    <m:oMath xmlns:m="http://schemas.openxmlformats.org/officeDocument/2006/math">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d>
                            <m:dPr>
                              <m:ctrlPr>
                                <a:rPr lang="da-DK" sz="1400" b="0" i="1" smtClean="0">
                                  <a:latin typeface="Cambria Math" panose="02040503050406030204" pitchFamily="18" charset="0"/>
                                </a:rPr>
                              </m:ctrlPr>
                            </m:dPr>
                            <m:e>
                              <m:r>
                                <a:rPr lang="da-DK" sz="1400" b="0" i="1" smtClean="0">
                                  <a:latin typeface="Cambria Math" panose="02040503050406030204" pitchFamily="18" charset="0"/>
                                </a:rPr>
                                <m:t>𝑥</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b="0" i="1" smtClean="0">
                                  <a:latin typeface="Cambria Math" panose="02040503050406030204" pitchFamily="18" charset="0"/>
                                </a:rPr>
                                <m:t>𝑜</m:t>
                              </m:r>
                            </m:e>
                          </m:d>
                        </m:e>
                        <m:sup>
                          <m:r>
                            <a:rPr lang="da-DK" sz="1400" b="0" i="1" smtClean="0">
                              <a:latin typeface="Cambria Math" panose="02040503050406030204" pitchFamily="18" charset="0"/>
                            </a:rPr>
                            <m:t>2</m:t>
                          </m:r>
                        </m:sup>
                      </m:sSup>
                      <m:r>
                        <a:rPr lang="da-DK" sz="1400" b="0" i="1" smtClean="0">
                          <a:latin typeface="Cambria Math" panose="02040503050406030204" pitchFamily="18" charset="0"/>
                        </a:rPr>
                        <m:t>+3·(</m:t>
                      </m:r>
                      <m:r>
                        <a:rPr lang="da-DK" sz="1400" i="1">
                          <a:latin typeface="Cambria Math" panose="02040503050406030204" pitchFamily="18" charset="0"/>
                        </a:rPr>
                        <m:t>𝑥</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m:t>
                      </m:r>
                      <m:r>
                        <a:rPr lang="da-DK" sz="1400" b="0" i="0" smtClean="0">
                          <a:latin typeface="Cambria Math" panose="02040503050406030204" pitchFamily="18" charset="0"/>
                        </a:rPr>
                        <m:t>)</m:t>
                      </m:r>
                    </m:oMath>
                  </m:oMathPara>
                </a14:m>
                <a:endParaRPr lang="da-DK" sz="1400" b="0" dirty="0"/>
              </a:p>
              <a:p>
                <a:endParaRPr lang="da-DK" sz="1400" b="0" i="1" dirty="0">
                  <a:latin typeface="Cambria Math" panose="02040503050406030204" pitchFamily="18" charset="0"/>
                </a:endParaRPr>
              </a:p>
              <a:p>
                <a:pPr algn="ctr"/>
                <a14:m>
                  <m:oMath xmlns:m="http://schemas.openxmlformats.org/officeDocument/2006/math">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𝑥</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e>
                      <m:sup>
                        <m:r>
                          <a:rPr lang="da-DK" sz="1400" b="0" i="1" smtClean="0">
                            <a:latin typeface="Cambria Math" panose="02040503050406030204" pitchFamily="18" charset="0"/>
                          </a:rPr>
                          <m:t>2</m:t>
                        </m:r>
                      </m:sup>
                    </m:sSup>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𝑜</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+2</m:t>
                    </m:r>
                    <m:r>
                      <a:rPr lang="da-DK" sz="1400" b="0" i="1" smtClean="0">
                        <a:latin typeface="Cambria Math" panose="02040503050406030204" pitchFamily="18" charset="0"/>
                      </a:rPr>
                      <m:t>𝑥</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b="0" i="1" smtClean="0">
                        <a:latin typeface="Cambria Math" panose="02040503050406030204" pitchFamily="18" charset="0"/>
                      </a:rPr>
                      <m:t>𝑜</m:t>
                    </m:r>
                    <m:r>
                      <a:rPr lang="da-DK" sz="1400" b="0" i="1" smtClean="0">
                        <a:latin typeface="Cambria Math" panose="02040503050406030204" pitchFamily="18" charset="0"/>
                      </a:rPr>
                      <m:t>+3</m:t>
                    </m:r>
                    <m:r>
                      <a:rPr lang="da-DK" sz="1400" i="1">
                        <a:latin typeface="Cambria Math" panose="02040503050406030204" pitchFamily="18" charset="0"/>
                      </a:rPr>
                      <m:t>𝑥</m:t>
                    </m:r>
                    <m:r>
                      <a:rPr lang="da-DK" sz="1400" i="1">
                        <a:latin typeface="Cambria Math" panose="02040503050406030204" pitchFamily="18" charset="0"/>
                      </a:rPr>
                      <m:t>+3</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m:t>
                    </m:r>
                  </m:oMath>
                </a14:m>
                <a:r>
                  <a:rPr lang="da-DK" sz="1400" b="0" dirty="0"/>
                  <a:t>  (2)</a:t>
                </a:r>
              </a:p>
              <a:p>
                <a:endParaRPr lang="da-DK" sz="1400" b="0" dirty="0"/>
              </a:p>
              <a:p>
                <a:r>
                  <a:rPr lang="da-DK" sz="1400" dirty="0"/>
                  <a:t>Vi trækker ligning (1) fra ligning (2)</a:t>
                </a:r>
              </a:p>
              <a:p>
                <a:endParaRPr lang="da-DK" sz="1300" dirty="0"/>
              </a:p>
              <a:p>
                <a:pPr/>
                <a14:m>
                  <m:oMathPara xmlns:m="http://schemas.openxmlformats.org/officeDocument/2006/math">
                    <m:oMathParaPr>
                      <m:jc m:val="centerGroup"/>
                    </m:oMathParaPr>
                    <m:oMath xmlns:m="http://schemas.openxmlformats.org/officeDocument/2006/math">
                      <m:r>
                        <a:rPr lang="da-DK" sz="1300" b="0" i="1" smtClean="0">
                          <a:latin typeface="Cambria Math" panose="02040503050406030204" pitchFamily="18" charset="0"/>
                        </a:rPr>
                        <m:t>𝑦</m:t>
                      </m:r>
                      <m:r>
                        <a:rPr lang="da-DK" sz="1300" b="0" i="1" smtClean="0">
                          <a:latin typeface="Cambria Math" panose="02040503050406030204" pitchFamily="18" charset="0"/>
                        </a:rPr>
                        <m:t>+</m:t>
                      </m:r>
                      <m:acc>
                        <m:accPr>
                          <m:chr m:val="̇"/>
                          <m:ctrlPr>
                            <a:rPr lang="da-DK" sz="1300" b="0" i="1" smtClean="0">
                              <a:latin typeface="Cambria Math" panose="02040503050406030204" pitchFamily="18" charset="0"/>
                            </a:rPr>
                          </m:ctrlPr>
                        </m:accPr>
                        <m:e>
                          <m:r>
                            <a:rPr lang="da-DK" sz="1300" b="0" i="1" smtClean="0">
                              <a:latin typeface="Cambria Math" panose="02040503050406030204" pitchFamily="18" charset="0"/>
                            </a:rPr>
                            <m:t>𝑦</m:t>
                          </m:r>
                        </m:e>
                      </m:acc>
                      <m:r>
                        <a:rPr lang="da-DK" sz="1300" b="0" i="1" smtClean="0">
                          <a:latin typeface="Cambria Math" panose="02040503050406030204" pitchFamily="18" charset="0"/>
                        </a:rPr>
                        <m:t>𝑜</m:t>
                      </m:r>
                      <m:r>
                        <a:rPr lang="da-DK" sz="1300" b="0" i="1" smtClean="0">
                          <a:latin typeface="Cambria Math" panose="02040503050406030204" pitchFamily="18" charset="0"/>
                        </a:rPr>
                        <m:t>−</m:t>
                      </m:r>
                      <m:r>
                        <a:rPr lang="da-DK" sz="1300" b="0" i="1" smtClean="0">
                          <a:latin typeface="Cambria Math" panose="02040503050406030204" pitchFamily="18" charset="0"/>
                        </a:rPr>
                        <m:t>𝑦</m:t>
                      </m:r>
                      <m:r>
                        <a:rPr lang="da-DK" sz="1300" b="0" i="1" smtClean="0">
                          <a:latin typeface="Cambria Math" panose="02040503050406030204" pitchFamily="18" charset="0"/>
                        </a:rPr>
                        <m:t>=</m:t>
                      </m:r>
                      <m:sSup>
                        <m:sSupPr>
                          <m:ctrlPr>
                            <a:rPr lang="da-DK" sz="1300" b="0" i="1" smtClean="0">
                              <a:latin typeface="Cambria Math" panose="02040503050406030204" pitchFamily="18" charset="0"/>
                            </a:rPr>
                          </m:ctrlPr>
                        </m:sSupPr>
                        <m:e>
                          <m:r>
                            <a:rPr lang="da-DK" sz="1300" b="0" i="1" smtClean="0">
                              <a:latin typeface="Cambria Math" panose="02040503050406030204" pitchFamily="18" charset="0"/>
                            </a:rPr>
                            <m:t>𝑥</m:t>
                          </m:r>
                        </m:e>
                        <m:sup>
                          <m:r>
                            <a:rPr lang="da-DK" sz="1300" b="0" i="1" smtClean="0">
                              <a:latin typeface="Cambria Math" panose="02040503050406030204" pitchFamily="18" charset="0"/>
                            </a:rPr>
                            <m:t>2</m:t>
                          </m:r>
                        </m:sup>
                      </m:sSup>
                      <m:r>
                        <a:rPr lang="da-DK" sz="1300" b="0" i="1" smtClean="0">
                          <a:latin typeface="Cambria Math" panose="02040503050406030204" pitchFamily="18" charset="0"/>
                        </a:rPr>
                        <m:t>+</m:t>
                      </m:r>
                      <m:sSup>
                        <m:sSupPr>
                          <m:ctrlPr>
                            <a:rPr lang="da-DK" sz="1300" b="0" i="1" smtClean="0">
                              <a:latin typeface="Cambria Math" panose="02040503050406030204" pitchFamily="18" charset="0"/>
                            </a:rPr>
                          </m:ctrlPr>
                        </m:sSupPr>
                        <m:e>
                          <m:acc>
                            <m:accPr>
                              <m:chr m:val="̇"/>
                              <m:ctrlPr>
                                <a:rPr lang="da-DK" sz="1300" b="0" i="1" smtClean="0">
                                  <a:latin typeface="Cambria Math" panose="02040503050406030204" pitchFamily="18" charset="0"/>
                                </a:rPr>
                              </m:ctrlPr>
                            </m:accPr>
                            <m:e>
                              <m:r>
                                <a:rPr lang="da-DK" sz="1300" b="0" i="1" smtClean="0">
                                  <a:latin typeface="Cambria Math" panose="02040503050406030204" pitchFamily="18" charset="0"/>
                                </a:rPr>
                                <m:t>𝑥</m:t>
                              </m:r>
                            </m:e>
                          </m:acc>
                        </m:e>
                        <m:sup>
                          <m:r>
                            <a:rPr lang="da-DK" sz="1300" b="0" i="1" smtClean="0">
                              <a:latin typeface="Cambria Math" panose="02040503050406030204" pitchFamily="18" charset="0"/>
                            </a:rPr>
                            <m:t>2</m:t>
                          </m:r>
                        </m:sup>
                      </m:sSup>
                      <m:sSup>
                        <m:sSupPr>
                          <m:ctrlPr>
                            <a:rPr lang="da-DK" sz="1300" b="0" i="1" smtClean="0">
                              <a:latin typeface="Cambria Math" panose="02040503050406030204" pitchFamily="18" charset="0"/>
                            </a:rPr>
                          </m:ctrlPr>
                        </m:sSupPr>
                        <m:e>
                          <m:r>
                            <a:rPr lang="da-DK" sz="1300" b="0" i="1" smtClean="0">
                              <a:latin typeface="Cambria Math" panose="02040503050406030204" pitchFamily="18" charset="0"/>
                            </a:rPr>
                            <m:t>𝑜</m:t>
                          </m:r>
                        </m:e>
                        <m:sup>
                          <m:r>
                            <a:rPr lang="da-DK" sz="1300" b="0" i="1" smtClean="0">
                              <a:latin typeface="Cambria Math" panose="02040503050406030204" pitchFamily="18" charset="0"/>
                            </a:rPr>
                            <m:t>2</m:t>
                          </m:r>
                        </m:sup>
                      </m:sSup>
                      <m:r>
                        <a:rPr lang="da-DK" sz="1300" b="0" i="1" smtClean="0">
                          <a:latin typeface="Cambria Math" panose="02040503050406030204" pitchFamily="18" charset="0"/>
                        </a:rPr>
                        <m:t>+2</m:t>
                      </m:r>
                      <m:r>
                        <a:rPr lang="da-DK" sz="1300" b="0" i="1" smtClean="0">
                          <a:latin typeface="Cambria Math" panose="02040503050406030204" pitchFamily="18" charset="0"/>
                        </a:rPr>
                        <m:t>𝑥</m:t>
                      </m:r>
                      <m:acc>
                        <m:accPr>
                          <m:chr m:val="̇"/>
                          <m:ctrlPr>
                            <a:rPr lang="da-DK" sz="1300" b="0" i="1" smtClean="0">
                              <a:latin typeface="Cambria Math" panose="02040503050406030204" pitchFamily="18" charset="0"/>
                            </a:rPr>
                          </m:ctrlPr>
                        </m:accPr>
                        <m:e>
                          <m:r>
                            <a:rPr lang="da-DK" sz="1300" b="0" i="1" smtClean="0">
                              <a:latin typeface="Cambria Math" panose="02040503050406030204" pitchFamily="18" charset="0"/>
                            </a:rPr>
                            <m:t>𝑥</m:t>
                          </m:r>
                        </m:e>
                      </m:acc>
                      <m:r>
                        <a:rPr lang="da-DK" sz="1300" b="0" i="1" smtClean="0">
                          <a:latin typeface="Cambria Math" panose="02040503050406030204" pitchFamily="18" charset="0"/>
                        </a:rPr>
                        <m:t>𝑜</m:t>
                      </m:r>
                      <m:r>
                        <a:rPr lang="da-DK" sz="1300" b="0" i="1" smtClean="0">
                          <a:latin typeface="Cambria Math" panose="02040503050406030204" pitchFamily="18" charset="0"/>
                        </a:rPr>
                        <m:t>+3</m:t>
                      </m:r>
                      <m:r>
                        <a:rPr lang="da-DK" sz="1300" i="1">
                          <a:latin typeface="Cambria Math" panose="02040503050406030204" pitchFamily="18" charset="0"/>
                        </a:rPr>
                        <m:t>𝑥</m:t>
                      </m:r>
                      <m:r>
                        <a:rPr lang="da-DK" sz="1300" i="1">
                          <a:latin typeface="Cambria Math" panose="02040503050406030204" pitchFamily="18" charset="0"/>
                        </a:rPr>
                        <m:t>+3</m:t>
                      </m:r>
                      <m:acc>
                        <m:accPr>
                          <m:chr m:val="̇"/>
                          <m:ctrlPr>
                            <a:rPr lang="da-DK" sz="1300" i="1">
                              <a:latin typeface="Cambria Math" panose="02040503050406030204" pitchFamily="18" charset="0"/>
                            </a:rPr>
                          </m:ctrlPr>
                        </m:accPr>
                        <m:e>
                          <m:r>
                            <a:rPr lang="da-DK" sz="1300" i="1">
                              <a:latin typeface="Cambria Math" panose="02040503050406030204" pitchFamily="18" charset="0"/>
                            </a:rPr>
                            <m:t>𝑥</m:t>
                          </m:r>
                        </m:e>
                      </m:acc>
                      <m:r>
                        <a:rPr lang="da-DK" sz="1300" i="1">
                          <a:latin typeface="Cambria Math" panose="02040503050406030204" pitchFamily="18" charset="0"/>
                        </a:rPr>
                        <m:t>𝑜</m:t>
                      </m:r>
                      <m:r>
                        <a:rPr lang="da-DK" sz="1300" b="0" i="1" smtClean="0">
                          <a:latin typeface="Cambria Math" panose="02040503050406030204" pitchFamily="18" charset="0"/>
                        </a:rPr>
                        <m:t>−</m:t>
                      </m:r>
                      <m:sSup>
                        <m:sSupPr>
                          <m:ctrlPr>
                            <a:rPr lang="da-DK" sz="1300" i="1">
                              <a:latin typeface="Cambria Math" panose="02040503050406030204" pitchFamily="18" charset="0"/>
                            </a:rPr>
                          </m:ctrlPr>
                        </m:sSupPr>
                        <m:e>
                          <m:r>
                            <a:rPr lang="da-DK" sz="1300" i="1">
                              <a:latin typeface="Cambria Math" panose="02040503050406030204" pitchFamily="18" charset="0"/>
                            </a:rPr>
                            <m:t>𝑥</m:t>
                          </m:r>
                        </m:e>
                        <m:sup>
                          <m:r>
                            <a:rPr lang="da-DK" sz="1300" i="1">
                              <a:latin typeface="Cambria Math" panose="02040503050406030204" pitchFamily="18" charset="0"/>
                            </a:rPr>
                            <m:t>2</m:t>
                          </m:r>
                        </m:sup>
                      </m:sSup>
                      <m:r>
                        <a:rPr lang="da-DK" sz="1300" b="0" i="1" smtClean="0">
                          <a:latin typeface="Cambria Math" panose="02040503050406030204" pitchFamily="18" charset="0"/>
                        </a:rPr>
                        <m:t>−</m:t>
                      </m:r>
                      <m:r>
                        <a:rPr lang="da-DK" sz="1300" i="1">
                          <a:latin typeface="Cambria Math" panose="02040503050406030204" pitchFamily="18" charset="0"/>
                        </a:rPr>
                        <m:t>3</m:t>
                      </m:r>
                      <m:r>
                        <a:rPr lang="da-DK" sz="1300" i="1">
                          <a:latin typeface="Cambria Math" panose="02040503050406030204" pitchFamily="18" charset="0"/>
                        </a:rPr>
                        <m:t>𝑥</m:t>
                      </m:r>
                    </m:oMath>
                  </m:oMathPara>
                </a14:m>
                <a:endParaRPr lang="da-DK" sz="1300" dirty="0"/>
              </a:p>
              <a:p>
                <a:endParaRPr lang="da-DK" sz="1400" dirty="0"/>
              </a:p>
              <a:p>
                <a:pPr/>
                <a14:m>
                  <m:oMathPara xmlns:m="http://schemas.openxmlformats.org/officeDocument/2006/math">
                    <m:oMathParaPr>
                      <m:jc m:val="centerGroup"/>
                    </m:oMathParaPr>
                    <m:oMath xmlns:m="http://schemas.openxmlformats.org/officeDocument/2006/math">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e>
                        <m:sup>
                          <m:r>
                            <a:rPr lang="da-DK" sz="1400" b="0" i="1" smtClean="0">
                              <a:latin typeface="Cambria Math" panose="02040503050406030204" pitchFamily="18" charset="0"/>
                            </a:rPr>
                            <m:t>2</m:t>
                          </m:r>
                        </m:sup>
                      </m:sSup>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𝑜</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+2</m:t>
                      </m:r>
                      <m:r>
                        <a:rPr lang="da-DK" sz="1400" b="0" i="1" smtClean="0">
                          <a:latin typeface="Cambria Math" panose="02040503050406030204" pitchFamily="18" charset="0"/>
                        </a:rPr>
                        <m:t>𝑥</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b="0" i="1" smtClean="0">
                          <a:latin typeface="Cambria Math" panose="02040503050406030204" pitchFamily="18" charset="0"/>
                        </a:rPr>
                        <m:t>𝑜</m:t>
                      </m:r>
                      <m:r>
                        <a:rPr lang="da-DK" sz="1400" i="1">
                          <a:latin typeface="Cambria Math" panose="02040503050406030204" pitchFamily="18" charset="0"/>
                        </a:rPr>
                        <m:t>+3</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m:t>
                      </m:r>
                    </m:oMath>
                  </m:oMathPara>
                </a14:m>
                <a:endParaRPr lang="da-DK" sz="1400" dirty="0"/>
              </a:p>
              <a:p>
                <a:endParaRPr lang="da-DK" sz="1400" dirty="0"/>
              </a:p>
              <a:p>
                <a:r>
                  <a:rPr lang="da-DK" sz="1400" dirty="0"/>
                  <a:t>Vi dividerer med o på begge sider af lighedstegnet</a:t>
                </a:r>
              </a:p>
              <a:p>
                <a:endParaRPr lang="da-DK" sz="1400" dirty="0"/>
              </a:p>
              <a:p>
                <a:pPr/>
                <a14:m>
                  <m:oMathPara xmlns:m="http://schemas.openxmlformats.org/officeDocument/2006/math">
                    <m:oMathParaPr>
                      <m:jc m:val="centerGroup"/>
                    </m:oMathParaPr>
                    <m:oMath xmlns:m="http://schemas.openxmlformats.org/officeDocument/2006/math">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e>
                        <m:sup>
                          <m:r>
                            <a:rPr lang="da-DK" sz="1400" b="0" i="1" smtClean="0">
                              <a:latin typeface="Cambria Math" panose="02040503050406030204" pitchFamily="18" charset="0"/>
                            </a:rPr>
                            <m:t>2</m:t>
                          </m:r>
                        </m:sup>
                      </m:sSup>
                      <m:r>
                        <a:rPr lang="da-DK" sz="1400" b="0" i="1" smtClean="0">
                          <a:latin typeface="Cambria Math" panose="02040503050406030204" pitchFamily="18" charset="0"/>
                        </a:rPr>
                        <m:t>𝑜</m:t>
                      </m:r>
                      <m:r>
                        <a:rPr lang="da-DK" sz="1400" b="0" i="1" smtClean="0">
                          <a:latin typeface="Cambria Math" panose="02040503050406030204" pitchFamily="18" charset="0"/>
                        </a:rPr>
                        <m:t>+2</m:t>
                      </m:r>
                      <m:r>
                        <a:rPr lang="da-DK" sz="1400" b="0" i="1" smtClean="0">
                          <a:latin typeface="Cambria Math" panose="02040503050406030204" pitchFamily="18" charset="0"/>
                        </a:rPr>
                        <m:t>𝑥</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i="1">
                          <a:latin typeface="Cambria Math" panose="02040503050406030204" pitchFamily="18" charset="0"/>
                        </a:rPr>
                        <m:t>+3</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oMath>
                  </m:oMathPara>
                </a14:m>
                <a:endParaRPr lang="da-DK" sz="1400" dirty="0"/>
              </a:p>
              <a:p>
                <a:endParaRPr lang="da-DK" sz="1400" dirty="0"/>
              </a:p>
              <a:p>
                <a:r>
                  <a:rPr lang="da-DK" sz="1400" dirty="0"/>
                  <a:t>Alle led med o fjernes, da de er så små og derefter isoleres </a:t>
                </a:r>
                <a14:m>
                  <m:oMath xmlns:m="http://schemas.openxmlformats.org/officeDocument/2006/math">
                    <m:f>
                      <m:fPr>
                        <m:ctrlPr>
                          <a:rPr lang="da-DK" sz="1400" i="1" smtClean="0">
                            <a:latin typeface="Cambria Math" panose="02040503050406030204" pitchFamily="18" charset="0"/>
                          </a:rPr>
                        </m:ctrlPr>
                      </m:fPr>
                      <m:num>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num>
                      <m:den>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den>
                    </m:f>
                  </m:oMath>
                </a14:m>
                <a:r>
                  <a:rPr lang="da-DK" sz="1400" dirty="0"/>
                  <a:t>.</a:t>
                </a:r>
              </a:p>
              <a:p>
                <a:pPr/>
                <a14:m>
                  <m:oMathPara xmlns:m="http://schemas.openxmlformats.org/officeDocument/2006/math">
                    <m:oMathParaPr>
                      <m:jc m:val="centerGroup"/>
                    </m:oMathParaPr>
                    <m:oMath xmlns:m="http://schemas.openxmlformats.org/officeDocument/2006/math">
                      <m:f>
                        <m:fPr>
                          <m:ctrlPr>
                            <a:rPr lang="da-DK" sz="1400" i="1" smtClean="0">
                              <a:latin typeface="Cambria Math" panose="02040503050406030204" pitchFamily="18" charset="0"/>
                            </a:rPr>
                          </m:ctrlPr>
                        </m:fPr>
                        <m:num>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num>
                        <m:den>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den>
                      </m:f>
                      <m:r>
                        <a:rPr lang="da-DK" sz="1400" b="0" i="1" smtClean="0">
                          <a:latin typeface="Cambria Math" panose="02040503050406030204" pitchFamily="18" charset="0"/>
                        </a:rPr>
                        <m:t>=2</m:t>
                      </m:r>
                      <m:r>
                        <a:rPr lang="da-DK" sz="1400" b="0" i="1" smtClean="0">
                          <a:latin typeface="Cambria Math" panose="02040503050406030204" pitchFamily="18" charset="0"/>
                        </a:rPr>
                        <m:t>𝑥</m:t>
                      </m:r>
                      <m:r>
                        <a:rPr lang="da-DK" sz="1400" b="0" i="1" smtClean="0">
                          <a:latin typeface="Cambria Math" panose="02040503050406030204" pitchFamily="18" charset="0"/>
                        </a:rPr>
                        <m:t>+3</m:t>
                      </m:r>
                    </m:oMath>
                  </m:oMathPara>
                </a14:m>
                <a:endParaRPr lang="da-DK" sz="1400" dirty="0"/>
              </a:p>
              <a:p>
                <a:endParaRPr lang="da-DK" sz="1400" dirty="0"/>
              </a:p>
              <a:p>
                <a:pPr algn="ctr"/>
                <a:r>
                  <a:rPr lang="da-DK" sz="1400" dirty="0"/>
                  <a:t>Med moderne notation har vi udregnet, at når </a:t>
                </a:r>
              </a:p>
              <a:p>
                <a:pPr algn="ctr"/>
                <a14:m>
                  <m:oMath xmlns:m="http://schemas.openxmlformats.org/officeDocument/2006/math">
                    <m:r>
                      <a:rPr lang="da-DK" sz="1400" b="0" i="1" smtClean="0">
                        <a:latin typeface="Cambria Math" panose="02040503050406030204" pitchFamily="18" charset="0"/>
                      </a:rPr>
                      <m:t>𝑓</m:t>
                    </m:r>
                    <m:d>
                      <m:dPr>
                        <m:ctrlPr>
                          <a:rPr lang="da-DK" sz="1400" b="0" i="1" smtClean="0">
                            <a:latin typeface="Cambria Math" panose="02040503050406030204" pitchFamily="18" charset="0"/>
                          </a:rPr>
                        </m:ctrlPr>
                      </m:dPr>
                      <m:e>
                        <m:r>
                          <a:rPr lang="da-DK" sz="1400" b="0" i="1" smtClean="0">
                            <a:latin typeface="Cambria Math" panose="02040503050406030204" pitchFamily="18" charset="0"/>
                          </a:rPr>
                          <m:t>𝑥</m:t>
                        </m:r>
                      </m:e>
                    </m:d>
                    <m:r>
                      <a:rPr lang="da-DK" sz="1400" b="0" i="1" smtClean="0">
                        <a:latin typeface="Cambria Math" panose="02040503050406030204" pitchFamily="18" charset="0"/>
                      </a:rPr>
                      <m:t>=</m:t>
                    </m:r>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𝑥</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+3</m:t>
                    </m:r>
                    <m:r>
                      <a:rPr lang="da-DK" sz="1400" b="0" i="1" smtClean="0">
                        <a:latin typeface="Cambria Math" panose="02040503050406030204" pitchFamily="18" charset="0"/>
                      </a:rPr>
                      <m:t>𝑥</m:t>
                    </m:r>
                  </m:oMath>
                </a14:m>
                <a:r>
                  <a:rPr lang="da-DK" sz="1400" dirty="0"/>
                  <a:t> er </a:t>
                </a:r>
                <a14:m>
                  <m:oMath xmlns:m="http://schemas.openxmlformats.org/officeDocument/2006/math">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𝑓</m:t>
                        </m:r>
                      </m:e>
                      <m:sup>
                        <m:r>
                          <a:rPr lang="da-DK" sz="1400" b="0" i="1" smtClean="0">
                            <a:latin typeface="Cambria Math" panose="02040503050406030204" pitchFamily="18" charset="0"/>
                          </a:rPr>
                          <m:t>′</m:t>
                        </m:r>
                      </m:sup>
                    </m:sSup>
                    <m:d>
                      <m:dPr>
                        <m:ctrlPr>
                          <a:rPr lang="da-DK" sz="1400" b="0" i="1" smtClean="0">
                            <a:latin typeface="Cambria Math" panose="02040503050406030204" pitchFamily="18" charset="0"/>
                          </a:rPr>
                        </m:ctrlPr>
                      </m:dPr>
                      <m:e>
                        <m:r>
                          <a:rPr lang="da-DK" sz="1400" b="0" i="1" smtClean="0">
                            <a:latin typeface="Cambria Math" panose="02040503050406030204" pitchFamily="18" charset="0"/>
                          </a:rPr>
                          <m:t>𝑥</m:t>
                        </m:r>
                      </m:e>
                    </m:d>
                    <m:r>
                      <a:rPr lang="da-DK" sz="1400" b="0" i="1" smtClean="0">
                        <a:latin typeface="Cambria Math" panose="02040503050406030204" pitchFamily="18" charset="0"/>
                      </a:rPr>
                      <m:t>=2</m:t>
                    </m:r>
                    <m:r>
                      <a:rPr lang="da-DK" sz="1400" b="0" i="1" smtClean="0">
                        <a:latin typeface="Cambria Math" panose="02040503050406030204" pitchFamily="18" charset="0"/>
                      </a:rPr>
                      <m:t>𝑥</m:t>
                    </m:r>
                    <m:r>
                      <a:rPr lang="da-DK" sz="1400" b="0" i="1" smtClean="0">
                        <a:latin typeface="Cambria Math" panose="02040503050406030204" pitchFamily="18" charset="0"/>
                      </a:rPr>
                      <m:t>+3</m:t>
                    </m:r>
                  </m:oMath>
                </a14:m>
                <a:r>
                  <a:rPr lang="da-DK" sz="1400" dirty="0"/>
                  <a:t>.</a:t>
                </a:r>
              </a:p>
            </p:txBody>
          </p:sp>
        </mc:Choice>
        <mc:Fallback xmlns="">
          <p:sp>
            <p:nvSpPr>
              <p:cNvPr id="3" name="Tekstfelt 2">
                <a:extLst>
                  <a:ext uri="{FF2B5EF4-FFF2-40B4-BE49-F238E27FC236}">
                    <a16:creationId xmlns:a16="http://schemas.microsoft.com/office/drawing/2014/main" id="{94331641-F614-7782-ECC8-65EECC9B2134}"/>
                  </a:ext>
                </a:extLst>
              </p:cNvPr>
              <p:cNvSpPr txBox="1">
                <a:spLocks noRot="1" noChangeAspect="1" noMove="1" noResize="1" noEditPoints="1" noAdjustHandles="1" noChangeArrowheads="1" noChangeShapeType="1" noTextEdit="1"/>
              </p:cNvSpPr>
              <p:nvPr/>
            </p:nvSpPr>
            <p:spPr>
              <a:xfrm>
                <a:off x="1638724" y="344886"/>
                <a:ext cx="4227968" cy="6168227"/>
              </a:xfrm>
              <a:prstGeom prst="rect">
                <a:avLst/>
              </a:prstGeom>
              <a:blipFill>
                <a:blip r:embed="rId3"/>
                <a:stretch>
                  <a:fillRect l="-601" t="-206" b="-206"/>
                </a:stretch>
              </a:blipFill>
            </p:spPr>
            <p:txBody>
              <a:bodyPr/>
              <a:lstStyle/>
              <a:p>
                <a:r>
                  <a:rPr lang="da-DK">
                    <a:noFill/>
                  </a:rPr>
                  <a:t> </a:t>
                </a:r>
              </a:p>
            </p:txBody>
          </p:sp>
        </mc:Fallback>
      </mc:AlternateContent>
      <p:pic>
        <p:nvPicPr>
          <p:cNvPr id="4" name="Billede 3" descr="Et billede, der indeholder sort, mørke&#10;&#10;Automatisk genereret beskrivelse">
            <a:hlinkClick r:id="" action="ppaction://hlinkshowjump?jump=previousslide"/>
            <a:extLst>
              <a:ext uri="{FF2B5EF4-FFF2-40B4-BE49-F238E27FC236}">
                <a16:creationId xmlns:a16="http://schemas.microsoft.com/office/drawing/2014/main" id="{7D172CE1-3078-D555-2F67-E8D3048AD8E3}"/>
              </a:ext>
            </a:extLst>
          </p:cNvPr>
          <p:cNvPicPr>
            <a:picLocks noChangeAspect="1"/>
          </p:cNvPicPr>
          <p:nvPr/>
        </p:nvPicPr>
        <p:blipFill>
          <a:blip r:embed="rId4"/>
          <a:stretch>
            <a:fillRect/>
          </a:stretch>
        </p:blipFill>
        <p:spPr>
          <a:xfrm rot="10800000">
            <a:off x="1474960" y="6189946"/>
            <a:ext cx="888460" cy="503461"/>
          </a:xfrm>
          <a:prstGeom prst="rect">
            <a:avLst/>
          </a:prstGeom>
        </p:spPr>
      </p:pic>
      <mc:AlternateContent xmlns:mc="http://schemas.openxmlformats.org/markup-compatibility/2006" xmlns:a14="http://schemas.microsoft.com/office/drawing/2010/main">
        <mc:Choice Requires="a14">
          <p:sp>
            <p:nvSpPr>
              <p:cNvPr id="5" name="Tekstfelt 4">
                <a:extLst>
                  <a:ext uri="{FF2B5EF4-FFF2-40B4-BE49-F238E27FC236}">
                    <a16:creationId xmlns:a16="http://schemas.microsoft.com/office/drawing/2014/main" id="{D56919A4-89C9-87F4-975D-61C9ED2A1EC0}"/>
                  </a:ext>
                </a:extLst>
              </p:cNvPr>
              <p:cNvSpPr txBox="1"/>
              <p:nvPr/>
            </p:nvSpPr>
            <p:spPr>
              <a:xfrm>
                <a:off x="6547104" y="291821"/>
                <a:ext cx="4006172" cy="6045116"/>
              </a:xfrm>
              <a:prstGeom prst="rect">
                <a:avLst/>
              </a:prstGeom>
              <a:noFill/>
            </p:spPr>
            <p:txBody>
              <a:bodyPr wrap="square" rtlCol="0">
                <a:spAutoFit/>
              </a:bodyPr>
              <a:lstStyle/>
              <a:p>
                <a:r>
                  <a:rPr lang="da-DK" sz="1400" b="1" dirty="0"/>
                  <a:t>Opgave</a:t>
                </a:r>
              </a:p>
              <a:p>
                <a:r>
                  <a:rPr lang="da-DK" sz="1400" dirty="0"/>
                  <a:t>Vi ser på kurven med ligningen </a:t>
                </a:r>
              </a:p>
              <a:p>
                <a:endParaRPr lang="da-DK" sz="1400" dirty="0"/>
              </a:p>
              <a:p>
                <a:pPr algn="ctr"/>
                <a14:m>
                  <m:oMath xmlns:m="http://schemas.openxmlformats.org/officeDocument/2006/math">
                    <m:r>
                      <a:rPr lang="da-DK" sz="1400" b="0" i="1" smtClean="0">
                        <a:latin typeface="Cambria Math" panose="02040503050406030204" pitchFamily="18" charset="0"/>
                      </a:rPr>
                      <m:t>𝑥𝑦</m:t>
                    </m:r>
                    <m:r>
                      <a:rPr lang="da-DK" sz="1400" b="0" i="1" smtClean="0">
                        <a:latin typeface="Cambria Math" panose="02040503050406030204" pitchFamily="18" charset="0"/>
                      </a:rPr>
                      <m:t>=1</m:t>
                    </m:r>
                  </m:oMath>
                </a14:m>
                <a:r>
                  <a:rPr lang="da-DK" sz="1400" dirty="0"/>
                  <a:t>   (1)</a:t>
                </a:r>
              </a:p>
              <a:p>
                <a:pPr algn="ctr"/>
                <a:endParaRPr lang="da-DK" sz="1400" dirty="0"/>
              </a:p>
              <a:p>
                <a:r>
                  <a:rPr lang="da-DK" sz="1400" dirty="0"/>
                  <a:t>Efter tidsrummet o er vi i punktet </a:t>
                </a:r>
                <a14:m>
                  <m:oMath xmlns:m="http://schemas.openxmlformats.org/officeDocument/2006/math">
                    <m:r>
                      <a:rPr lang="da-DK" sz="1400" b="0" i="1" smtClean="0">
                        <a:latin typeface="Cambria Math" panose="02040503050406030204" pitchFamily="18" charset="0"/>
                      </a:rPr>
                      <m:t>(</m:t>
                    </m:r>
                    <m:r>
                      <a:rPr lang="da-DK" sz="1400" b="0" i="1" smtClean="0">
                        <a:latin typeface="Cambria Math" panose="02040503050406030204" pitchFamily="18" charset="0"/>
                      </a:rPr>
                      <m:t>𝑥</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oMath>
                </a14:m>
                <a:r>
                  <a:rPr lang="da-DK" sz="1400" dirty="0"/>
                  <a:t>, som vi indsætter i ligningen</a:t>
                </a:r>
              </a:p>
              <a:p>
                <a:pPr/>
                <a14:m>
                  <m:oMathPara xmlns:m="http://schemas.openxmlformats.org/officeDocument/2006/math">
                    <m:oMathParaPr>
                      <m:jc m:val="centerGroup"/>
                    </m:oMathParaPr>
                    <m:oMath xmlns:m="http://schemas.openxmlformats.org/officeDocument/2006/math">
                      <m:d>
                        <m:dPr>
                          <m:ctrlPr>
                            <a:rPr lang="da-DK" sz="1400" i="1">
                              <a:latin typeface="Cambria Math" panose="02040503050406030204" pitchFamily="18" charset="0"/>
                            </a:rPr>
                          </m:ctrlPr>
                        </m:dPr>
                        <m:e>
                          <m:r>
                            <a:rPr lang="da-DK" sz="1400" i="1">
                              <a:latin typeface="Cambria Math" panose="02040503050406030204" pitchFamily="18" charset="0"/>
                            </a:rPr>
                            <m:t>𝑥</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m:t>
                          </m:r>
                        </m:e>
                      </m:d>
                      <m:r>
                        <a:rPr lang="da-DK" sz="1400" b="0" i="1" smtClean="0">
                          <a:latin typeface="Cambria Math" panose="02040503050406030204" pitchFamily="18" charset="0"/>
                        </a:rPr>
                        <m:t>·(</m:t>
                      </m:r>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)=1</m:t>
                      </m:r>
                    </m:oMath>
                  </m:oMathPara>
                </a14:m>
                <a:endParaRPr lang="da-DK" sz="1400" b="0" i="1" dirty="0">
                  <a:latin typeface="Cambria Math" panose="02040503050406030204" pitchFamily="18" charset="0"/>
                </a:endParaRPr>
              </a:p>
              <a:p>
                <a:endParaRPr lang="da-DK" sz="1400" b="0" i="1" dirty="0">
                  <a:latin typeface="Cambria Math" panose="02040503050406030204" pitchFamily="18" charset="0"/>
                </a:endParaRPr>
              </a:p>
              <a:p>
                <a:pPr algn="ctr"/>
                <a14:m>
                  <m:oMath xmlns:m="http://schemas.openxmlformats.org/officeDocument/2006/math">
                    <m:r>
                      <a:rPr lang="da-DK" sz="1400" b="0" i="1" smtClean="0">
                        <a:latin typeface="Cambria Math" panose="02040503050406030204" pitchFamily="18" charset="0"/>
                      </a:rPr>
                      <m:t>𝑥𝑦</m:t>
                    </m:r>
                    <m:r>
                      <a:rPr lang="da-DK" sz="1400" b="0" i="1" smtClean="0">
                        <a:latin typeface="Cambria Math" panose="02040503050406030204" pitchFamily="18" charset="0"/>
                      </a:rPr>
                      <m:t>+</m:t>
                    </m:r>
                    <m:r>
                      <a:rPr lang="da-DK" sz="1400" b="0" i="1" smtClean="0">
                        <a:latin typeface="Cambria Math" panose="02040503050406030204" pitchFamily="18" charset="0"/>
                      </a:rPr>
                      <m:t>𝑥</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r>
                      <a:rPr lang="da-DK" sz="1400" b="0" i="1" smtClean="0">
                        <a:latin typeface="Cambria Math" panose="02040503050406030204" pitchFamily="18" charset="0"/>
                      </a:rPr>
                      <m:t>𝑜</m:t>
                    </m:r>
                    <m:r>
                      <a:rPr lang="da-DK" sz="1400" b="0" i="1" smtClean="0">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m:t>
                    </m:r>
                    <m:r>
                      <a:rPr lang="da-DK" sz="1400" b="0" i="1" smtClean="0">
                        <a:latin typeface="Cambria Math" panose="02040503050406030204" pitchFamily="18" charset="0"/>
                      </a:rPr>
                      <m:t>𝑦</m:t>
                    </m:r>
                    <m:r>
                      <a:rPr lang="da-DK" sz="1400" b="0" i="1" smtClean="0">
                        <a:latin typeface="Cambria Math" panose="02040503050406030204" pitchFamily="18" charset="0"/>
                      </a:rPr>
                      <m:t>+</m:t>
                    </m:r>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𝑥</m:t>
                        </m:r>
                      </m:e>
                    </m:acc>
                    <m:acc>
                      <m:accPr>
                        <m:chr m:val="̇"/>
                        <m:ctrlPr>
                          <a:rPr lang="da-DK" sz="1400" b="0" i="1" smtClean="0">
                            <a:latin typeface="Cambria Math" panose="02040503050406030204" pitchFamily="18" charset="0"/>
                          </a:rPr>
                        </m:ctrlPr>
                      </m:accPr>
                      <m:e>
                        <m:r>
                          <a:rPr lang="da-DK" sz="1400" b="0" i="1" smtClean="0">
                            <a:latin typeface="Cambria Math" panose="02040503050406030204" pitchFamily="18" charset="0"/>
                          </a:rPr>
                          <m:t>𝑦</m:t>
                        </m:r>
                      </m:e>
                    </m:acc>
                    <m:sSup>
                      <m:sSupPr>
                        <m:ctrlPr>
                          <a:rPr lang="da-DK" sz="1400" b="0" i="1" smtClean="0">
                            <a:latin typeface="Cambria Math" panose="02040503050406030204" pitchFamily="18" charset="0"/>
                          </a:rPr>
                        </m:ctrlPr>
                      </m:sSupPr>
                      <m:e>
                        <m:r>
                          <a:rPr lang="da-DK" sz="1400" b="0" i="1" smtClean="0">
                            <a:latin typeface="Cambria Math" panose="02040503050406030204" pitchFamily="18" charset="0"/>
                          </a:rPr>
                          <m:t>𝑜</m:t>
                        </m:r>
                      </m:e>
                      <m:sup>
                        <m:r>
                          <a:rPr lang="da-DK" sz="1400" b="0" i="1" smtClean="0">
                            <a:latin typeface="Cambria Math" panose="02040503050406030204" pitchFamily="18" charset="0"/>
                          </a:rPr>
                          <m:t>2</m:t>
                        </m:r>
                      </m:sup>
                    </m:sSup>
                    <m:r>
                      <a:rPr lang="da-DK" sz="1400" b="0" i="1" smtClean="0">
                        <a:latin typeface="Cambria Math" panose="02040503050406030204" pitchFamily="18" charset="0"/>
                      </a:rPr>
                      <m:t>=1</m:t>
                    </m:r>
                  </m:oMath>
                </a14:m>
                <a:r>
                  <a:rPr lang="da-DK" sz="1400" b="0" dirty="0"/>
                  <a:t>    (2)</a:t>
                </a:r>
              </a:p>
              <a:p>
                <a:endParaRPr lang="da-DK" sz="1400" b="0" dirty="0"/>
              </a:p>
              <a:p>
                <a:r>
                  <a:rPr lang="da-DK" sz="1400" dirty="0"/>
                  <a:t>Vi trækker ligning (1) fra ligning (2)</a:t>
                </a:r>
              </a:p>
              <a:p>
                <a:endParaRPr lang="da-DK" sz="1400" dirty="0"/>
              </a:p>
              <a:p>
                <a:pPr/>
                <a14:m>
                  <m:oMathPara xmlns:m="http://schemas.openxmlformats.org/officeDocument/2006/math">
                    <m:oMathParaPr>
                      <m:jc m:val="centerGroup"/>
                    </m:oMathParaPr>
                    <m:oMath xmlns:m="http://schemas.openxmlformats.org/officeDocument/2006/math">
                      <m:r>
                        <a:rPr lang="da-DK" sz="1400" i="1">
                          <a:latin typeface="Cambria Math" panose="02040503050406030204" pitchFamily="18" charset="0"/>
                        </a:rPr>
                        <m:t>𝑥𝑦</m:t>
                      </m:r>
                      <m:r>
                        <a:rPr lang="da-DK" sz="1400" i="1">
                          <a:latin typeface="Cambria Math" panose="02040503050406030204" pitchFamily="18" charset="0"/>
                        </a:rPr>
                        <m:t>+</m:t>
                      </m:r>
                      <m:r>
                        <a:rPr lang="da-DK" sz="1400" i="1">
                          <a:latin typeface="Cambria Math" panose="02040503050406030204" pitchFamily="18" charset="0"/>
                        </a:rPr>
                        <m:t>𝑥</m:t>
                      </m:r>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r>
                        <a:rPr lang="da-DK" sz="1400" i="1">
                          <a:latin typeface="Cambria Math" panose="02040503050406030204" pitchFamily="18" charset="0"/>
                        </a:rPr>
                        <m:t>𝑜</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𝑜𝑦</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sSup>
                        <m:sSupPr>
                          <m:ctrlPr>
                            <a:rPr lang="da-DK" sz="1400" i="1">
                              <a:latin typeface="Cambria Math" panose="02040503050406030204" pitchFamily="18" charset="0"/>
                            </a:rPr>
                          </m:ctrlPr>
                        </m:sSupPr>
                        <m:e>
                          <m:r>
                            <a:rPr lang="da-DK" sz="1400" i="1">
                              <a:latin typeface="Cambria Math" panose="02040503050406030204" pitchFamily="18" charset="0"/>
                            </a:rPr>
                            <m:t>𝑜</m:t>
                          </m:r>
                        </m:e>
                        <m:sup>
                          <m:r>
                            <a:rPr lang="da-DK" sz="1400" i="1">
                              <a:latin typeface="Cambria Math" panose="02040503050406030204" pitchFamily="18" charset="0"/>
                            </a:rPr>
                            <m:t>2</m:t>
                          </m:r>
                        </m:sup>
                      </m:sSup>
                      <m:r>
                        <a:rPr lang="da-DK" sz="1400" b="0" i="1" smtClean="0">
                          <a:latin typeface="Cambria Math" panose="02040503050406030204" pitchFamily="18" charset="0"/>
                        </a:rPr>
                        <m:t>−</m:t>
                      </m:r>
                      <m:r>
                        <a:rPr lang="da-DK" sz="1400" b="0" i="1" smtClean="0">
                          <a:latin typeface="Cambria Math" panose="02040503050406030204" pitchFamily="18" charset="0"/>
                        </a:rPr>
                        <m:t>𝑥𝑦</m:t>
                      </m:r>
                      <m:r>
                        <a:rPr lang="da-DK" sz="1400" i="1">
                          <a:latin typeface="Cambria Math" panose="02040503050406030204" pitchFamily="18" charset="0"/>
                        </a:rPr>
                        <m:t>=1</m:t>
                      </m:r>
                      <m:r>
                        <a:rPr lang="da-DK" sz="1400" b="0" i="1" smtClean="0">
                          <a:latin typeface="Cambria Math" panose="02040503050406030204" pitchFamily="18" charset="0"/>
                        </a:rPr>
                        <m:t>−1</m:t>
                      </m:r>
                    </m:oMath>
                  </m:oMathPara>
                </a14:m>
                <a:endParaRPr lang="da-DK" sz="1400" b="0" dirty="0"/>
              </a:p>
              <a:p>
                <a:endParaRPr lang="da-DK" sz="1400" dirty="0"/>
              </a:p>
              <a:p>
                <a:pPr/>
                <a14:m>
                  <m:oMathPara xmlns:m="http://schemas.openxmlformats.org/officeDocument/2006/math">
                    <m:oMathParaPr>
                      <m:jc m:val="centerGroup"/>
                    </m:oMathParaPr>
                    <m:oMath xmlns:m="http://schemas.openxmlformats.org/officeDocument/2006/math">
                      <m:r>
                        <a:rPr lang="da-DK" sz="1400" i="1">
                          <a:latin typeface="Cambria Math" panose="02040503050406030204" pitchFamily="18" charset="0"/>
                        </a:rPr>
                        <m:t>𝑥</m:t>
                      </m:r>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r>
                        <a:rPr lang="da-DK" sz="1400" i="1">
                          <a:latin typeface="Cambria Math" panose="02040503050406030204" pitchFamily="18" charset="0"/>
                        </a:rPr>
                        <m:t>𝑜</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𝑜𝑦</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sSup>
                        <m:sSupPr>
                          <m:ctrlPr>
                            <a:rPr lang="da-DK" sz="1400" i="1">
                              <a:latin typeface="Cambria Math" panose="02040503050406030204" pitchFamily="18" charset="0"/>
                            </a:rPr>
                          </m:ctrlPr>
                        </m:sSupPr>
                        <m:e>
                          <m:r>
                            <a:rPr lang="da-DK" sz="1400" i="1">
                              <a:latin typeface="Cambria Math" panose="02040503050406030204" pitchFamily="18" charset="0"/>
                            </a:rPr>
                            <m:t>𝑜</m:t>
                          </m:r>
                        </m:e>
                        <m:sup>
                          <m:r>
                            <a:rPr lang="da-DK" sz="1400" i="1">
                              <a:latin typeface="Cambria Math" panose="02040503050406030204" pitchFamily="18" charset="0"/>
                            </a:rPr>
                            <m:t>2</m:t>
                          </m:r>
                        </m:sup>
                      </m:sSup>
                      <m:r>
                        <a:rPr lang="da-DK" sz="1400" i="1">
                          <a:latin typeface="Cambria Math" panose="02040503050406030204" pitchFamily="18" charset="0"/>
                        </a:rPr>
                        <m:t>=</m:t>
                      </m:r>
                      <m:r>
                        <a:rPr lang="da-DK" sz="1400" b="0" i="1" smtClean="0">
                          <a:latin typeface="Cambria Math" panose="02040503050406030204" pitchFamily="18" charset="0"/>
                        </a:rPr>
                        <m:t>0</m:t>
                      </m:r>
                    </m:oMath>
                  </m:oMathPara>
                </a14:m>
                <a:endParaRPr lang="da-DK" sz="1400" dirty="0"/>
              </a:p>
              <a:p>
                <a:endParaRPr lang="da-DK" sz="1400" dirty="0"/>
              </a:p>
              <a:p>
                <a:r>
                  <a:rPr lang="da-DK" sz="1400" dirty="0"/>
                  <a:t>Vi dividerer med o på begge sider af lighedstegnet</a:t>
                </a:r>
              </a:p>
              <a:p>
                <a:endParaRPr lang="da-DK" sz="1400" dirty="0"/>
              </a:p>
              <a:p>
                <a:pPr/>
                <a14:m>
                  <m:oMathPara xmlns:m="http://schemas.openxmlformats.org/officeDocument/2006/math">
                    <m:oMathParaPr>
                      <m:jc m:val="centerGroup"/>
                    </m:oMathParaPr>
                    <m:oMath xmlns:m="http://schemas.openxmlformats.org/officeDocument/2006/math">
                      <m:r>
                        <a:rPr lang="da-DK" sz="1400" i="1">
                          <a:latin typeface="Cambria Math" panose="02040503050406030204" pitchFamily="18" charset="0"/>
                        </a:rPr>
                        <m:t>𝑥</m:t>
                      </m:r>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r>
                        <a:rPr lang="da-DK" sz="1400" i="1">
                          <a:latin typeface="Cambria Math" panose="02040503050406030204" pitchFamily="18" charset="0"/>
                        </a:rPr>
                        <m:t>𝑦</m:t>
                      </m:r>
                      <m:r>
                        <a:rPr lang="da-DK" sz="1400" i="1">
                          <a:latin typeface="Cambria Math" panose="02040503050406030204" pitchFamily="18" charset="0"/>
                        </a:rPr>
                        <m:t>+</m:t>
                      </m:r>
                      <m:acc>
                        <m:accPr>
                          <m:chr m:val="̇"/>
                          <m:ctrlPr>
                            <a:rPr lang="da-DK" sz="1400" i="1">
                              <a:latin typeface="Cambria Math" panose="02040503050406030204" pitchFamily="18" charset="0"/>
                            </a:rPr>
                          </m:ctrlPr>
                        </m:accPr>
                        <m:e>
                          <m:r>
                            <a:rPr lang="da-DK" sz="1400" i="1">
                              <a:latin typeface="Cambria Math" panose="02040503050406030204" pitchFamily="18" charset="0"/>
                            </a:rPr>
                            <m:t>𝑥</m:t>
                          </m:r>
                        </m:e>
                      </m:acc>
                      <m:acc>
                        <m:accPr>
                          <m:chr m:val="̇"/>
                          <m:ctrlPr>
                            <a:rPr lang="da-DK" sz="1400" i="1">
                              <a:latin typeface="Cambria Math" panose="02040503050406030204" pitchFamily="18" charset="0"/>
                            </a:rPr>
                          </m:ctrlPr>
                        </m:accPr>
                        <m:e>
                          <m:r>
                            <a:rPr lang="da-DK" sz="1400" i="1">
                              <a:latin typeface="Cambria Math" panose="02040503050406030204" pitchFamily="18" charset="0"/>
                            </a:rPr>
                            <m:t>𝑦</m:t>
                          </m:r>
                        </m:e>
                      </m:acc>
                      <m:r>
                        <a:rPr lang="da-DK" sz="1400" b="0" i="1" smtClean="0">
                          <a:latin typeface="Cambria Math" panose="02040503050406030204" pitchFamily="18" charset="0"/>
                        </a:rPr>
                        <m:t>𝑜</m:t>
                      </m:r>
                      <m:r>
                        <a:rPr lang="da-DK" sz="1400" i="1">
                          <a:latin typeface="Cambria Math" panose="02040503050406030204" pitchFamily="18" charset="0"/>
                        </a:rPr>
                        <m:t>=0</m:t>
                      </m:r>
                    </m:oMath>
                  </m:oMathPara>
                </a14:m>
                <a:endParaRPr lang="da-DK" sz="1400" dirty="0"/>
              </a:p>
              <a:p>
                <a:endParaRPr lang="da-DK" sz="1400" dirty="0"/>
              </a:p>
              <a:p>
                <a:r>
                  <a:rPr lang="da-DK" sz="1400" dirty="0"/>
                  <a:t>Alle led med o fjernes, da de er så små og derefter isoleres </a:t>
                </a:r>
                <a14:m>
                  <m:oMath xmlns:m="http://schemas.openxmlformats.org/officeDocument/2006/math">
                    <m:f>
                      <m:fPr>
                        <m:ctrlPr>
                          <a:rPr lang="da-DK" sz="1400" i="1" smtClean="0">
                            <a:latin typeface="Cambria Math" panose="02040503050406030204" pitchFamily="18" charset="0"/>
                          </a:rPr>
                        </m:ctrlPr>
                      </m:fPr>
                      <m:num>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num>
                      <m:den>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den>
                    </m:f>
                  </m:oMath>
                </a14:m>
                <a:r>
                  <a:rPr lang="da-DK" sz="1400" dirty="0"/>
                  <a:t>.</a:t>
                </a:r>
              </a:p>
              <a:p>
                <a:pPr/>
                <a14:m>
                  <m:oMathPara xmlns:m="http://schemas.openxmlformats.org/officeDocument/2006/math">
                    <m:oMathParaPr>
                      <m:jc m:val="centerGroup"/>
                    </m:oMathParaPr>
                    <m:oMath xmlns:m="http://schemas.openxmlformats.org/officeDocument/2006/math">
                      <m:f>
                        <m:fPr>
                          <m:ctrlPr>
                            <a:rPr lang="da-DK" sz="1400" i="1" smtClean="0">
                              <a:latin typeface="Cambria Math" panose="02040503050406030204" pitchFamily="18" charset="0"/>
                            </a:rPr>
                          </m:ctrlPr>
                        </m:fPr>
                        <m:num>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𝑦</m:t>
                              </m:r>
                            </m:e>
                          </m:acc>
                        </m:num>
                        <m:den>
                          <m:acc>
                            <m:accPr>
                              <m:chr m:val="̇"/>
                              <m:ctrlPr>
                                <a:rPr lang="da-DK" sz="1400" i="1" smtClean="0">
                                  <a:latin typeface="Cambria Math" panose="02040503050406030204" pitchFamily="18" charset="0"/>
                                </a:rPr>
                              </m:ctrlPr>
                            </m:accPr>
                            <m:e>
                              <m:r>
                                <a:rPr lang="da-DK" sz="1400" b="0" i="1" smtClean="0">
                                  <a:latin typeface="Cambria Math" panose="02040503050406030204" pitchFamily="18" charset="0"/>
                                </a:rPr>
                                <m:t>𝑥</m:t>
                              </m:r>
                            </m:e>
                          </m:acc>
                        </m:den>
                      </m:f>
                      <m:r>
                        <a:rPr lang="da-DK" sz="1400" b="0" i="1" smtClean="0">
                          <a:latin typeface="Cambria Math" panose="02040503050406030204" pitchFamily="18" charset="0"/>
                        </a:rPr>
                        <m:t>=?</m:t>
                      </m:r>
                    </m:oMath>
                  </m:oMathPara>
                </a14:m>
                <a:endParaRPr lang="da-DK" sz="1400" dirty="0"/>
              </a:p>
              <a:p>
                <a:endParaRPr lang="da-DK" sz="1400" dirty="0"/>
              </a:p>
              <a:p>
                <a:endParaRPr lang="da-DK" dirty="0"/>
              </a:p>
            </p:txBody>
          </p:sp>
        </mc:Choice>
        <mc:Fallback xmlns="">
          <p:sp>
            <p:nvSpPr>
              <p:cNvPr id="5" name="Tekstfelt 4">
                <a:extLst>
                  <a:ext uri="{FF2B5EF4-FFF2-40B4-BE49-F238E27FC236}">
                    <a16:creationId xmlns:a16="http://schemas.microsoft.com/office/drawing/2014/main" id="{D56919A4-89C9-87F4-975D-61C9ED2A1EC0}"/>
                  </a:ext>
                </a:extLst>
              </p:cNvPr>
              <p:cNvSpPr txBox="1">
                <a:spLocks noRot="1" noChangeAspect="1" noMove="1" noResize="1" noEditPoints="1" noAdjustHandles="1" noChangeArrowheads="1" noChangeShapeType="1" noTextEdit="1"/>
              </p:cNvSpPr>
              <p:nvPr/>
            </p:nvSpPr>
            <p:spPr>
              <a:xfrm>
                <a:off x="6547104" y="291821"/>
                <a:ext cx="4006172" cy="6045116"/>
              </a:xfrm>
              <a:prstGeom prst="rect">
                <a:avLst/>
              </a:prstGeom>
              <a:blipFill>
                <a:blip r:embed="rId5"/>
                <a:stretch>
                  <a:fillRect l="-316" t="-210"/>
                </a:stretch>
              </a:blipFill>
            </p:spPr>
            <p:txBody>
              <a:bodyPr/>
              <a:lstStyle/>
              <a:p>
                <a:r>
                  <a:rPr lang="da-DK">
                    <a:noFill/>
                  </a:rPr>
                  <a:t> </a:t>
                </a:r>
              </a:p>
            </p:txBody>
          </p:sp>
        </mc:Fallback>
      </mc:AlternateContent>
      <p:pic>
        <p:nvPicPr>
          <p:cNvPr id="6" name="Billede 5" descr="Et billede, der indeholder bygning, udendørs, nat, gade/vej&#10;&#10;Automatisk genereret beskrivelse">
            <a:hlinkClick r:id="rId6" action="ppaction://hlinksldjump"/>
            <a:extLst>
              <a:ext uri="{FF2B5EF4-FFF2-40B4-BE49-F238E27FC236}">
                <a16:creationId xmlns:a16="http://schemas.microsoft.com/office/drawing/2014/main" id="{4C470BC4-0377-8271-2300-04DB4BCC3821}"/>
              </a:ext>
            </a:extLst>
          </p:cNvPr>
          <p:cNvPicPr>
            <a:picLocks noChangeAspect="1"/>
          </p:cNvPicPr>
          <p:nvPr/>
        </p:nvPicPr>
        <p:blipFill>
          <a:blip r:embed="rId7"/>
          <a:stretch>
            <a:fillRect/>
          </a:stretch>
        </p:blipFill>
        <p:spPr>
          <a:xfrm>
            <a:off x="9490681" y="5409179"/>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1554368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35,000+ Open Book Pictures">
            <a:extLst>
              <a:ext uri="{FF2B5EF4-FFF2-40B4-BE49-F238E27FC236}">
                <a16:creationId xmlns:a16="http://schemas.microsoft.com/office/drawing/2014/main" id="{BB50F127-CC90-41AF-AAD3-A5E564E09C0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kstfelt 5">
                <a:extLst>
                  <a:ext uri="{FF2B5EF4-FFF2-40B4-BE49-F238E27FC236}">
                    <a16:creationId xmlns:a16="http://schemas.microsoft.com/office/drawing/2014/main" id="{12D3F12C-D32A-0837-6AA8-6F84357BC1EA}"/>
                  </a:ext>
                </a:extLst>
              </p:cNvPr>
              <p:cNvSpPr txBox="1"/>
              <p:nvPr/>
            </p:nvSpPr>
            <p:spPr>
              <a:xfrm>
                <a:off x="2440501" y="624008"/>
                <a:ext cx="3867665" cy="3463128"/>
              </a:xfrm>
              <a:prstGeom prst="rect">
                <a:avLst/>
              </a:prstGeom>
              <a:noFill/>
            </p:spPr>
            <p:txBody>
              <a:bodyPr wrap="square" rtlCol="0">
                <a:spAutoFit/>
              </a:bodyPr>
              <a:lstStyle/>
              <a:p>
                <a:r>
                  <a:rPr lang="da-DK" sz="1600" b="1" dirty="0"/>
                  <a:t>Leibniz’ differentialer</a:t>
                </a:r>
              </a:p>
              <a:p>
                <a:r>
                  <a:rPr lang="da-DK" sz="1600" dirty="0"/>
                  <a:t>Ifølge Leibniz  er tangenten i punktet </a:t>
                </a:r>
                <a14:m>
                  <m:oMath xmlns:m="http://schemas.openxmlformats.org/officeDocument/2006/math">
                    <m:r>
                      <a:rPr lang="da-DK" sz="1600" i="1" dirty="0" smtClean="0">
                        <a:latin typeface="Cambria Math" panose="02040503050406030204" pitchFamily="18" charset="0"/>
                      </a:rPr>
                      <m:t>(</m:t>
                    </m:r>
                    <m:r>
                      <a:rPr lang="da-DK" sz="1600" i="1" dirty="0" err="1" smtClean="0">
                        <a:latin typeface="Cambria Math" panose="02040503050406030204" pitchFamily="18" charset="0"/>
                      </a:rPr>
                      <m:t>𝑥</m:t>
                    </m:r>
                    <m:r>
                      <a:rPr lang="da-DK" sz="1600" i="1" dirty="0" err="1" smtClean="0">
                        <a:latin typeface="Cambria Math" panose="02040503050406030204" pitchFamily="18" charset="0"/>
                      </a:rPr>
                      <m:t>,</m:t>
                    </m:r>
                    <m:r>
                      <a:rPr lang="da-DK" sz="1600" i="1" dirty="0" err="1" smtClean="0">
                        <a:latin typeface="Cambria Math" panose="02040503050406030204" pitchFamily="18" charset="0"/>
                      </a:rPr>
                      <m:t>𝑦</m:t>
                    </m:r>
                    <m:r>
                      <a:rPr lang="da-DK" sz="1600" i="1" dirty="0" smtClean="0">
                        <a:latin typeface="Cambria Math" panose="02040503050406030204" pitchFamily="18" charset="0"/>
                      </a:rPr>
                      <m:t>)</m:t>
                    </m:r>
                  </m:oMath>
                </a14:m>
                <a:r>
                  <a:rPr lang="da-DK" sz="1600" dirty="0"/>
                  <a:t> linjen, der fremkommer ved at forlænge linjestykket med endepunkterne </a:t>
                </a:r>
                <a14:m>
                  <m:oMath xmlns:m="http://schemas.openxmlformats.org/officeDocument/2006/math">
                    <m:r>
                      <a:rPr lang="da-DK" sz="1600" i="1" dirty="0" smtClean="0">
                        <a:latin typeface="Cambria Math" panose="02040503050406030204" pitchFamily="18" charset="0"/>
                      </a:rPr>
                      <m:t>(</m:t>
                    </m:r>
                    <m:r>
                      <a:rPr lang="da-DK" sz="1600" i="1" dirty="0" err="1" smtClean="0">
                        <a:latin typeface="Cambria Math" panose="02040503050406030204" pitchFamily="18" charset="0"/>
                      </a:rPr>
                      <m:t>𝑥</m:t>
                    </m:r>
                    <m:r>
                      <a:rPr lang="da-DK" sz="1600" i="1" dirty="0" err="1" smtClean="0">
                        <a:latin typeface="Cambria Math" panose="02040503050406030204" pitchFamily="18" charset="0"/>
                      </a:rPr>
                      <m:t>,</m:t>
                    </m:r>
                    <m:r>
                      <a:rPr lang="da-DK" sz="1600" i="1" dirty="0" err="1" smtClean="0">
                        <a:latin typeface="Cambria Math" panose="02040503050406030204" pitchFamily="18" charset="0"/>
                      </a:rPr>
                      <m:t>𝑦</m:t>
                    </m:r>
                    <m:r>
                      <a:rPr lang="da-DK" sz="1600" i="1" dirty="0" smtClean="0">
                        <a:latin typeface="Cambria Math" panose="02040503050406030204" pitchFamily="18" charset="0"/>
                      </a:rPr>
                      <m:t>)</m:t>
                    </m:r>
                  </m:oMath>
                </a14:m>
                <a:r>
                  <a:rPr lang="da-DK" sz="1600" dirty="0"/>
                  <a:t> og </a:t>
                </a:r>
              </a:p>
              <a:p>
                <a14:m>
                  <m:oMath xmlns:m="http://schemas.openxmlformats.org/officeDocument/2006/math">
                    <m:r>
                      <a:rPr lang="da-DK" sz="1600" i="1" dirty="0" smtClean="0">
                        <a:latin typeface="Cambria Math" panose="02040503050406030204" pitchFamily="18" charset="0"/>
                      </a:rPr>
                      <m:t>(</m:t>
                    </m:r>
                    <m:r>
                      <a:rPr lang="da-DK" sz="1600" i="1" dirty="0" err="1" smtClean="0">
                        <a:latin typeface="Cambria Math" panose="02040503050406030204" pitchFamily="18" charset="0"/>
                      </a:rPr>
                      <m:t>𝑥</m:t>
                    </m:r>
                    <m:r>
                      <a:rPr lang="da-DK" sz="1600" i="1" dirty="0" err="1" smtClean="0">
                        <a:latin typeface="Cambria Math" panose="02040503050406030204" pitchFamily="18" charset="0"/>
                      </a:rPr>
                      <m:t>+</m:t>
                    </m:r>
                    <m:r>
                      <a:rPr lang="da-DK" sz="1600" i="1" dirty="0" err="1" smtClean="0">
                        <a:latin typeface="Cambria Math" panose="02040503050406030204" pitchFamily="18" charset="0"/>
                      </a:rPr>
                      <m:t>𝑑𝑥</m:t>
                    </m:r>
                    <m:r>
                      <a:rPr lang="da-DK" sz="1600" i="1" dirty="0" smtClean="0">
                        <a:latin typeface="Cambria Math" panose="02040503050406030204" pitchFamily="18" charset="0"/>
                      </a:rPr>
                      <m:t>,</m:t>
                    </m:r>
                    <m:r>
                      <a:rPr lang="da-DK" sz="1600" i="1" dirty="0">
                        <a:latin typeface="Cambria Math" panose="02040503050406030204" pitchFamily="18" charset="0"/>
                      </a:rPr>
                      <m:t> </m:t>
                    </m:r>
                    <m:r>
                      <a:rPr lang="da-DK" sz="1600" i="1" dirty="0" err="1" smtClean="0">
                        <a:latin typeface="Cambria Math" panose="02040503050406030204" pitchFamily="18" charset="0"/>
                      </a:rPr>
                      <m:t>𝑦</m:t>
                    </m:r>
                    <m:r>
                      <a:rPr lang="da-DK" sz="1600" i="1" dirty="0" err="1" smtClean="0">
                        <a:latin typeface="Cambria Math" panose="02040503050406030204" pitchFamily="18" charset="0"/>
                      </a:rPr>
                      <m:t>+</m:t>
                    </m:r>
                    <m:r>
                      <a:rPr lang="da-DK" sz="1600" i="1" dirty="0" err="1" smtClean="0">
                        <a:latin typeface="Cambria Math" panose="02040503050406030204" pitchFamily="18" charset="0"/>
                      </a:rPr>
                      <m:t>𝑑𝑦</m:t>
                    </m:r>
                    <m:r>
                      <a:rPr lang="da-DK" sz="1600" i="1" dirty="0" smtClean="0">
                        <a:latin typeface="Cambria Math" panose="02040503050406030204" pitchFamily="18" charset="0"/>
                      </a:rPr>
                      <m:t>)</m:t>
                    </m:r>
                  </m:oMath>
                </a14:m>
                <a:r>
                  <a:rPr lang="da-DK" sz="1600" dirty="0"/>
                  <a:t>.</a:t>
                </a:r>
              </a:p>
              <a:p>
                <a:endParaRPr lang="da-DK" sz="1600" dirty="0"/>
              </a:p>
              <a:p>
                <a:r>
                  <a:rPr lang="da-DK" sz="1600" dirty="0"/>
                  <a:t>Da Leibniz opfattede det uendelig lille kurvestykket som et linjestykke, fik han, at tangentens hældningskoefficient er </a:t>
                </a:r>
                <a14:m>
                  <m:oMath xmlns:m="http://schemas.openxmlformats.org/officeDocument/2006/math">
                    <m:f>
                      <m:fPr>
                        <m:ctrlPr>
                          <a:rPr lang="da-DK" sz="1600" b="0" i="1" smtClean="0">
                            <a:latin typeface="Cambria Math" panose="02040503050406030204" pitchFamily="18" charset="0"/>
                          </a:rPr>
                        </m:ctrlPr>
                      </m:fPr>
                      <m:num>
                        <m:r>
                          <a:rPr lang="da-DK" sz="1600" b="0" i="1" smtClean="0">
                            <a:latin typeface="Cambria Math" panose="02040503050406030204" pitchFamily="18" charset="0"/>
                          </a:rPr>
                          <m:t>𝑑𝑦</m:t>
                        </m:r>
                      </m:num>
                      <m:den>
                        <m:r>
                          <a:rPr lang="da-DK" sz="1600" b="0" i="1" smtClean="0">
                            <a:latin typeface="Cambria Math" panose="02040503050406030204" pitchFamily="18" charset="0"/>
                          </a:rPr>
                          <m:t>𝑑𝑥</m:t>
                        </m:r>
                      </m:den>
                    </m:f>
                  </m:oMath>
                </a14:m>
                <a:r>
                  <a:rPr lang="da-DK" sz="1600" dirty="0"/>
                  <a:t>, altså differentialet af </a:t>
                </a:r>
                <a14:m>
                  <m:oMath xmlns:m="http://schemas.openxmlformats.org/officeDocument/2006/math">
                    <m:r>
                      <a:rPr lang="da-DK" sz="1600" i="1" dirty="0" smtClean="0">
                        <a:latin typeface="Cambria Math" panose="02040503050406030204" pitchFamily="18" charset="0"/>
                      </a:rPr>
                      <m:t>𝑦</m:t>
                    </m:r>
                  </m:oMath>
                </a14:m>
                <a:r>
                  <a:rPr lang="da-DK" sz="1600" dirty="0"/>
                  <a:t> divideret med differentialet af </a:t>
                </a:r>
                <a14:m>
                  <m:oMath xmlns:m="http://schemas.openxmlformats.org/officeDocument/2006/math">
                    <m:r>
                      <a:rPr lang="da-DK" sz="1600" i="1" dirty="0" smtClean="0">
                        <a:latin typeface="Cambria Math" panose="02040503050406030204" pitchFamily="18" charset="0"/>
                      </a:rPr>
                      <m:t>𝑥</m:t>
                    </m:r>
                  </m:oMath>
                </a14:m>
                <a:r>
                  <a:rPr lang="da-DK" sz="1600" dirty="0"/>
                  <a:t>.</a:t>
                </a:r>
              </a:p>
              <a:p>
                <a:endParaRPr lang="da-DK" dirty="0"/>
              </a:p>
              <a:p>
                <a:endParaRPr lang="da-DK" dirty="0"/>
              </a:p>
            </p:txBody>
          </p:sp>
        </mc:Choice>
        <mc:Fallback xmlns="">
          <p:sp>
            <p:nvSpPr>
              <p:cNvPr id="6" name="Tekstfelt 5">
                <a:extLst>
                  <a:ext uri="{FF2B5EF4-FFF2-40B4-BE49-F238E27FC236}">
                    <a16:creationId xmlns:a16="http://schemas.microsoft.com/office/drawing/2014/main" id="{12D3F12C-D32A-0837-6AA8-6F84357BC1EA}"/>
                  </a:ext>
                </a:extLst>
              </p:cNvPr>
              <p:cNvSpPr txBox="1">
                <a:spLocks noRot="1" noChangeAspect="1" noMove="1" noResize="1" noEditPoints="1" noAdjustHandles="1" noChangeArrowheads="1" noChangeShapeType="1" noTextEdit="1"/>
              </p:cNvSpPr>
              <p:nvPr/>
            </p:nvSpPr>
            <p:spPr>
              <a:xfrm>
                <a:off x="2440501" y="624008"/>
                <a:ext cx="3867665" cy="3463128"/>
              </a:xfrm>
              <a:prstGeom prst="rect">
                <a:avLst/>
              </a:prstGeom>
              <a:blipFill>
                <a:blip r:embed="rId3"/>
                <a:stretch>
                  <a:fillRect l="-984" t="-365" r="-656"/>
                </a:stretch>
              </a:blipFill>
            </p:spPr>
            <p:txBody>
              <a:bodyPr/>
              <a:lstStyle/>
              <a:p>
                <a:r>
                  <a:rPr lang="da-DK">
                    <a:noFill/>
                  </a:rPr>
                  <a:t> </a:t>
                </a:r>
              </a:p>
            </p:txBody>
          </p:sp>
        </mc:Fallback>
      </mc:AlternateContent>
      <mc:AlternateContent xmlns:mc="http://schemas.openxmlformats.org/markup-compatibility/2006" xmlns:a14="http://schemas.microsoft.com/office/drawing/2010/main">
        <mc:Choice Requires="a14">
          <p:sp>
            <p:nvSpPr>
              <p:cNvPr id="7" name="Tekstfelt 6">
                <a:extLst>
                  <a:ext uri="{FF2B5EF4-FFF2-40B4-BE49-F238E27FC236}">
                    <a16:creationId xmlns:a16="http://schemas.microsoft.com/office/drawing/2014/main" id="{2E8BC620-1AD3-A9EC-0144-6B0ABD8C41C3}"/>
                  </a:ext>
                </a:extLst>
              </p:cNvPr>
              <p:cNvSpPr txBox="1"/>
              <p:nvPr/>
            </p:nvSpPr>
            <p:spPr>
              <a:xfrm>
                <a:off x="6820930" y="2435900"/>
                <a:ext cx="3521676" cy="3323987"/>
              </a:xfrm>
              <a:prstGeom prst="rect">
                <a:avLst/>
              </a:prstGeom>
              <a:noFill/>
            </p:spPr>
            <p:txBody>
              <a:bodyPr wrap="square" rtlCol="0">
                <a:spAutoFit/>
              </a:bodyPr>
              <a:lstStyle/>
              <a:p>
                <a:r>
                  <a:rPr lang="da-DK" sz="1400" dirty="0"/>
                  <a:t>Leibniz fandt ud fra sine antagelser følgende regneregler for sine differentialer.</a:t>
                </a:r>
              </a:p>
              <a:p>
                <a:endParaRPr lang="da-DK" sz="1400" dirty="0"/>
              </a:p>
              <a:p>
                <a:pPr marL="342900" indent="-342900">
                  <a:buAutoNum type="arabicPeriod"/>
                </a:pPr>
                <a14:m>
                  <m:oMath xmlns:m="http://schemas.openxmlformats.org/officeDocument/2006/math">
                    <m:r>
                      <a:rPr lang="da-DK" sz="1400" i="1" dirty="0" smtClean="0">
                        <a:latin typeface="Cambria Math" panose="02040503050406030204" pitchFamily="18" charset="0"/>
                      </a:rPr>
                      <m:t>𝑑</m:t>
                    </m:r>
                    <m:d>
                      <m:dPr>
                        <m:ctrlPr>
                          <a:rPr lang="da-DK" sz="1400" i="1" dirty="0" smtClean="0">
                            <a:latin typeface="Cambria Math" panose="02040503050406030204" pitchFamily="18" charset="0"/>
                          </a:rPr>
                        </m:ctrlPr>
                      </m:dPr>
                      <m:e>
                        <m:r>
                          <a:rPr lang="da-DK" sz="1400" i="1" dirty="0" err="1" smtClean="0">
                            <a:latin typeface="Cambria Math" panose="02040503050406030204" pitchFamily="18" charset="0"/>
                          </a:rPr>
                          <m:t>𝑥</m:t>
                        </m:r>
                        <m:r>
                          <a:rPr lang="da-DK" sz="1400" i="1" dirty="0" err="1" smtClean="0">
                            <a:latin typeface="Cambria Math" panose="02040503050406030204" pitchFamily="18" charset="0"/>
                          </a:rPr>
                          <m:t>+</m:t>
                        </m:r>
                        <m:r>
                          <a:rPr lang="da-DK" sz="1400" i="1" dirty="0" err="1" smtClean="0">
                            <a:latin typeface="Cambria Math" panose="02040503050406030204" pitchFamily="18" charset="0"/>
                          </a:rPr>
                          <m:t>𝑦</m:t>
                        </m:r>
                      </m:e>
                    </m:d>
                    <m:r>
                      <a:rPr lang="da-DK" sz="1400" i="1" dirty="0" smtClean="0">
                        <a:latin typeface="Cambria Math" panose="02040503050406030204" pitchFamily="18" charset="0"/>
                      </a:rPr>
                      <m:t>=</m:t>
                    </m:r>
                    <m:r>
                      <a:rPr lang="da-DK" sz="1400" b="0" i="1" dirty="0" smtClean="0">
                        <a:latin typeface="Cambria Math" panose="02040503050406030204" pitchFamily="18" charset="0"/>
                      </a:rPr>
                      <m:t>𝑑𝑥</m:t>
                    </m:r>
                    <m:r>
                      <a:rPr lang="da-DK" sz="1400" b="0" i="1" dirty="0" smtClean="0">
                        <a:latin typeface="Cambria Math" panose="02040503050406030204" pitchFamily="18" charset="0"/>
                      </a:rPr>
                      <m:t>+</m:t>
                    </m:r>
                    <m:r>
                      <a:rPr lang="da-DK" sz="1400" b="0" i="1" dirty="0" smtClean="0">
                        <a:latin typeface="Cambria Math" panose="02040503050406030204" pitchFamily="18" charset="0"/>
                      </a:rPr>
                      <m:t>𝑑𝑦</m:t>
                    </m:r>
                  </m:oMath>
                </a14:m>
                <a:endParaRPr lang="da-DK" sz="1400" dirty="0"/>
              </a:p>
              <a:p>
                <a:pPr marL="342900" indent="-342900">
                  <a:buAutoNum type="arabicPeriod"/>
                </a:pPr>
                <a14:m>
                  <m:oMath xmlns:m="http://schemas.openxmlformats.org/officeDocument/2006/math">
                    <m:r>
                      <a:rPr lang="da-DK" sz="1400" b="0" i="1" smtClean="0">
                        <a:latin typeface="Cambria Math" panose="02040503050406030204" pitchFamily="18" charset="0"/>
                      </a:rPr>
                      <m:t>𝑑</m:t>
                    </m:r>
                    <m:d>
                      <m:dPr>
                        <m:ctrlPr>
                          <a:rPr lang="da-DK" sz="1400" b="0" i="1" smtClean="0">
                            <a:latin typeface="Cambria Math" panose="02040503050406030204" pitchFamily="18" charset="0"/>
                          </a:rPr>
                        </m:ctrlPr>
                      </m:dPr>
                      <m:e>
                        <m:r>
                          <a:rPr lang="da-DK" sz="1400" b="0" i="1" smtClean="0">
                            <a:latin typeface="Cambria Math" panose="02040503050406030204" pitchFamily="18" charset="0"/>
                          </a:rPr>
                          <m:t>𝑥</m:t>
                        </m:r>
                        <m:r>
                          <a:rPr lang="da-DK" sz="1400" b="0" i="1" smtClean="0">
                            <a:latin typeface="Cambria Math" panose="02040503050406030204" pitchFamily="18" charset="0"/>
                          </a:rPr>
                          <m:t>−</m:t>
                        </m:r>
                        <m:r>
                          <a:rPr lang="da-DK" sz="1400" b="0" i="1" smtClean="0">
                            <a:latin typeface="Cambria Math" panose="02040503050406030204" pitchFamily="18" charset="0"/>
                          </a:rPr>
                          <m:t>𝑦</m:t>
                        </m:r>
                      </m:e>
                    </m:d>
                    <m:r>
                      <a:rPr lang="da-DK" sz="1400" b="0" i="1" smtClean="0">
                        <a:latin typeface="Cambria Math" panose="02040503050406030204" pitchFamily="18" charset="0"/>
                      </a:rPr>
                      <m:t>=</m:t>
                    </m:r>
                    <m:r>
                      <a:rPr lang="da-DK" sz="1400" b="0" i="1" smtClean="0">
                        <a:latin typeface="Cambria Math" panose="02040503050406030204" pitchFamily="18" charset="0"/>
                      </a:rPr>
                      <m:t>𝑑𝑥</m:t>
                    </m:r>
                    <m:r>
                      <a:rPr lang="da-DK" sz="1400" b="0" i="1" smtClean="0">
                        <a:latin typeface="Cambria Math" panose="02040503050406030204" pitchFamily="18" charset="0"/>
                      </a:rPr>
                      <m:t>−</m:t>
                    </m:r>
                    <m:r>
                      <a:rPr lang="da-DK" sz="1400" b="0" i="1" smtClean="0">
                        <a:latin typeface="Cambria Math" panose="02040503050406030204" pitchFamily="18" charset="0"/>
                      </a:rPr>
                      <m:t>𝑑𝑦</m:t>
                    </m:r>
                  </m:oMath>
                </a14:m>
                <a:endParaRPr lang="da-DK" sz="1400" dirty="0"/>
              </a:p>
              <a:p>
                <a:pPr marL="342900" indent="-342900">
                  <a:buAutoNum type="arabicPeriod"/>
                </a:pPr>
                <a14:m>
                  <m:oMath xmlns:m="http://schemas.openxmlformats.org/officeDocument/2006/math">
                    <m:r>
                      <a:rPr lang="da-DK" sz="1400" b="0" i="1" smtClean="0">
                        <a:latin typeface="Cambria Math" panose="02040503050406030204" pitchFamily="18" charset="0"/>
                      </a:rPr>
                      <m:t>𝑑</m:t>
                    </m:r>
                    <m:d>
                      <m:dPr>
                        <m:ctrlPr>
                          <a:rPr lang="da-DK" sz="1400" b="0" i="1" smtClean="0">
                            <a:latin typeface="Cambria Math" panose="02040503050406030204" pitchFamily="18" charset="0"/>
                          </a:rPr>
                        </m:ctrlPr>
                      </m:dPr>
                      <m:e>
                        <m:r>
                          <a:rPr lang="da-DK" sz="1400" b="0" i="1" smtClean="0">
                            <a:latin typeface="Cambria Math" panose="02040503050406030204" pitchFamily="18" charset="0"/>
                          </a:rPr>
                          <m:t>𝑥</m:t>
                        </m:r>
                        <m:r>
                          <a:rPr lang="da-DK" sz="1400" b="0" i="1" smtClean="0">
                            <a:latin typeface="Cambria Math" panose="02040503050406030204" pitchFamily="18" charset="0"/>
                          </a:rPr>
                          <m:t>·</m:t>
                        </m:r>
                        <m:r>
                          <a:rPr lang="da-DK" sz="1400" b="0" i="1" smtClean="0">
                            <a:latin typeface="Cambria Math" panose="02040503050406030204" pitchFamily="18" charset="0"/>
                          </a:rPr>
                          <m:t>𝑦</m:t>
                        </m:r>
                      </m:e>
                    </m:d>
                    <m:r>
                      <a:rPr lang="da-DK" sz="1400" b="0" i="1" smtClean="0">
                        <a:latin typeface="Cambria Math" panose="02040503050406030204" pitchFamily="18" charset="0"/>
                      </a:rPr>
                      <m:t>=</m:t>
                    </m:r>
                    <m:r>
                      <a:rPr lang="da-DK" sz="1400" b="0" i="1" smtClean="0">
                        <a:latin typeface="Cambria Math" panose="02040503050406030204" pitchFamily="18" charset="0"/>
                      </a:rPr>
                      <m:t>𝑥</m:t>
                    </m:r>
                    <m:r>
                      <a:rPr lang="da-DK" sz="1400" b="0" i="1" smtClean="0">
                        <a:latin typeface="Cambria Math" panose="02040503050406030204" pitchFamily="18" charset="0"/>
                      </a:rPr>
                      <m:t>·</m:t>
                    </m:r>
                    <m:r>
                      <a:rPr lang="da-DK" sz="1400" b="0" i="1" smtClean="0">
                        <a:latin typeface="Cambria Math" panose="02040503050406030204" pitchFamily="18" charset="0"/>
                      </a:rPr>
                      <m:t>𝑑𝑦</m:t>
                    </m:r>
                    <m:r>
                      <a:rPr lang="da-DK" sz="1400" b="0" i="1" smtClean="0">
                        <a:latin typeface="Cambria Math" panose="02040503050406030204" pitchFamily="18" charset="0"/>
                      </a:rPr>
                      <m:t>+</m:t>
                    </m:r>
                    <m:r>
                      <a:rPr lang="da-DK" sz="1400" b="0" i="1" smtClean="0">
                        <a:latin typeface="Cambria Math" panose="02040503050406030204" pitchFamily="18" charset="0"/>
                      </a:rPr>
                      <m:t>𝑦</m:t>
                    </m:r>
                    <m:r>
                      <a:rPr lang="da-DK" sz="1400" b="0" i="1" smtClean="0">
                        <a:latin typeface="Cambria Math" panose="02040503050406030204" pitchFamily="18" charset="0"/>
                      </a:rPr>
                      <m:t>·</m:t>
                    </m:r>
                    <m:r>
                      <a:rPr lang="da-DK" sz="1400" b="0" i="1" smtClean="0">
                        <a:latin typeface="Cambria Math" panose="02040503050406030204" pitchFamily="18" charset="0"/>
                      </a:rPr>
                      <m:t>𝑑𝑥</m:t>
                    </m:r>
                  </m:oMath>
                </a14:m>
                <a:endParaRPr lang="da-DK" sz="1400" dirty="0"/>
              </a:p>
              <a:p>
                <a:pPr marL="342900" indent="-342900">
                  <a:buAutoNum type="arabicPeriod"/>
                </a:pPr>
                <a14:m>
                  <m:oMath xmlns:m="http://schemas.openxmlformats.org/officeDocument/2006/math">
                    <m:r>
                      <a:rPr lang="da-DK" sz="1400" b="0" i="1" smtClean="0">
                        <a:latin typeface="Cambria Math" panose="02040503050406030204" pitchFamily="18" charset="0"/>
                      </a:rPr>
                      <m:t>𝑑𝑎</m:t>
                    </m:r>
                    <m:r>
                      <a:rPr lang="da-DK" sz="1400" b="0" i="1" smtClean="0">
                        <a:latin typeface="Cambria Math" panose="02040503050406030204" pitchFamily="18" charset="0"/>
                      </a:rPr>
                      <m:t>=0</m:t>
                    </m:r>
                  </m:oMath>
                </a14:m>
                <a:endParaRPr lang="da-DK" sz="1400" dirty="0"/>
              </a:p>
              <a:p>
                <a:pPr marL="342900" indent="-342900">
                  <a:buAutoNum type="arabicPeriod"/>
                </a:pPr>
                <a:endParaRPr lang="da-DK" sz="1400" dirty="0"/>
              </a:p>
              <a:p>
                <a:endParaRPr lang="da-DK" sz="1400" dirty="0"/>
              </a:p>
              <a:p>
                <a:r>
                  <a:rPr lang="da-DK" sz="1400" b="1" dirty="0"/>
                  <a:t>Opgave</a:t>
                </a:r>
              </a:p>
              <a:p>
                <a:r>
                  <a:rPr lang="da-DK" sz="1400" dirty="0"/>
                  <a:t>Hvilket nummer i formelsamlingen svarer til Leibniz’ regneregel nummer 3?</a:t>
                </a:r>
              </a:p>
              <a:p>
                <a:br>
                  <a:rPr lang="da-DK" sz="1400" dirty="0"/>
                </a:br>
                <a:r>
                  <a:rPr lang="da-DK" sz="1400" dirty="0"/>
                  <a:t>Hvis du slår op i A-niveau formelsamlingen skal du trække 9 fra tallet.</a:t>
                </a:r>
              </a:p>
            </p:txBody>
          </p:sp>
        </mc:Choice>
        <mc:Fallback xmlns="">
          <p:sp>
            <p:nvSpPr>
              <p:cNvPr id="7" name="Tekstfelt 6">
                <a:extLst>
                  <a:ext uri="{FF2B5EF4-FFF2-40B4-BE49-F238E27FC236}">
                    <a16:creationId xmlns:a16="http://schemas.microsoft.com/office/drawing/2014/main" id="{2E8BC620-1AD3-A9EC-0144-6B0ABD8C41C3}"/>
                  </a:ext>
                </a:extLst>
              </p:cNvPr>
              <p:cNvSpPr txBox="1">
                <a:spLocks noRot="1" noChangeAspect="1" noMove="1" noResize="1" noEditPoints="1" noAdjustHandles="1" noChangeArrowheads="1" noChangeShapeType="1" noTextEdit="1"/>
              </p:cNvSpPr>
              <p:nvPr/>
            </p:nvSpPr>
            <p:spPr>
              <a:xfrm>
                <a:off x="6820930" y="2435900"/>
                <a:ext cx="3521676" cy="3323987"/>
              </a:xfrm>
              <a:prstGeom prst="rect">
                <a:avLst/>
              </a:prstGeom>
              <a:blipFill>
                <a:blip r:embed="rId4"/>
                <a:stretch>
                  <a:fillRect l="-719" t="-382" b="-1145"/>
                </a:stretch>
              </a:blipFill>
            </p:spPr>
            <p:txBody>
              <a:bodyPr/>
              <a:lstStyle/>
              <a:p>
                <a:r>
                  <a:rPr lang="da-DK">
                    <a:noFill/>
                  </a:rPr>
                  <a:t> </a:t>
                </a:r>
              </a:p>
            </p:txBody>
          </p:sp>
        </mc:Fallback>
      </mc:AlternateContent>
      <p:pic>
        <p:nvPicPr>
          <p:cNvPr id="9" name="Billede 8" descr="Et billede, der indeholder linje/række, diagram, design&#10;&#10;Automatisk genereret beskrivelse">
            <a:extLst>
              <a:ext uri="{FF2B5EF4-FFF2-40B4-BE49-F238E27FC236}">
                <a16:creationId xmlns:a16="http://schemas.microsoft.com/office/drawing/2014/main" id="{2692B579-4179-7029-DA49-C4A998855BFE}"/>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2823471" y="3560299"/>
            <a:ext cx="3101724" cy="2475985"/>
          </a:xfrm>
          <a:prstGeom prst="rect">
            <a:avLst/>
          </a:prstGeom>
        </p:spPr>
      </p:pic>
      <p:pic>
        <p:nvPicPr>
          <p:cNvPr id="10" name="Picture 2" descr="Gottfried W. Leibniz Biography - Facts, Childhood, Family Life &amp;  Achievements">
            <a:extLst>
              <a:ext uri="{FF2B5EF4-FFF2-40B4-BE49-F238E27FC236}">
                <a16:creationId xmlns:a16="http://schemas.microsoft.com/office/drawing/2014/main" id="{DDC68A4F-9714-EAB2-D69C-FDA17E92DC16}"/>
              </a:ext>
            </a:extLst>
          </p:cNvPr>
          <p:cNvPicPr>
            <a:picLocks noChangeAspect="1" noChangeArrowheads="1"/>
          </p:cNvPicPr>
          <p:nvPr/>
        </p:nvPicPr>
        <p:blipFill rotWithShape="1">
          <a:blip r:embed="rId6">
            <a:extLst>
              <a:ext uri="{28A0092B-C50C-407E-A947-70E740481C1C}">
                <a14:useLocalDpi xmlns:a14="http://schemas.microsoft.com/office/drawing/2010/main"/>
              </a:ext>
            </a:extLst>
          </a:blip>
          <a:srcRect/>
          <a:stretch/>
        </p:blipFill>
        <p:spPr bwMode="auto">
          <a:xfrm>
            <a:off x="9020432" y="704336"/>
            <a:ext cx="1210963" cy="1556952"/>
          </a:xfrm>
          <a:prstGeom prst="rect">
            <a:avLst/>
          </a:prstGeom>
          <a:noFill/>
          <a:ln w="53975">
            <a:solidFill>
              <a:schemeClr val="tx1"/>
            </a:solidFill>
          </a:ln>
          <a:extLst>
            <a:ext uri="{909E8E84-426E-40DD-AFC4-6F175D3DCCD1}">
              <a14:hiddenFill xmlns:a14="http://schemas.microsoft.com/office/drawing/2010/main">
                <a:solidFill>
                  <a:srgbClr val="FFFFFF"/>
                </a:solidFill>
              </a14:hiddenFill>
            </a:ext>
          </a:extLst>
        </p:spPr>
      </p:pic>
      <p:sp>
        <p:nvSpPr>
          <p:cNvPr id="11" name="Tekstfelt 10">
            <a:extLst>
              <a:ext uri="{FF2B5EF4-FFF2-40B4-BE49-F238E27FC236}">
                <a16:creationId xmlns:a16="http://schemas.microsoft.com/office/drawing/2014/main" id="{CEAC9EC2-E523-26DA-E10A-85C7CAEB3E24}"/>
              </a:ext>
            </a:extLst>
          </p:cNvPr>
          <p:cNvSpPr txBox="1"/>
          <p:nvPr/>
        </p:nvSpPr>
        <p:spPr>
          <a:xfrm>
            <a:off x="7420572" y="682593"/>
            <a:ext cx="1443665" cy="800219"/>
          </a:xfrm>
          <a:prstGeom prst="rect">
            <a:avLst/>
          </a:prstGeom>
          <a:noFill/>
        </p:spPr>
        <p:txBody>
          <a:bodyPr wrap="none" rtlCol="0">
            <a:spAutoFit/>
          </a:bodyPr>
          <a:lstStyle/>
          <a:p>
            <a:r>
              <a:rPr lang="da-DK" sz="1400" dirty="0">
                <a:solidFill>
                  <a:srgbClr val="442204"/>
                </a:solidFill>
              </a:rPr>
              <a:t>Gottfried Leibniz </a:t>
            </a:r>
          </a:p>
          <a:p>
            <a:r>
              <a:rPr lang="da-DK" sz="1400" dirty="0">
                <a:solidFill>
                  <a:srgbClr val="442204"/>
                </a:solidFill>
              </a:rPr>
              <a:t>(1646-1716)</a:t>
            </a:r>
          </a:p>
          <a:p>
            <a:endParaRPr lang="da-DK" dirty="0"/>
          </a:p>
        </p:txBody>
      </p:sp>
      <p:pic>
        <p:nvPicPr>
          <p:cNvPr id="12" name="Billede 11" descr="Et billede, der indeholder bygning, udendørs, nat, gade/vej&#10;&#10;Automatisk genereret beskrivelse">
            <a:hlinkClick r:id="rId7" action="ppaction://hlinksldjump"/>
            <a:extLst>
              <a:ext uri="{FF2B5EF4-FFF2-40B4-BE49-F238E27FC236}">
                <a16:creationId xmlns:a16="http://schemas.microsoft.com/office/drawing/2014/main" id="{796DF369-2B16-002F-24E7-C6EF8C720515}"/>
              </a:ext>
            </a:extLst>
          </p:cNvPr>
          <p:cNvPicPr>
            <a:picLocks noChangeAspect="1"/>
          </p:cNvPicPr>
          <p:nvPr/>
        </p:nvPicPr>
        <p:blipFill>
          <a:blip r:embed="rId8"/>
          <a:stretch>
            <a:fillRect/>
          </a:stretch>
        </p:blipFill>
        <p:spPr>
          <a:xfrm>
            <a:off x="557504" y="5454683"/>
            <a:ext cx="827950" cy="110393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678643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2" name="Billede 1" descr="Et billede, der indeholder bygning, udendørs, nat, gade/vej&#10;&#10;Automatisk genereret beskrivelse">
            <a:hlinkClick r:id="rId4" action="ppaction://hlinksldjump"/>
            <a:extLst>
              <a:ext uri="{FF2B5EF4-FFF2-40B4-BE49-F238E27FC236}">
                <a16:creationId xmlns:a16="http://schemas.microsoft.com/office/drawing/2014/main" id="{C42ACBE1-C71D-EAD5-E727-9A04FA2159A1}"/>
              </a:ext>
            </a:extLst>
          </p:cNvPr>
          <p:cNvPicPr>
            <a:picLocks noChangeAspect="1"/>
          </p:cNvPicPr>
          <p:nvPr/>
        </p:nvPicPr>
        <p:blipFill>
          <a:blip r:embed="rId5"/>
          <a:stretch>
            <a:fillRect/>
          </a:stretch>
        </p:blipFill>
        <p:spPr>
          <a:xfrm>
            <a:off x="266559" y="5132439"/>
            <a:ext cx="1173542" cy="1564723"/>
          </a:xfrm>
          <a:prstGeom prst="rect">
            <a:avLst/>
          </a:prstGeom>
          <a:effectLst>
            <a:outerShdw blurRad="50800" dist="38100" dir="2700000" algn="tl" rotWithShape="0">
              <a:prstClr val="black">
                <a:alpha val="40000"/>
              </a:prstClr>
            </a:outerShdw>
          </a:effectLst>
        </p:spPr>
      </p:pic>
      <p:sp>
        <p:nvSpPr>
          <p:cNvPr id="3" name="Ellipse 2">
            <a:hlinkClick r:id="rId6"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4" name="Ellipse 13">
            <a:hlinkClick r:id="rId7" action="ppaction://hlinksldjump"/>
            <a:extLst>
              <a:ext uri="{FF2B5EF4-FFF2-40B4-BE49-F238E27FC236}">
                <a16:creationId xmlns:a16="http://schemas.microsoft.com/office/drawing/2014/main" id="{04E9A42C-9FE7-4F9B-9278-33FF032A8B37}"/>
              </a:ext>
            </a:extLst>
          </p:cNvPr>
          <p:cNvSpPr/>
          <p:nvPr/>
        </p:nvSpPr>
        <p:spPr>
          <a:xfrm>
            <a:off x="9297712"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6" action="ppaction://hlinksldjump"/>
            <a:extLst>
              <a:ext uri="{FF2B5EF4-FFF2-40B4-BE49-F238E27FC236}">
                <a16:creationId xmlns:a16="http://schemas.microsoft.com/office/drawing/2014/main" id="{C559C2DA-539B-9CAB-4703-578D13184084}"/>
              </a:ext>
            </a:extLst>
          </p:cNvPr>
          <p:cNvSpPr/>
          <p:nvPr/>
        </p:nvSpPr>
        <p:spPr>
          <a:xfrm>
            <a:off x="9830005" y="90813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7" action="ppaction://hlinksldjump"/>
            <a:extLst>
              <a:ext uri="{FF2B5EF4-FFF2-40B4-BE49-F238E27FC236}">
                <a16:creationId xmlns:a16="http://schemas.microsoft.com/office/drawing/2014/main" id="{A6B2A1A9-BAF7-73C9-8C6E-D7FB108BF529}"/>
              </a:ext>
            </a:extLst>
          </p:cNvPr>
          <p:cNvSpPr/>
          <p:nvPr/>
        </p:nvSpPr>
        <p:spPr>
          <a:xfrm>
            <a:off x="8799533" y="144086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7" action="ppaction://hlinksldjump"/>
            <a:extLst>
              <a:ext uri="{FF2B5EF4-FFF2-40B4-BE49-F238E27FC236}">
                <a16:creationId xmlns:a16="http://schemas.microsoft.com/office/drawing/2014/main" id="{72016FC3-8A97-A6DD-1A53-A9B8570A6DDF}"/>
              </a:ext>
            </a:extLst>
          </p:cNvPr>
          <p:cNvSpPr/>
          <p:nvPr/>
        </p:nvSpPr>
        <p:spPr>
          <a:xfrm>
            <a:off x="9299404" y="141865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7" action="ppaction://hlinksldjump"/>
            <a:extLst>
              <a:ext uri="{FF2B5EF4-FFF2-40B4-BE49-F238E27FC236}">
                <a16:creationId xmlns:a16="http://schemas.microsoft.com/office/drawing/2014/main" id="{8BAE466F-303F-86BC-CFFD-EB0E1BE115DB}"/>
              </a:ext>
            </a:extLst>
          </p:cNvPr>
          <p:cNvSpPr/>
          <p:nvPr/>
        </p:nvSpPr>
        <p:spPr>
          <a:xfrm>
            <a:off x="9810850"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7" action="ppaction://hlinksldjump"/>
            <a:extLst>
              <a:ext uri="{FF2B5EF4-FFF2-40B4-BE49-F238E27FC236}">
                <a16:creationId xmlns:a16="http://schemas.microsoft.com/office/drawing/2014/main" id="{F21106D3-0EF4-3897-B5C5-4D06719C2AC1}"/>
              </a:ext>
            </a:extLst>
          </p:cNvPr>
          <p:cNvSpPr/>
          <p:nvPr/>
        </p:nvSpPr>
        <p:spPr>
          <a:xfrm>
            <a:off x="8799533" y="193506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hlinkClick r:id="rId7" action="ppaction://hlinksldjump"/>
            <a:extLst>
              <a:ext uri="{FF2B5EF4-FFF2-40B4-BE49-F238E27FC236}">
                <a16:creationId xmlns:a16="http://schemas.microsoft.com/office/drawing/2014/main" id="{237278C9-70A4-7F39-7477-F4F85627D6E5}"/>
              </a:ext>
            </a:extLst>
          </p:cNvPr>
          <p:cNvSpPr/>
          <p:nvPr/>
        </p:nvSpPr>
        <p:spPr>
          <a:xfrm>
            <a:off x="9313258" y="193506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Ellipse 23">
            <a:hlinkClick r:id="rId7" action="ppaction://hlinksldjump"/>
            <a:extLst>
              <a:ext uri="{FF2B5EF4-FFF2-40B4-BE49-F238E27FC236}">
                <a16:creationId xmlns:a16="http://schemas.microsoft.com/office/drawing/2014/main" id="{B74DA714-5DC8-4842-3C63-B4EAEBB4A69A}"/>
              </a:ext>
            </a:extLst>
          </p:cNvPr>
          <p:cNvSpPr/>
          <p:nvPr/>
        </p:nvSpPr>
        <p:spPr>
          <a:xfrm>
            <a:off x="9826983" y="193506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5" name="Ellipse 24">
            <a:hlinkClick r:id="rId7" action="ppaction://hlinksldjump"/>
            <a:extLst>
              <a:ext uri="{FF2B5EF4-FFF2-40B4-BE49-F238E27FC236}">
                <a16:creationId xmlns:a16="http://schemas.microsoft.com/office/drawing/2014/main" id="{C56FEBE0-EEFF-8EB6-95C6-21A962D02C8A}"/>
              </a:ext>
            </a:extLst>
          </p:cNvPr>
          <p:cNvSpPr/>
          <p:nvPr/>
        </p:nvSpPr>
        <p:spPr>
          <a:xfrm>
            <a:off x="9313257" y="245354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1239063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hlinkClick r:id="rId5" action="ppaction://hlinksldjump"/>
            <a:extLst>
              <a:ext uri="{FF2B5EF4-FFF2-40B4-BE49-F238E27FC236}">
                <a16:creationId xmlns:a16="http://schemas.microsoft.com/office/drawing/2014/main" id="{2E6C28EA-1B7D-CDFE-6A02-A780EBBBF7DA}"/>
              </a:ext>
            </a:extLst>
          </p:cNvPr>
          <p:cNvSpPr/>
          <p:nvPr/>
        </p:nvSpPr>
        <p:spPr>
          <a:xfrm>
            <a:off x="929771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4" name="Billede 3" descr="Et billede, der indeholder cirkel, hvirvelstrøm, Farverigt, Fraktalkunst&#10;&#10;Automatisk genereret beskrivelse">
            <a:extLst>
              <a:ext uri="{FF2B5EF4-FFF2-40B4-BE49-F238E27FC236}">
                <a16:creationId xmlns:a16="http://schemas.microsoft.com/office/drawing/2014/main" id="{FCC74997-2D26-04A3-82B3-F40349AC5109}"/>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
        <p:nvSpPr>
          <p:cNvPr id="6" name="Ellipse 5">
            <a:hlinkClick r:id="rId4" action="ppaction://hlinksldjump"/>
            <a:extLst>
              <a:ext uri="{FF2B5EF4-FFF2-40B4-BE49-F238E27FC236}">
                <a16:creationId xmlns:a16="http://schemas.microsoft.com/office/drawing/2014/main" id="{6B8BE6B4-DBF8-6E6E-F011-9F685B97F650}"/>
              </a:ext>
            </a:extLst>
          </p:cNvPr>
          <p:cNvSpPr/>
          <p:nvPr/>
        </p:nvSpPr>
        <p:spPr>
          <a:xfrm>
            <a:off x="9297711" y="916488"/>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4" action="ppaction://hlinksldjump"/>
            <a:extLst>
              <a:ext uri="{FF2B5EF4-FFF2-40B4-BE49-F238E27FC236}">
                <a16:creationId xmlns:a16="http://schemas.microsoft.com/office/drawing/2014/main" id="{5291AC5F-22FC-6FC3-CC79-4654C088F699}"/>
              </a:ext>
            </a:extLst>
          </p:cNvPr>
          <p:cNvSpPr/>
          <p:nvPr/>
        </p:nvSpPr>
        <p:spPr>
          <a:xfrm>
            <a:off x="9818426"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2A0D71A0-8016-D45C-0090-C859D1966416}"/>
              </a:ext>
            </a:extLst>
          </p:cNvPr>
          <p:cNvSpPr/>
          <p:nvPr/>
        </p:nvSpPr>
        <p:spPr>
          <a:xfrm>
            <a:off x="8793128" y="14141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679B4D12-4272-0DCC-A41B-25A1B86CA548}"/>
              </a:ext>
            </a:extLst>
          </p:cNvPr>
          <p:cNvSpPr/>
          <p:nvPr/>
        </p:nvSpPr>
        <p:spPr>
          <a:xfrm>
            <a:off x="9818426" y="14141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EED6235E-9612-F033-729A-FC853AF3EF65}"/>
              </a:ext>
            </a:extLst>
          </p:cNvPr>
          <p:cNvSpPr/>
          <p:nvPr/>
        </p:nvSpPr>
        <p:spPr>
          <a:xfrm>
            <a:off x="8799534"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4" action="ppaction://hlinksldjump"/>
            <a:extLst>
              <a:ext uri="{FF2B5EF4-FFF2-40B4-BE49-F238E27FC236}">
                <a16:creationId xmlns:a16="http://schemas.microsoft.com/office/drawing/2014/main" id="{74EF8708-AA1A-4D8A-423B-BADE0734601F}"/>
              </a:ext>
            </a:extLst>
          </p:cNvPr>
          <p:cNvSpPr/>
          <p:nvPr/>
        </p:nvSpPr>
        <p:spPr>
          <a:xfrm>
            <a:off x="9297711"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6C245EC4-A9CD-1EC5-7D84-462BD4A3CC81}"/>
              </a:ext>
            </a:extLst>
          </p:cNvPr>
          <p:cNvSpPr/>
          <p:nvPr/>
        </p:nvSpPr>
        <p:spPr>
          <a:xfrm>
            <a:off x="9818426" y="192659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4" action="ppaction://hlinksldjump"/>
            <a:extLst>
              <a:ext uri="{FF2B5EF4-FFF2-40B4-BE49-F238E27FC236}">
                <a16:creationId xmlns:a16="http://schemas.microsoft.com/office/drawing/2014/main" id="{F12E8DED-DEE1-2A80-509C-FDD1AFA3F64A}"/>
              </a:ext>
            </a:extLst>
          </p:cNvPr>
          <p:cNvSpPr/>
          <p:nvPr/>
        </p:nvSpPr>
        <p:spPr>
          <a:xfrm>
            <a:off x="9297711" y="2423968"/>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6408605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4" name="Billede 3" descr="Et billede, der indeholder cirkel, hvirvelstrøm, Farverigt, Fraktalkunst&#10;&#10;Automatisk genereret beskrivelse">
            <a:extLst>
              <a:ext uri="{FF2B5EF4-FFF2-40B4-BE49-F238E27FC236}">
                <a16:creationId xmlns:a16="http://schemas.microsoft.com/office/drawing/2014/main" id="{4B5FBD85-CC42-8BCA-B677-2F429B83ACD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sp>
        <p:nvSpPr>
          <p:cNvPr id="6" name="Ellipse 5">
            <a:hlinkClick r:id="rId5" action="ppaction://hlinksldjump"/>
            <a:extLst>
              <a:ext uri="{FF2B5EF4-FFF2-40B4-BE49-F238E27FC236}">
                <a16:creationId xmlns:a16="http://schemas.microsoft.com/office/drawing/2014/main" id="{31F42C20-0DE6-F596-081C-873058CB9BB7}"/>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Ellipse 7">
            <a:hlinkClick r:id="rId5" action="ppaction://hlinksldjump"/>
            <a:extLst>
              <a:ext uri="{FF2B5EF4-FFF2-40B4-BE49-F238E27FC236}">
                <a16:creationId xmlns:a16="http://schemas.microsoft.com/office/drawing/2014/main" id="{D26A3AED-7538-C989-05CC-1C80D5EBE6A9}"/>
              </a:ext>
            </a:extLst>
          </p:cNvPr>
          <p:cNvSpPr/>
          <p:nvPr/>
        </p:nvSpPr>
        <p:spPr>
          <a:xfrm>
            <a:off x="9312182"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5" action="ppaction://hlinksldjump"/>
            <a:extLst>
              <a:ext uri="{FF2B5EF4-FFF2-40B4-BE49-F238E27FC236}">
                <a16:creationId xmlns:a16="http://schemas.microsoft.com/office/drawing/2014/main" id="{E192128E-DFCA-2484-76C2-6C852489D455}"/>
              </a:ext>
            </a:extLst>
          </p:cNvPr>
          <p:cNvSpPr/>
          <p:nvPr/>
        </p:nvSpPr>
        <p:spPr>
          <a:xfrm>
            <a:off x="9827107" y="902633"/>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5" action="ppaction://hlinksldjump"/>
            <a:extLst>
              <a:ext uri="{FF2B5EF4-FFF2-40B4-BE49-F238E27FC236}">
                <a16:creationId xmlns:a16="http://schemas.microsoft.com/office/drawing/2014/main" id="{40AF4111-31E4-EC59-D387-314E5ABCF5C5}"/>
              </a:ext>
            </a:extLst>
          </p:cNvPr>
          <p:cNvSpPr/>
          <p:nvPr/>
        </p:nvSpPr>
        <p:spPr>
          <a:xfrm>
            <a:off x="8799534" y="1431185"/>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5" action="ppaction://hlinksldjump"/>
            <a:extLst>
              <a:ext uri="{FF2B5EF4-FFF2-40B4-BE49-F238E27FC236}">
                <a16:creationId xmlns:a16="http://schemas.microsoft.com/office/drawing/2014/main" id="{231CAA1C-011B-E939-7071-C31697B15980}"/>
              </a:ext>
            </a:extLst>
          </p:cNvPr>
          <p:cNvSpPr/>
          <p:nvPr/>
        </p:nvSpPr>
        <p:spPr>
          <a:xfrm>
            <a:off x="9312181" y="1431185"/>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5" action="ppaction://hlinksldjump"/>
            <a:extLst>
              <a:ext uri="{FF2B5EF4-FFF2-40B4-BE49-F238E27FC236}">
                <a16:creationId xmlns:a16="http://schemas.microsoft.com/office/drawing/2014/main" id="{202F72BC-018B-E975-29F5-E3A0FB58D43B}"/>
              </a:ext>
            </a:extLst>
          </p:cNvPr>
          <p:cNvSpPr/>
          <p:nvPr/>
        </p:nvSpPr>
        <p:spPr>
          <a:xfrm>
            <a:off x="9809529" y="1402808"/>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5" action="ppaction://hlinksldjump"/>
            <a:extLst>
              <a:ext uri="{FF2B5EF4-FFF2-40B4-BE49-F238E27FC236}">
                <a16:creationId xmlns:a16="http://schemas.microsoft.com/office/drawing/2014/main" id="{B857FD28-8EE1-E32B-E0F8-0FB324032F4E}"/>
              </a:ext>
            </a:extLst>
          </p:cNvPr>
          <p:cNvSpPr/>
          <p:nvPr/>
        </p:nvSpPr>
        <p:spPr>
          <a:xfrm>
            <a:off x="8799534"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5" action="ppaction://hlinksldjump"/>
            <a:extLst>
              <a:ext uri="{FF2B5EF4-FFF2-40B4-BE49-F238E27FC236}">
                <a16:creationId xmlns:a16="http://schemas.microsoft.com/office/drawing/2014/main" id="{9059D097-5898-74E3-B281-4C28DCB3E761}"/>
              </a:ext>
            </a:extLst>
          </p:cNvPr>
          <p:cNvSpPr/>
          <p:nvPr/>
        </p:nvSpPr>
        <p:spPr>
          <a:xfrm>
            <a:off x="9312180"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hlinkClick r:id="rId5" action="ppaction://hlinksldjump"/>
            <a:extLst>
              <a:ext uri="{FF2B5EF4-FFF2-40B4-BE49-F238E27FC236}">
                <a16:creationId xmlns:a16="http://schemas.microsoft.com/office/drawing/2014/main" id="{0F3FC5A5-1E9B-9E8F-9190-3C4BF13D9157}"/>
              </a:ext>
            </a:extLst>
          </p:cNvPr>
          <p:cNvSpPr/>
          <p:nvPr/>
        </p:nvSpPr>
        <p:spPr>
          <a:xfrm>
            <a:off x="9824826" y="1912742"/>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Ellipse 23">
            <a:hlinkClick r:id="rId6" action="ppaction://hlinksldjump"/>
            <a:extLst>
              <a:ext uri="{FF2B5EF4-FFF2-40B4-BE49-F238E27FC236}">
                <a16:creationId xmlns:a16="http://schemas.microsoft.com/office/drawing/2014/main" id="{DD8A3C06-5F81-D69C-E8DD-F8D10550C248}"/>
              </a:ext>
            </a:extLst>
          </p:cNvPr>
          <p:cNvSpPr/>
          <p:nvPr/>
        </p:nvSpPr>
        <p:spPr>
          <a:xfrm>
            <a:off x="9292556" y="244129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2769727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sp>
        <p:nvSpPr>
          <p:cNvPr id="3" name="Ellipse 2">
            <a:hlinkClick r:id="rId4" action="ppaction://hlinksldjump"/>
            <a:extLst>
              <a:ext uri="{FF2B5EF4-FFF2-40B4-BE49-F238E27FC236}">
                <a16:creationId xmlns:a16="http://schemas.microsoft.com/office/drawing/2014/main" id="{65D4DB21-3B2E-1018-1FAA-AB480ECE3574}"/>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hlinkClick r:id="rId4" action="ppaction://hlinksldjump"/>
            <a:extLst>
              <a:ext uri="{FF2B5EF4-FFF2-40B4-BE49-F238E27FC236}">
                <a16:creationId xmlns:a16="http://schemas.microsoft.com/office/drawing/2014/main" id="{2E6C28EA-1B7D-CDFE-6A02-A780EBBBF7DA}"/>
              </a:ext>
            </a:extLst>
          </p:cNvPr>
          <p:cNvSpPr/>
          <p:nvPr/>
        </p:nvSpPr>
        <p:spPr>
          <a:xfrm>
            <a:off x="929771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4" name="Billede 3" descr="Et billede, der indeholder cirkel, hvirvelstrøm, Farverigt, Fraktalkunst&#10;&#10;Automatisk genereret beskrivelse">
            <a:extLst>
              <a:ext uri="{FF2B5EF4-FFF2-40B4-BE49-F238E27FC236}">
                <a16:creationId xmlns:a16="http://schemas.microsoft.com/office/drawing/2014/main" id="{4B5FBD85-CC42-8BCA-B677-2F429B83ACD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6" name="Billede 5" descr="Et billede, der indeholder cirkel, hvirvelstrøm, Farverigt, Fraktalkunst&#10;&#10;Automatisk genereret beskrivelse">
            <a:extLst>
              <a:ext uri="{FF2B5EF4-FFF2-40B4-BE49-F238E27FC236}">
                <a16:creationId xmlns:a16="http://schemas.microsoft.com/office/drawing/2014/main" id="{7D9CCC5D-B5DC-ED3B-A24E-4341B3409C8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815104" y="472709"/>
            <a:ext cx="1983426" cy="1925319"/>
          </a:xfrm>
          <a:prstGeom prst="rect">
            <a:avLst/>
          </a:prstGeom>
        </p:spPr>
      </p:pic>
      <p:sp>
        <p:nvSpPr>
          <p:cNvPr id="8" name="Ellipse 7">
            <a:hlinkClick r:id="rId4" action="ppaction://hlinksldjump"/>
            <a:extLst>
              <a:ext uri="{FF2B5EF4-FFF2-40B4-BE49-F238E27FC236}">
                <a16:creationId xmlns:a16="http://schemas.microsoft.com/office/drawing/2014/main" id="{F16A50EC-1F5F-7659-DF70-39E0FEC70EA7}"/>
              </a:ext>
            </a:extLst>
          </p:cNvPr>
          <p:cNvSpPr/>
          <p:nvPr/>
        </p:nvSpPr>
        <p:spPr>
          <a:xfrm>
            <a:off x="9306678"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4" action="ppaction://hlinksldjump"/>
            <a:extLst>
              <a:ext uri="{FF2B5EF4-FFF2-40B4-BE49-F238E27FC236}">
                <a16:creationId xmlns:a16="http://schemas.microsoft.com/office/drawing/2014/main" id="{54997404-A23B-4589-B67F-C1F309ACD557}"/>
              </a:ext>
            </a:extLst>
          </p:cNvPr>
          <p:cNvSpPr/>
          <p:nvPr/>
        </p:nvSpPr>
        <p:spPr>
          <a:xfrm>
            <a:off x="9813822"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4" action="ppaction://hlinksldjump"/>
            <a:extLst>
              <a:ext uri="{FF2B5EF4-FFF2-40B4-BE49-F238E27FC236}">
                <a16:creationId xmlns:a16="http://schemas.microsoft.com/office/drawing/2014/main" id="{DBDEADED-5196-2000-E613-57244BAE29F7}"/>
              </a:ext>
            </a:extLst>
          </p:cNvPr>
          <p:cNvSpPr/>
          <p:nvPr/>
        </p:nvSpPr>
        <p:spPr>
          <a:xfrm>
            <a:off x="8788586"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4" action="ppaction://hlinksldjump"/>
            <a:extLst>
              <a:ext uri="{FF2B5EF4-FFF2-40B4-BE49-F238E27FC236}">
                <a16:creationId xmlns:a16="http://schemas.microsoft.com/office/drawing/2014/main" id="{A514B2EC-5DF7-FD68-2F52-6D4B1DA8F519}"/>
              </a:ext>
            </a:extLst>
          </p:cNvPr>
          <p:cNvSpPr/>
          <p:nvPr/>
        </p:nvSpPr>
        <p:spPr>
          <a:xfrm>
            <a:off x="981382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6" action="ppaction://hlinksldjump"/>
            <a:extLst>
              <a:ext uri="{FF2B5EF4-FFF2-40B4-BE49-F238E27FC236}">
                <a16:creationId xmlns:a16="http://schemas.microsoft.com/office/drawing/2014/main" id="{28FF1BEB-3E0E-F658-D047-84780CBB4C6F}"/>
              </a:ext>
            </a:extLst>
          </p:cNvPr>
          <p:cNvSpPr/>
          <p:nvPr/>
        </p:nvSpPr>
        <p:spPr>
          <a:xfrm>
            <a:off x="8799534" y="19431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4" action="ppaction://hlinksldjump"/>
            <a:extLst>
              <a:ext uri="{FF2B5EF4-FFF2-40B4-BE49-F238E27FC236}">
                <a16:creationId xmlns:a16="http://schemas.microsoft.com/office/drawing/2014/main" id="{70D0E9C6-E122-E333-C69E-BE4DBB9499D3}"/>
              </a:ext>
            </a:extLst>
          </p:cNvPr>
          <p:cNvSpPr/>
          <p:nvPr/>
        </p:nvSpPr>
        <p:spPr>
          <a:xfrm>
            <a:off x="9326037" y="1914568"/>
            <a:ext cx="388307" cy="351363"/>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4" action="ppaction://hlinksldjump"/>
            <a:extLst>
              <a:ext uri="{FF2B5EF4-FFF2-40B4-BE49-F238E27FC236}">
                <a16:creationId xmlns:a16="http://schemas.microsoft.com/office/drawing/2014/main" id="{94B1E915-86FD-A595-F98E-B938265E6ECF}"/>
              </a:ext>
            </a:extLst>
          </p:cNvPr>
          <p:cNvSpPr/>
          <p:nvPr/>
        </p:nvSpPr>
        <p:spPr>
          <a:xfrm>
            <a:off x="981382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hlinkClick r:id="rId6" action="ppaction://hlinksldjump"/>
            <a:extLst>
              <a:ext uri="{FF2B5EF4-FFF2-40B4-BE49-F238E27FC236}">
                <a16:creationId xmlns:a16="http://schemas.microsoft.com/office/drawing/2014/main" id="{775A662B-43EC-1802-FEB1-CFD49A6657A4}"/>
              </a:ext>
            </a:extLst>
          </p:cNvPr>
          <p:cNvSpPr/>
          <p:nvPr/>
        </p:nvSpPr>
        <p:spPr>
          <a:xfrm>
            <a:off x="9317366" y="245167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38028164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4" name="Billede 3" descr="Et billede, der indeholder cirkel, hvirvelstrøm, Farverigt, Fraktalkunst&#10;&#10;Automatisk genereret beskrivelse">
            <a:extLst>
              <a:ext uri="{FF2B5EF4-FFF2-40B4-BE49-F238E27FC236}">
                <a16:creationId xmlns:a16="http://schemas.microsoft.com/office/drawing/2014/main" id="{4B5FBD85-CC42-8BCA-B677-2F429B83ACD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6" name="Billede 5" descr="Et billede, der indeholder cirkel, hvirvelstrøm, Farverigt, Fraktalkunst&#10;&#10;Automatisk genereret beskrivelse">
            <a:extLst>
              <a:ext uri="{FF2B5EF4-FFF2-40B4-BE49-F238E27FC236}">
                <a16:creationId xmlns:a16="http://schemas.microsoft.com/office/drawing/2014/main" id="{7D9CCC5D-B5DC-ED3B-A24E-4341B3409C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15104" y="472709"/>
            <a:ext cx="1983426" cy="1925319"/>
          </a:xfrm>
          <a:prstGeom prst="rect">
            <a:avLst/>
          </a:prstGeom>
        </p:spPr>
      </p:pic>
      <p:sp>
        <p:nvSpPr>
          <p:cNvPr id="8" name="Ellipse 7">
            <a:hlinkClick r:id="rId5" action="ppaction://hlinksldjump"/>
            <a:extLst>
              <a:ext uri="{FF2B5EF4-FFF2-40B4-BE49-F238E27FC236}">
                <a16:creationId xmlns:a16="http://schemas.microsoft.com/office/drawing/2014/main" id="{D94144FF-5095-6AFC-B661-491B28D7DB11}"/>
              </a:ext>
            </a:extLst>
          </p:cNvPr>
          <p:cNvSpPr/>
          <p:nvPr/>
        </p:nvSpPr>
        <p:spPr>
          <a:xfrm>
            <a:off x="8799534"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Ellipse 8">
            <a:hlinkClick r:id="rId5" action="ppaction://hlinksldjump"/>
            <a:extLst>
              <a:ext uri="{FF2B5EF4-FFF2-40B4-BE49-F238E27FC236}">
                <a16:creationId xmlns:a16="http://schemas.microsoft.com/office/drawing/2014/main" id="{BFBC08CD-9637-FBB1-4B9F-D9E03DDE9389}"/>
              </a:ext>
            </a:extLst>
          </p:cNvPr>
          <p:cNvSpPr/>
          <p:nvPr/>
        </p:nvSpPr>
        <p:spPr>
          <a:xfrm>
            <a:off x="929771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Ellipse 9">
            <a:hlinkClick r:id="rId5" action="ppaction://hlinksldjump"/>
            <a:extLst>
              <a:ext uri="{FF2B5EF4-FFF2-40B4-BE49-F238E27FC236}">
                <a16:creationId xmlns:a16="http://schemas.microsoft.com/office/drawing/2014/main" id="{6EAC0BA0-620A-6053-F555-A6FC48EC5F16}"/>
              </a:ext>
            </a:extLst>
          </p:cNvPr>
          <p:cNvSpPr/>
          <p:nvPr/>
        </p:nvSpPr>
        <p:spPr>
          <a:xfrm>
            <a:off x="9306678"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Ellipse 10">
            <a:hlinkClick r:id="rId5" action="ppaction://hlinksldjump"/>
            <a:extLst>
              <a:ext uri="{FF2B5EF4-FFF2-40B4-BE49-F238E27FC236}">
                <a16:creationId xmlns:a16="http://schemas.microsoft.com/office/drawing/2014/main" id="{0A457546-1A46-D373-7210-89D61ACFB00B}"/>
              </a:ext>
            </a:extLst>
          </p:cNvPr>
          <p:cNvSpPr/>
          <p:nvPr/>
        </p:nvSpPr>
        <p:spPr>
          <a:xfrm>
            <a:off x="9813822" y="9144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Ellipse 11">
            <a:hlinkClick r:id="rId5" action="ppaction://hlinksldjump"/>
            <a:extLst>
              <a:ext uri="{FF2B5EF4-FFF2-40B4-BE49-F238E27FC236}">
                <a16:creationId xmlns:a16="http://schemas.microsoft.com/office/drawing/2014/main" id="{4D39D7DE-6E27-A65D-6C25-868E7568443B}"/>
              </a:ext>
            </a:extLst>
          </p:cNvPr>
          <p:cNvSpPr/>
          <p:nvPr/>
        </p:nvSpPr>
        <p:spPr>
          <a:xfrm>
            <a:off x="8788586"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Ellipse 12">
            <a:hlinkClick r:id="rId5" action="ppaction://hlinksldjump"/>
            <a:extLst>
              <a:ext uri="{FF2B5EF4-FFF2-40B4-BE49-F238E27FC236}">
                <a16:creationId xmlns:a16="http://schemas.microsoft.com/office/drawing/2014/main" id="{89BDAB83-1CB3-EA35-FCED-19CB2426D96E}"/>
              </a:ext>
            </a:extLst>
          </p:cNvPr>
          <p:cNvSpPr/>
          <p:nvPr/>
        </p:nvSpPr>
        <p:spPr>
          <a:xfrm>
            <a:off x="9813822" y="1414484"/>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2" name="Ellipse 21">
            <a:hlinkClick r:id="rId5" action="ppaction://hlinksldjump"/>
            <a:extLst>
              <a:ext uri="{FF2B5EF4-FFF2-40B4-BE49-F238E27FC236}">
                <a16:creationId xmlns:a16="http://schemas.microsoft.com/office/drawing/2014/main" id="{AC090AC4-0471-E5D6-2F00-4AF27CE30162}"/>
              </a:ext>
            </a:extLst>
          </p:cNvPr>
          <p:cNvSpPr/>
          <p:nvPr/>
        </p:nvSpPr>
        <p:spPr>
          <a:xfrm>
            <a:off x="8799534" y="1943100"/>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3" name="Ellipse 22">
            <a:hlinkClick r:id="rId5" action="ppaction://hlinksldjump"/>
            <a:extLst>
              <a:ext uri="{FF2B5EF4-FFF2-40B4-BE49-F238E27FC236}">
                <a16:creationId xmlns:a16="http://schemas.microsoft.com/office/drawing/2014/main" id="{7DF0D035-C69D-EAEB-E246-0E5957499F75}"/>
              </a:ext>
            </a:extLst>
          </p:cNvPr>
          <p:cNvSpPr/>
          <p:nvPr/>
        </p:nvSpPr>
        <p:spPr>
          <a:xfrm>
            <a:off x="9326037" y="1914568"/>
            <a:ext cx="388307" cy="351363"/>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4" name="Ellipse 23">
            <a:hlinkClick r:id="rId5" action="ppaction://hlinksldjump"/>
            <a:extLst>
              <a:ext uri="{FF2B5EF4-FFF2-40B4-BE49-F238E27FC236}">
                <a16:creationId xmlns:a16="http://schemas.microsoft.com/office/drawing/2014/main" id="{AD547AD8-B3BD-6D8D-9767-41D7DE70FDB7}"/>
              </a:ext>
            </a:extLst>
          </p:cNvPr>
          <p:cNvSpPr/>
          <p:nvPr/>
        </p:nvSpPr>
        <p:spPr>
          <a:xfrm>
            <a:off x="9813822" y="1924509"/>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5" name="Ellipse 24">
            <a:hlinkClick r:id="rId5" action="ppaction://hlinksldjump"/>
            <a:extLst>
              <a:ext uri="{FF2B5EF4-FFF2-40B4-BE49-F238E27FC236}">
                <a16:creationId xmlns:a16="http://schemas.microsoft.com/office/drawing/2014/main" id="{5564FBCC-4039-1733-3B59-E4B9D5120B2B}"/>
              </a:ext>
            </a:extLst>
          </p:cNvPr>
          <p:cNvSpPr/>
          <p:nvPr/>
        </p:nvSpPr>
        <p:spPr>
          <a:xfrm>
            <a:off x="9317366" y="2451677"/>
            <a:ext cx="388307" cy="306888"/>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1087728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hlinkClick r:id="rId2" action="ppaction://hlinksldjump"/>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4">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4" name="Billede 3" descr="Et billede, der indeholder cirkel, hvirvelstrøm, Farverigt, Fraktalkunst&#10;&#10;Automatisk genereret beskrivelse">
            <a:extLst>
              <a:ext uri="{FF2B5EF4-FFF2-40B4-BE49-F238E27FC236}">
                <a16:creationId xmlns:a16="http://schemas.microsoft.com/office/drawing/2014/main" id="{4B5FBD85-CC42-8BCA-B677-2F429B83ACDE}"/>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6" name="Billede 5" descr="Et billede, der indeholder cirkel, hvirvelstrøm, Farverigt, Fraktalkunst&#10;&#10;Automatisk genereret beskrivelse">
            <a:extLst>
              <a:ext uri="{FF2B5EF4-FFF2-40B4-BE49-F238E27FC236}">
                <a16:creationId xmlns:a16="http://schemas.microsoft.com/office/drawing/2014/main" id="{7D9CCC5D-B5DC-ED3B-A24E-4341B3409C8D}"/>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5815104" y="472709"/>
            <a:ext cx="1983426" cy="1925319"/>
          </a:xfrm>
          <a:prstGeom prst="rect">
            <a:avLst/>
          </a:prstGeom>
        </p:spPr>
      </p:pic>
      <p:pic>
        <p:nvPicPr>
          <p:cNvPr id="8" name="Billede 7" descr="Et billede, der indeholder cirkel, hvirvelstrøm, Farverigt, Fraktalkunst&#10;&#10;Automatisk genereret beskrivelse">
            <a:extLst>
              <a:ext uri="{FF2B5EF4-FFF2-40B4-BE49-F238E27FC236}">
                <a16:creationId xmlns:a16="http://schemas.microsoft.com/office/drawing/2014/main" id="{0573F7C8-43BF-3DDD-ABDE-C21A45BFE44C}"/>
              </a:ext>
            </a:extLst>
          </p:cNvPr>
          <p:cNvPicPr>
            <a:picLocks noChangeAspect="1"/>
          </p:cNvPicPr>
          <p:nvPr/>
        </p:nvPicPr>
        <p:blipFill>
          <a:blip r:embed="rId5">
            <a:duotone>
              <a:prstClr val="black"/>
              <a:srgbClr val="FF0000">
                <a:tint val="45000"/>
                <a:satMod val="400000"/>
              </a:srgbClr>
            </a:duotone>
            <a:extLst>
              <a:ext uri="{28A0092B-C50C-407E-A947-70E740481C1C}">
                <a14:useLocalDpi xmlns:a14="http://schemas.microsoft.com/office/drawing/2010/main"/>
              </a:ext>
            </a:extLst>
          </a:blip>
          <a:stretch>
            <a:fillRect/>
          </a:stretch>
        </p:blipFill>
        <p:spPr>
          <a:xfrm>
            <a:off x="4378506" y="1920650"/>
            <a:ext cx="1983426" cy="1925319"/>
          </a:xfrm>
          <a:prstGeom prst="rect">
            <a:avLst/>
          </a:prstGeom>
        </p:spPr>
      </p:pic>
    </p:spTree>
    <p:extLst>
      <p:ext uri="{BB962C8B-B14F-4D97-AF65-F5344CB8AC3E}">
        <p14:creationId xmlns:p14="http://schemas.microsoft.com/office/powerpoint/2010/main" val="30569107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8" name="Picture 6" descr="Et billede, der indeholder maskine, kontrolpanel, indendørs&#10;&#10;Automatisk genereret beskrivelse">
            <a:extLst>
              <a:ext uri="{FF2B5EF4-FFF2-40B4-BE49-F238E27FC236}">
                <a16:creationId xmlns:a16="http://schemas.microsoft.com/office/drawing/2014/main" id="{19DF1D5B-B19D-350B-31DC-635E45BD7A71}"/>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CA0F0488-E0BF-02E0-7158-88F50306899B}"/>
              </a:ext>
            </a:extLst>
          </p:cNvPr>
          <p:cNvPicPr>
            <a:picLocks noChangeAspect="1"/>
          </p:cNvPicPr>
          <p:nvPr/>
        </p:nvPicPr>
        <p:blipFill rotWithShape="1">
          <a:blip r:embed="rId3">
            <a:extLst>
              <a:ext uri="{28A0092B-C50C-407E-A947-70E740481C1C}">
                <a14:useLocalDpi xmlns:a14="http://schemas.microsoft.com/office/drawing/2010/main"/>
              </a:ext>
            </a:extLst>
          </a:blip>
          <a:srcRect b="3931"/>
          <a:stretch/>
        </p:blipFill>
        <p:spPr>
          <a:xfrm>
            <a:off x="8733504" y="704503"/>
            <a:ext cx="1573374" cy="2267297"/>
          </a:xfrm>
          <a:prstGeom prst="rect">
            <a:avLst/>
          </a:prstGeom>
          <a:effectLst>
            <a:innerShdw blurRad="114300">
              <a:prstClr val="black"/>
            </a:innerShdw>
          </a:effectLst>
        </p:spPr>
      </p:pic>
      <p:pic>
        <p:nvPicPr>
          <p:cNvPr id="4" name="Billede 3" descr="Et billede, der indeholder cirkel, hvirvelstrøm, Farverigt, Fraktalkunst&#10;&#10;Automatisk genereret beskrivelse">
            <a:extLst>
              <a:ext uri="{FF2B5EF4-FFF2-40B4-BE49-F238E27FC236}">
                <a16:creationId xmlns:a16="http://schemas.microsoft.com/office/drawing/2014/main" id="{4B5FBD85-CC42-8BCA-B677-2F429B83ACD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486564"/>
            <a:ext cx="1983426" cy="1925319"/>
          </a:xfrm>
          <a:prstGeom prst="rect">
            <a:avLst/>
          </a:prstGeom>
        </p:spPr>
      </p:pic>
      <p:pic>
        <p:nvPicPr>
          <p:cNvPr id="6" name="Billede 5" descr="Et billede, der indeholder cirkel, hvirvelstrøm, Farverigt, Fraktalkunst&#10;&#10;Automatisk genereret beskrivelse">
            <a:extLst>
              <a:ext uri="{FF2B5EF4-FFF2-40B4-BE49-F238E27FC236}">
                <a16:creationId xmlns:a16="http://schemas.microsoft.com/office/drawing/2014/main" id="{7D9CCC5D-B5DC-ED3B-A24E-4341B3409C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15104" y="472709"/>
            <a:ext cx="1983426" cy="1925319"/>
          </a:xfrm>
          <a:prstGeom prst="rect">
            <a:avLst/>
          </a:prstGeom>
        </p:spPr>
      </p:pic>
      <p:pic>
        <p:nvPicPr>
          <p:cNvPr id="8" name="Billede 7" descr="Et billede, der indeholder cirkel, hvirvelstrøm, Farverigt, Fraktalkunst&#10;&#10;Automatisk genereret beskrivelse">
            <a:extLst>
              <a:ext uri="{FF2B5EF4-FFF2-40B4-BE49-F238E27FC236}">
                <a16:creationId xmlns:a16="http://schemas.microsoft.com/office/drawing/2014/main" id="{0573F7C8-43BF-3DDD-ABDE-C21A45BFE44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378506" y="1920650"/>
            <a:ext cx="1983426" cy="1925319"/>
          </a:xfrm>
          <a:prstGeom prst="rect">
            <a:avLst/>
          </a:prstGeom>
        </p:spPr>
      </p:pic>
    </p:spTree>
    <p:extLst>
      <p:ext uri="{BB962C8B-B14F-4D97-AF65-F5344CB8AC3E}">
        <p14:creationId xmlns:p14="http://schemas.microsoft.com/office/powerpoint/2010/main" val="1136551931"/>
      </p:ext>
    </p:extLst>
  </p:cSld>
  <p:clrMapOvr>
    <a:masterClrMapping/>
  </p:clrMapOvr>
  <mc:AlternateContent xmlns:mc="http://schemas.openxmlformats.org/markup-compatibility/2006" xmlns:p14="http://schemas.microsoft.com/office/powerpoint/2010/main">
    <mc:Choice Requires="p14">
      <p:transition spd="slow" p14:dur="2000" advClick="0" advTm="1000"/>
    </mc:Choice>
    <mc:Fallback xmlns="">
      <p:transition spd="slow" advClick="0" advTm="1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Time Travel GIF | Gfycat">
            <a:extLst>
              <a:ext uri="{FF2B5EF4-FFF2-40B4-BE49-F238E27FC236}">
                <a16:creationId xmlns:a16="http://schemas.microsoft.com/office/drawing/2014/main" id="{69B5ADA4-B348-0388-1336-D61A2C6F567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77440" y="-281354"/>
            <a:ext cx="16698351" cy="7139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8574240"/>
      </p:ext>
    </p:extLst>
  </p:cSld>
  <p:clrMapOvr>
    <a:masterClrMapping/>
  </p:clrMapOvr>
  <mc:AlternateContent xmlns:mc="http://schemas.openxmlformats.org/markup-compatibility/2006" xmlns:p14="http://schemas.microsoft.com/office/powerpoint/2010/main">
    <mc:Choice Requires="p14">
      <p:transition spd="slow" p14:dur="2000" advClick="0" advTm="2000"/>
    </mc:Choice>
    <mc:Fallback xmlns="">
      <p:transition spd="slow" advClick="0" advTm="2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ime machine | Arrowverse Wiki | Fandom">
            <a:extLst>
              <a:ext uri="{FF2B5EF4-FFF2-40B4-BE49-F238E27FC236}">
                <a16:creationId xmlns:a16="http://schemas.microsoft.com/office/drawing/2014/main" id="{9D188F8D-02EA-EE29-1954-86569E2C1A49}"/>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kstfelt 2">
            <a:extLst>
              <a:ext uri="{FF2B5EF4-FFF2-40B4-BE49-F238E27FC236}">
                <a16:creationId xmlns:a16="http://schemas.microsoft.com/office/drawing/2014/main" id="{60B12BB0-9D7F-880E-E392-419E8DE4C48C}"/>
              </a:ext>
            </a:extLst>
          </p:cNvPr>
          <p:cNvSpPr txBox="1"/>
          <p:nvPr/>
        </p:nvSpPr>
        <p:spPr>
          <a:xfrm>
            <a:off x="7841672" y="678873"/>
            <a:ext cx="3584315" cy="646331"/>
          </a:xfrm>
          <a:prstGeom prst="rect">
            <a:avLst/>
          </a:prstGeom>
          <a:noFill/>
        </p:spPr>
        <p:txBody>
          <a:bodyPr wrap="none" rtlCol="0">
            <a:spAutoFit/>
          </a:bodyPr>
          <a:lstStyle/>
          <a:p>
            <a:r>
              <a:rPr lang="da-DK" dirty="0">
                <a:solidFill>
                  <a:schemeClr val="bg1"/>
                </a:solidFill>
              </a:rPr>
              <a:t>Sikke en tur!! </a:t>
            </a:r>
          </a:p>
          <a:p>
            <a:r>
              <a:rPr lang="da-DK" dirty="0">
                <a:solidFill>
                  <a:schemeClr val="bg1"/>
                </a:solidFill>
              </a:rPr>
              <a:t>Men nu er vi heldigvis hjemme igen.</a:t>
            </a:r>
          </a:p>
        </p:txBody>
      </p:sp>
    </p:spTree>
    <p:extLst>
      <p:ext uri="{BB962C8B-B14F-4D97-AF65-F5344CB8AC3E}">
        <p14:creationId xmlns:p14="http://schemas.microsoft.com/office/powerpoint/2010/main" val="189149505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tema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tema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10102</TotalTime>
  <Words>2212</Words>
  <Application>Microsoft Macintosh PowerPoint</Application>
  <PresentationFormat>Widescreen</PresentationFormat>
  <Paragraphs>257</Paragraphs>
  <Slides>67</Slides>
  <Notes>13</Notes>
  <HiddenSlides>0</HiddenSlides>
  <MMClips>0</MMClips>
  <ScaleCrop>false</ScaleCrop>
  <HeadingPairs>
    <vt:vector size="6" baseType="variant">
      <vt:variant>
        <vt:lpstr>Benyttede skrifttyper</vt:lpstr>
      </vt:variant>
      <vt:variant>
        <vt:i4>16</vt:i4>
      </vt:variant>
      <vt:variant>
        <vt:lpstr>Tema</vt:lpstr>
      </vt:variant>
      <vt:variant>
        <vt:i4>1</vt:i4>
      </vt:variant>
      <vt:variant>
        <vt:lpstr>Slidetitler</vt:lpstr>
      </vt:variant>
      <vt:variant>
        <vt:i4>67</vt:i4>
      </vt:variant>
    </vt:vector>
  </HeadingPairs>
  <TitlesOfParts>
    <vt:vector size="84" baseType="lpstr">
      <vt:lpstr>Apple Chancery</vt:lpstr>
      <vt:lpstr>Apple Chancery</vt:lpstr>
      <vt:lpstr>Arial</vt:lpstr>
      <vt:lpstr>Berlingske Serif Text</vt:lpstr>
      <vt:lpstr>Bradley Hand</vt:lpstr>
      <vt:lpstr>Calibri</vt:lpstr>
      <vt:lpstr>Calibri Light</vt:lpstr>
      <vt:lpstr>Cambria Math</vt:lpstr>
      <vt:lpstr>Chalkduster</vt:lpstr>
      <vt:lpstr>Goudy Old Style</vt:lpstr>
      <vt:lpstr>High Tower Text</vt:lpstr>
      <vt:lpstr>Lucida Handwriting</vt:lpstr>
      <vt:lpstr>Noteworthy Light</vt:lpstr>
      <vt:lpstr>Palatino Linotype</vt:lpstr>
      <vt:lpstr>Times New Roman</vt:lpstr>
      <vt:lpstr>UKNumberPlate</vt:lpstr>
      <vt:lpstr>Office-tema 2013 - 2022</vt:lpstr>
      <vt:lpstr>Matematikhistorisk escaperoom</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subject/>
  <dc:creator>Maja Hagelkvist Bloch</dc:creator>
  <cp:keywords/>
  <dc:description/>
  <cp:lastModifiedBy>Maja Hagelkvist Bloch</cp:lastModifiedBy>
  <cp:revision>117</cp:revision>
  <dcterms:created xsi:type="dcterms:W3CDTF">2023-01-09T18:29:58Z</dcterms:created>
  <dcterms:modified xsi:type="dcterms:W3CDTF">2026-04-21T08:28:52Z</dcterms:modified>
  <cp:category/>
</cp:coreProperties>
</file>