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83"/>
    <p:restoredTop sz="94635"/>
  </p:normalViewPr>
  <p:slideViewPr>
    <p:cSldViewPr snapToGrid="0">
      <p:cViewPr varScale="1">
        <p:scale>
          <a:sx n="41" d="100"/>
          <a:sy n="41" d="100"/>
        </p:scale>
        <p:origin x="224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3AAB1-31A5-F142-8741-CCEB74691609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9C8A6-741F-5B46-85B7-E0729F157B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004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BEC71-FD5D-E944-9EBD-FF25BD3DF53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751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mst.dk</a:t>
            </a:r>
            <a:r>
              <a:rPr lang="da-DK" dirty="0"/>
              <a:t>/natur-vand/natur/biodiversitet/hvad-er-biodiversitet/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BEC71-FD5D-E944-9EBD-FF25BD3DF53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32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mst.dk</a:t>
            </a:r>
            <a:r>
              <a:rPr lang="da-DK" dirty="0"/>
              <a:t>/natur-vand/natur/biodiversitet/hvad-er-biodiversitet/ </a:t>
            </a:r>
          </a:p>
          <a:p>
            <a:endParaRPr lang="da-DK" dirty="0"/>
          </a:p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biodiversitetigymnasiet.dk</a:t>
            </a:r>
            <a:r>
              <a:rPr lang="da-DK" dirty="0"/>
              <a:t>/introduktion-til-biodiversitet/elevtekst-c/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BEC71-FD5D-E944-9EBD-FF25BD3DF53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772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B5601-DFE4-9AB9-65CC-75E028274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C8D3465-2FE7-3F7D-6E17-27CE99FC7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A6CF4BD-9377-0811-29BC-8628D35B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EE95-C158-FB4E-AF44-712528462C91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22E303-8137-67DC-5B9D-2F1E77CA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E4695E0-C82C-145C-E47F-EFCB97BD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033A-FC08-AA4A-AA08-09D1F92504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870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557E0-25F2-7C5E-97EE-8F85F5D8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6A1169-E5AE-E570-E828-8EF44F05C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EC22E8-4206-D83E-753F-4986656F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EE95-C158-FB4E-AF44-712528462C91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7529F7-3227-EB1F-320D-63EE9B22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053B9C-E695-081A-8FBC-1D7F845C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033A-FC08-AA4A-AA08-09D1F92504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240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371EDDA-7BC0-020A-56D8-613F68EE9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A42772F-0B41-ED33-5D17-10906B97C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EAA11A-D1C9-C8A9-6769-4E3F7FC4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EE95-C158-FB4E-AF44-712528462C91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A336F51-9304-2388-4739-675FB3AF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D645E7-09EC-5881-8FCE-596B7C8A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033A-FC08-AA4A-AA08-09D1F92504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68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7D76B-AF34-FBCA-E155-E341B1D1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70EC52-7F81-7724-0265-F0A622D0B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D94302-7D11-AF03-0E1F-1FE95A1E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EE95-C158-FB4E-AF44-712528462C91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F8E817-C323-ABA5-3550-8618D98B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E9B9D4-25AD-9717-2613-F11F7DE1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033A-FC08-AA4A-AA08-09D1F92504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601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6EC27-B867-AE4C-460C-6BF8EF349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72E5E11-2024-013B-16C6-26B6F54CD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04C795-6B15-DBD7-6141-21269892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EE95-C158-FB4E-AF44-712528462C91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0B1944E-40B3-1DD2-5800-85B216AD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AE7106-DB94-62D9-D635-DC5701E0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033A-FC08-AA4A-AA08-09D1F92504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3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0AA35-0595-756B-D98C-2114DF1A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2C8068-BAAC-9249-D642-964EE8822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750E951-20DB-3440-66E8-7F5873F2E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5355BE1-F207-B3F9-342E-74C251D0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EE95-C158-FB4E-AF44-712528462C91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05EF9E-A40D-14E4-B18D-F4867FFE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7A57AC8-84E0-EBE1-1D08-A3BE47D6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033A-FC08-AA4A-AA08-09D1F92504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159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9E87C-7B6C-9C65-DC3D-1106ADF0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9739195-5A72-80F3-1EFE-F58AB677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185710-27DB-EBBA-FEA2-31FC9966C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EF0B4E5-87CA-CB3E-0450-C4C9CA0A8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056C78B-72FF-7A24-5825-A04FC6E3A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B61E578-B5EF-F412-CE39-6C0F47BE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EE95-C158-FB4E-AF44-712528462C91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EF1370A-F197-3CF0-2906-19D6C9CE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315E354-826D-46B9-12ED-BB977CBE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033A-FC08-AA4A-AA08-09D1F92504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49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716B5-CEAF-6C10-6716-A5BFD6EB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F634123-B584-7DC3-D2C9-C45016FD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EE95-C158-FB4E-AF44-712528462C91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45D9C1B-EEAD-F42F-1413-CE522540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8535489-0956-B495-D66F-69592DB1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033A-FC08-AA4A-AA08-09D1F92504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798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86C8DDC-A30F-F936-3868-3270A53C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EE95-C158-FB4E-AF44-712528462C91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19C0DF7-1CA3-C967-8D64-FEC9A99B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357CCD-5C51-099D-4EE4-E5F8747C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033A-FC08-AA4A-AA08-09D1F92504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69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986C9-C399-40D9-0DF5-16D931A0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5CF32A-AB28-F987-E466-3B6E1A8E4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65E98EA-F3B5-8A81-1ABE-B130DB00B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05ADE5D-FB91-112F-4282-5666F74E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EE95-C158-FB4E-AF44-712528462C91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2ED1846-8A74-1286-2896-F0373AA5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6E4AB56-AAFA-0FDF-460F-2DCBDC84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033A-FC08-AA4A-AA08-09D1F92504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962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6F688-A467-5672-ADD3-E57A80FD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D9F60BD-1824-448E-EF7D-F8040A7CB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B4CBA1-9CFA-CDBC-420C-3D0C2247D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62B62BB-1040-16ED-1888-24808108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EE95-C158-FB4E-AF44-712528462C91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D1D0C51-90B5-BDD4-C241-BEC8C6E8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30ABAC4-B2A8-3B68-33B7-0850521E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033A-FC08-AA4A-AA08-09D1F92504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739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F0345D3-A121-3675-D3B7-1F33C515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CE7D180-86EF-A0B4-797C-9C507341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83F76C-593D-7D3D-DA3E-4EF0F7D89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52EE95-C158-FB4E-AF44-712528462C91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C2E0C8-234C-2DA4-A67B-FCC77C6A2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E2897B9-B9D4-B10E-E131-9DBCBA90A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54033A-FC08-AA4A-AA08-09D1F92504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876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itcfu.dk/mm/player/?copydan=08170621183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D19AA-2DE1-90A9-50E7-DF437702B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Eutrofe og oligotrofe søer</a:t>
            </a:r>
            <a:br>
              <a:rPr lang="da-DK" dirty="0"/>
            </a:br>
            <a:r>
              <a:rPr lang="da-DK" dirty="0"/>
              <a:t>Biodiversitet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61C3936-5A56-199F-85BA-79435F048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885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A5776-6A5C-52B8-B57E-A35F4162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Definition af biodiversitet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A5271B-9C21-D334-238C-1AD5F62D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FN’s definition:</a:t>
            </a:r>
          </a:p>
          <a:p>
            <a:pPr marL="0" indent="0">
              <a:buNone/>
            </a:pPr>
            <a:r>
              <a:rPr lang="da-DK" i="1" dirty="0"/>
              <a:t>”Mangfoldigheden af levende organismer i alle miljøer, både på land og i vand, samt de økologiske samspil, som organismerne indgår i. Biodiversitet omfatter såvel variationen indenfor og mellem arterne som mangfoldigheden af økosystemer.”</a:t>
            </a:r>
          </a:p>
        </p:txBody>
      </p:sp>
    </p:spTree>
    <p:extLst>
      <p:ext uri="{BB962C8B-B14F-4D97-AF65-F5344CB8AC3E}">
        <p14:creationId xmlns:p14="http://schemas.microsoft.com/office/powerpoint/2010/main" val="159139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A5776-6A5C-52B8-B57E-A35F4162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Definition af biodiversitet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A5271B-9C21-D334-238C-1AD5F62D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FN’s definition:</a:t>
            </a:r>
          </a:p>
          <a:p>
            <a:pPr marL="0" indent="0">
              <a:buNone/>
            </a:pPr>
            <a:r>
              <a:rPr lang="da-DK" i="1" dirty="0"/>
              <a:t>”Mangfoldigheden af levende organismer i alle miljøer, både på land og i vand, samt de økologiske samspil, som organismerne indgår i. Biodiversitet omfatter såvel variationen indenfor og mellem arterne som mangfoldigheden af økosystemer.”</a:t>
            </a:r>
          </a:p>
          <a:p>
            <a:pPr marL="0" indent="0">
              <a:buNone/>
            </a:pPr>
            <a:br>
              <a:rPr lang="da-DK" i="1" dirty="0"/>
            </a:br>
            <a:r>
              <a:rPr lang="da-DK" dirty="0"/>
              <a:t>Tre niveauer:</a:t>
            </a:r>
          </a:p>
          <a:p>
            <a:r>
              <a:rPr lang="da-DK" dirty="0"/>
              <a:t>Genetisk diversitet</a:t>
            </a:r>
          </a:p>
          <a:p>
            <a:r>
              <a:rPr lang="da-DK" dirty="0"/>
              <a:t>Artsdiversitet</a:t>
            </a:r>
          </a:p>
          <a:p>
            <a:r>
              <a:rPr lang="da-DK" dirty="0"/>
              <a:t>Økosystemdiversitet</a:t>
            </a:r>
          </a:p>
        </p:txBody>
      </p:sp>
    </p:spTree>
    <p:extLst>
      <p:ext uri="{BB962C8B-B14F-4D97-AF65-F5344CB8AC3E}">
        <p14:creationId xmlns:p14="http://schemas.microsoft.com/office/powerpoint/2010/main" val="215486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0E9AC-EDDF-A404-D481-D512AE3B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Højen å ved Vejle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434293-853B-9F83-4B58-E366102FF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>
              <a:solidFill>
                <a:srgbClr val="DCA10D"/>
              </a:solidFill>
              <a:latin typeface="Helvetica Neue" panose="02000503000000020004" pitchFamily="2" charset="0"/>
              <a:hlinkClick r:id="rId2"/>
            </a:endParaRPr>
          </a:p>
          <a:p>
            <a:pPr marL="0" indent="0">
              <a:buNone/>
            </a:pPr>
            <a:r>
              <a:rPr lang="da-DK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2"/>
              </a:rPr>
              <a:t>https://mitcfu.dk/mm/player/?copydan=081706211830</a:t>
            </a:r>
            <a:endParaRPr lang="da-DK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  <a:p>
            <a:r>
              <a:rPr lang="da-DK" dirty="0"/>
              <a:t>Hvorfor er biologen meget begejstret for denne å?</a:t>
            </a:r>
          </a:p>
        </p:txBody>
      </p:sp>
    </p:spTree>
    <p:extLst>
      <p:ext uri="{BB962C8B-B14F-4D97-AF65-F5344CB8AC3E}">
        <p14:creationId xmlns:p14="http://schemas.microsoft.com/office/powerpoint/2010/main" val="37170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C5EE7-F9F6-9A09-9A4F-F6FB3AF8C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Idegenerering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98F3A0-00F1-A653-59B5-91D553F32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Lav en liste over forslag til at forbedre artsdiversiteten i dette  vandløb.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8" descr="Her er fup og fakta om vandløb | Gylle.dk">
            <a:extLst>
              <a:ext uri="{FF2B5EF4-FFF2-40B4-BE49-F238E27FC236}">
                <a16:creationId xmlns:a16="http://schemas.microsoft.com/office/drawing/2014/main" id="{6F7A6AF8-CDD3-79A4-672C-65DF517C1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4" r="14383"/>
          <a:stretch/>
        </p:blipFill>
        <p:spPr bwMode="auto">
          <a:xfrm>
            <a:off x="3380766" y="3044825"/>
            <a:ext cx="5430468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3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0EEA2-C4ED-6831-D86D-A1BDC648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01B1A3-1099-BAAD-3168-2B31C93FD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  <a:p>
            <a:r>
              <a:rPr lang="da-DK" dirty="0"/>
              <a:t>Eutrofe og oligotrofe søer</a:t>
            </a:r>
          </a:p>
          <a:p>
            <a:r>
              <a:rPr lang="da-DK" dirty="0"/>
              <a:t>Biodiversitet</a:t>
            </a:r>
          </a:p>
        </p:txBody>
      </p:sp>
    </p:spTree>
    <p:extLst>
      <p:ext uri="{BB962C8B-B14F-4D97-AF65-F5344CB8AC3E}">
        <p14:creationId xmlns:p14="http://schemas.microsoft.com/office/powerpoint/2010/main" val="283413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8DDF8-F2BF-5ACC-AFC9-DD1B680E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2C478E-8BE9-292B-2FE7-D7ADAF759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68969" cy="4351338"/>
          </a:xfrm>
        </p:spPr>
        <p:txBody>
          <a:bodyPr/>
          <a:lstStyle/>
          <a:p>
            <a:r>
              <a:rPr lang="da-DK" dirty="0"/>
              <a:t>Hvad viser figuren?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0CD3011D-8470-6B53-4C53-DADE8D96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35" y="0"/>
            <a:ext cx="755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7FDFD-5F45-0A1C-5A5E-A7A8FE034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25EB8-9A20-96B6-119A-BA40B040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Typer af søer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3FD3AE4-875C-FE9B-88B8-5028AB15F4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1E9A307-097D-4972-882C-C6120BB75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44638"/>
            <a:ext cx="5183188" cy="823912"/>
          </a:xfrm>
        </p:spPr>
        <p:txBody>
          <a:bodyPr/>
          <a:lstStyle/>
          <a:p>
            <a:r>
              <a:rPr lang="da-DK" dirty="0"/>
              <a:t>Eutrofe (næringsrige) søer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C4FD100-BA34-DEEB-8156-BD5539BBA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124325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Næringssalte tilføres fra omgivelserne.</a:t>
            </a:r>
          </a:p>
          <a:p>
            <a:r>
              <a:rPr lang="da-DK" dirty="0"/>
              <a:t>I mange søer findes store puljer af organisk stof og næringssalte i sedimentet pga. tidligere tiders spildevandsudledning.</a:t>
            </a:r>
          </a:p>
          <a:p>
            <a:r>
              <a:rPr lang="da-DK" dirty="0"/>
              <a:t>Høj primærproduktion af især planteplankton.</a:t>
            </a:r>
          </a:p>
          <a:p>
            <a:r>
              <a:rPr lang="da-DK" dirty="0"/>
              <a:t>Typisk grumset vand om sommeren.</a:t>
            </a:r>
          </a:p>
          <a:p>
            <a:r>
              <a:rPr lang="da-DK" dirty="0"/>
              <a:t>pH omkring 6-9</a:t>
            </a:r>
          </a:p>
          <a:p>
            <a:r>
              <a:rPr lang="da-DK" dirty="0"/>
              <a:t>De fleste danske søer tilhører denne kategori. </a:t>
            </a:r>
          </a:p>
        </p:txBody>
      </p:sp>
      <p:pic>
        <p:nvPicPr>
          <p:cNvPr id="1026" name="Picture 2" descr="Biomanipulation &amp; Sørestaurering - 1 - Ulnits.dk">
            <a:extLst>
              <a:ext uri="{FF2B5EF4-FFF2-40B4-BE49-F238E27FC236}">
                <a16:creationId xmlns:a16="http://schemas.microsoft.com/office/drawing/2014/main" id="{7FACD2DC-AC2D-70B4-7D43-00C0A8A2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5" y="2368550"/>
            <a:ext cx="5493466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3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91536-89DA-EB27-7E6F-90B7AC92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Typer af søer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B729A8-1794-CA68-F740-EC44F4615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81162"/>
            <a:ext cx="5157787" cy="823912"/>
          </a:xfrm>
        </p:spPr>
        <p:txBody>
          <a:bodyPr/>
          <a:lstStyle/>
          <a:p>
            <a:r>
              <a:rPr lang="da-DK" dirty="0"/>
              <a:t>Oligotrofe (næringsfattige) søer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CEB601D-F0A7-92A6-566C-1251874F15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dirty="0"/>
              <a:t>Lavt indhold af næringssalte</a:t>
            </a:r>
          </a:p>
          <a:p>
            <a:r>
              <a:rPr lang="da-DK" dirty="0"/>
              <a:t>Lav primærproduktion</a:t>
            </a:r>
          </a:p>
          <a:p>
            <a:r>
              <a:rPr lang="da-DK" dirty="0"/>
              <a:t>Klart vand</a:t>
            </a:r>
          </a:p>
          <a:p>
            <a:r>
              <a:rPr lang="da-DK" dirty="0"/>
              <a:t>pH omkring 5</a:t>
            </a:r>
          </a:p>
          <a:p>
            <a:r>
              <a:rPr lang="da-DK" dirty="0"/>
              <a:t>I Vestjylland findes de oprindeligt næringsfattige søer.</a:t>
            </a:r>
          </a:p>
        </p:txBody>
      </p:sp>
      <p:pic>
        <p:nvPicPr>
          <p:cNvPr id="1028" name="Picture 4" descr="oligotrof – Lex">
            <a:extLst>
              <a:ext uri="{FF2B5EF4-FFF2-40B4-BE49-F238E27FC236}">
                <a16:creationId xmlns:a16="http://schemas.microsoft.com/office/drawing/2014/main" id="{4FB63721-3138-A113-C574-01B1FF571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99" y="2337990"/>
            <a:ext cx="6025346" cy="401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1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DC753-9D86-FAFC-BE28-FEA7E9CF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1CB7C-7C4B-CD77-4446-A1DDCB2B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Typer af søer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90E411-B164-D201-466C-F132D28B9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81162"/>
            <a:ext cx="5157787" cy="823912"/>
          </a:xfrm>
        </p:spPr>
        <p:txBody>
          <a:bodyPr/>
          <a:lstStyle/>
          <a:p>
            <a:r>
              <a:rPr lang="da-DK" dirty="0"/>
              <a:t>Oligotrofe (næringsfattige) søer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6F21079-A648-3C5F-0F16-FF2E6C9765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Lavt indhold af næringssalte</a:t>
            </a:r>
          </a:p>
          <a:p>
            <a:r>
              <a:rPr lang="da-DK" dirty="0"/>
              <a:t>Lav primærproduktion</a:t>
            </a:r>
          </a:p>
          <a:p>
            <a:r>
              <a:rPr lang="da-DK" dirty="0"/>
              <a:t>Klart vand</a:t>
            </a:r>
          </a:p>
          <a:p>
            <a:r>
              <a:rPr lang="da-DK" dirty="0"/>
              <a:t>pH omkring 5</a:t>
            </a:r>
          </a:p>
          <a:p>
            <a:r>
              <a:rPr lang="da-DK" dirty="0"/>
              <a:t>I Vestjylland findes de oprindeligt næringsfattige søer.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DAF73F1-F8DB-E3D5-6D5F-BA1455ECC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Eutrofe (næringsrige) søer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F3EF28B-203D-890A-83A3-B6DC8A740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124325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Næringssalte tilføres fra omgivelserne.</a:t>
            </a:r>
          </a:p>
          <a:p>
            <a:r>
              <a:rPr lang="da-DK" dirty="0"/>
              <a:t>I mange søer findes store puljer af organisk stof og næringssalte i sedimentet pga. tidligere tiders spildevandsudledning.</a:t>
            </a:r>
          </a:p>
          <a:p>
            <a:r>
              <a:rPr lang="da-DK" dirty="0"/>
              <a:t>Høj primærproduktion af især planteplankton.</a:t>
            </a:r>
          </a:p>
          <a:p>
            <a:r>
              <a:rPr lang="da-DK" dirty="0"/>
              <a:t>Typisk mere grumset vand om sommeren.</a:t>
            </a:r>
          </a:p>
          <a:p>
            <a:r>
              <a:rPr lang="da-DK" dirty="0"/>
              <a:t>pH omkring 6-9</a:t>
            </a:r>
          </a:p>
          <a:p>
            <a:r>
              <a:rPr lang="da-DK" dirty="0"/>
              <a:t>De fleste danske søer tilhører denne kategori. </a:t>
            </a:r>
          </a:p>
        </p:txBody>
      </p:sp>
    </p:spTree>
    <p:extLst>
      <p:ext uri="{BB962C8B-B14F-4D97-AF65-F5344CB8AC3E}">
        <p14:creationId xmlns:p14="http://schemas.microsoft.com/office/powerpoint/2010/main" val="235963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9FA4F-88CC-814F-134D-F5429AA0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Oligotrofe og eutrofe søer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408534-EE17-FAD6-8B59-66076EC4A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2C7AE1E-2F99-4514-CFA7-DCC138354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90" y="2331779"/>
            <a:ext cx="11682019" cy="29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1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CE012-C728-10B3-378F-E103771A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Lav en beskrivelse af søerne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98C4251-BB82-2842-513C-E4F31B470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Oligotrof sø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2ADA68A-A87A-002A-87AD-4B4E6BDF9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Eutrof sø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7D16BB5-5A84-44EC-4FB3-EDBC0D029503}"/>
              </a:ext>
            </a:extLst>
          </p:cNvPr>
          <p:cNvSpPr txBox="1"/>
          <p:nvPr/>
        </p:nvSpPr>
        <p:spPr>
          <a:xfrm>
            <a:off x="1686700" y="2637394"/>
            <a:ext cx="173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Få alger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35D2251-A0BB-3ECD-6FD5-ABF030D28850}"/>
              </a:ext>
            </a:extLst>
          </p:cNvPr>
          <p:cNvSpPr txBox="1"/>
          <p:nvPr/>
        </p:nvSpPr>
        <p:spPr>
          <a:xfrm>
            <a:off x="7241690" y="2637394"/>
            <a:ext cx="173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Mange alger</a:t>
            </a:r>
          </a:p>
        </p:txBody>
      </p:sp>
      <p:sp>
        <p:nvSpPr>
          <p:cNvPr id="11" name="Bue 10">
            <a:extLst>
              <a:ext uri="{FF2B5EF4-FFF2-40B4-BE49-F238E27FC236}">
                <a16:creationId xmlns:a16="http://schemas.microsoft.com/office/drawing/2014/main" id="{B152EB2E-DD56-4857-8407-FF2C0C1FCDC0}"/>
              </a:ext>
            </a:extLst>
          </p:cNvPr>
          <p:cNvSpPr/>
          <p:nvPr/>
        </p:nvSpPr>
        <p:spPr>
          <a:xfrm>
            <a:off x="2117006" y="2822060"/>
            <a:ext cx="1301675" cy="1384180"/>
          </a:xfrm>
          <a:prstGeom prst="arc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Bue 11">
            <a:extLst>
              <a:ext uri="{FF2B5EF4-FFF2-40B4-BE49-F238E27FC236}">
                <a16:creationId xmlns:a16="http://schemas.microsoft.com/office/drawing/2014/main" id="{407D1B22-C616-ACC0-3682-685310FFCECB}"/>
              </a:ext>
            </a:extLst>
          </p:cNvPr>
          <p:cNvSpPr/>
          <p:nvPr/>
        </p:nvSpPr>
        <p:spPr>
          <a:xfrm>
            <a:off x="8105429" y="2822060"/>
            <a:ext cx="1301675" cy="1384180"/>
          </a:xfrm>
          <a:prstGeom prst="arc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864048B-1C76-8C83-F669-70DDFFF28848}"/>
              </a:ext>
            </a:extLst>
          </p:cNvPr>
          <p:cNvSpPr txBox="1"/>
          <p:nvPr/>
        </p:nvSpPr>
        <p:spPr>
          <a:xfrm>
            <a:off x="2982996" y="3571495"/>
            <a:ext cx="253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_________ bundplanter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EB1D78D-A6DF-DB72-73C2-D3D24D799058}"/>
              </a:ext>
            </a:extLst>
          </p:cNvPr>
          <p:cNvSpPr txBox="1"/>
          <p:nvPr/>
        </p:nvSpPr>
        <p:spPr>
          <a:xfrm>
            <a:off x="8417401" y="3515899"/>
            <a:ext cx="253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_________ bundplanter</a:t>
            </a:r>
          </a:p>
        </p:txBody>
      </p:sp>
      <p:sp>
        <p:nvSpPr>
          <p:cNvPr id="15" name="Bue 14">
            <a:extLst>
              <a:ext uri="{FF2B5EF4-FFF2-40B4-BE49-F238E27FC236}">
                <a16:creationId xmlns:a16="http://schemas.microsoft.com/office/drawing/2014/main" id="{D20C4291-C93D-A9FB-0308-D733FB1BDF4C}"/>
              </a:ext>
            </a:extLst>
          </p:cNvPr>
          <p:cNvSpPr/>
          <p:nvPr/>
        </p:nvSpPr>
        <p:spPr>
          <a:xfrm rot="5012953">
            <a:off x="1972903" y="3623983"/>
            <a:ext cx="1589881" cy="1457885"/>
          </a:xfrm>
          <a:prstGeom prst="arc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Bue 15">
            <a:extLst>
              <a:ext uri="{FF2B5EF4-FFF2-40B4-BE49-F238E27FC236}">
                <a16:creationId xmlns:a16="http://schemas.microsoft.com/office/drawing/2014/main" id="{ABF47ED9-552E-E15D-1E57-BA9AAE2BABA5}"/>
              </a:ext>
            </a:extLst>
          </p:cNvPr>
          <p:cNvSpPr/>
          <p:nvPr/>
        </p:nvSpPr>
        <p:spPr>
          <a:xfrm rot="5012953">
            <a:off x="7961326" y="3623984"/>
            <a:ext cx="1589881" cy="1457885"/>
          </a:xfrm>
          <a:prstGeom prst="arc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952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14012-7422-E4ED-4C85-CDBE72D4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66" y="126505"/>
            <a:ext cx="10515600" cy="1325563"/>
          </a:xfrm>
        </p:spPr>
        <p:txBody>
          <a:bodyPr/>
          <a:lstStyle/>
          <a:p>
            <a:r>
              <a:rPr lang="da-DK" dirty="0"/>
              <a:t>Biodiversitet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161927-B7E4-5AB5-4883-4C5A3333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13" y="1419681"/>
            <a:ext cx="10252821" cy="4351338"/>
          </a:xfrm>
        </p:spPr>
        <p:txBody>
          <a:bodyPr/>
          <a:lstStyle/>
          <a:p>
            <a:r>
              <a:rPr lang="da-DK" dirty="0"/>
              <a:t>Ranger billederne efter, hvor I mener biodiversiteten er størst.</a:t>
            </a:r>
          </a:p>
          <a:p>
            <a:r>
              <a:rPr lang="da-DK" dirty="0"/>
              <a:t>Skriv jeres egen forklaring af begrebet biodiversitet ned.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E5209130-5A5E-A22D-EADD-ACB9EAF5E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A90585F7-A728-2491-3D8D-79BD2B97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5F7DE192-2C64-6201-862E-B50DEC870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C73E1028-BEF1-6EB4-F38C-C2A089AE3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67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3195FD15-FDA3-61A3-DA97-40E2F2BB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026" name="Picture 2" descr="vandløb | lex.dk – Den Store Danske">
            <a:extLst>
              <a:ext uri="{FF2B5EF4-FFF2-40B4-BE49-F238E27FC236}">
                <a16:creationId xmlns:a16="http://schemas.microsoft.com/office/drawing/2014/main" id="{EA43DC11-C20E-8C14-BF3C-C7B6E534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527"/>
            <a:ext cx="4404264" cy="255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r er fup og fakta om vandløb | Gylle.dk">
            <a:extLst>
              <a:ext uri="{FF2B5EF4-FFF2-40B4-BE49-F238E27FC236}">
                <a16:creationId xmlns:a16="http://schemas.microsoft.com/office/drawing/2014/main" id="{997B3BA9-7120-DF0B-DC7D-4BF99D6D2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4" r="14383"/>
          <a:stretch/>
        </p:blipFill>
        <p:spPr bwMode="auto">
          <a:xfrm>
            <a:off x="8168861" y="4303527"/>
            <a:ext cx="4023139" cy="255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kyttet natur - Aktivsiden">
            <a:extLst>
              <a:ext uri="{FF2B5EF4-FFF2-40B4-BE49-F238E27FC236}">
                <a16:creationId xmlns:a16="http://schemas.microsoft.com/office/drawing/2014/main" id="{E4FEEA59-EAF5-C397-1F49-44B3CFDAA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29392"/>
          <a:stretch/>
        </p:blipFill>
        <p:spPr bwMode="auto">
          <a:xfrm>
            <a:off x="4404264" y="4308455"/>
            <a:ext cx="4023140" cy="25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65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403</Words>
  <Application>Microsoft Macintosh PowerPoint</Application>
  <PresentationFormat>Widescreen</PresentationFormat>
  <Paragraphs>70</Paragraphs>
  <Slides>13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Helvetica Neue</vt:lpstr>
      <vt:lpstr>Office-tema</vt:lpstr>
      <vt:lpstr>Eutrofe og oligotrofe søer Biodiversitet</vt:lpstr>
      <vt:lpstr>Plan</vt:lpstr>
      <vt:lpstr>Dagens figur</vt:lpstr>
      <vt:lpstr>Typer af søer</vt:lpstr>
      <vt:lpstr>Typer af søer</vt:lpstr>
      <vt:lpstr>Typer af søer</vt:lpstr>
      <vt:lpstr>Oligotrofe og eutrofe søer</vt:lpstr>
      <vt:lpstr>Lav en beskrivelse af søerne</vt:lpstr>
      <vt:lpstr>Biodiversitet</vt:lpstr>
      <vt:lpstr>Definition af biodiversitet </vt:lpstr>
      <vt:lpstr>Definition af biodiversitet </vt:lpstr>
      <vt:lpstr>Højen å ved Vejle</vt:lpstr>
      <vt:lpstr>Idegenerering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Klara Jensen</dc:creator>
  <cp:lastModifiedBy>Klara Jensen</cp:lastModifiedBy>
  <cp:revision>1</cp:revision>
  <dcterms:created xsi:type="dcterms:W3CDTF">2026-04-27T09:10:59Z</dcterms:created>
  <dcterms:modified xsi:type="dcterms:W3CDTF">2026-04-27T09:20:42Z</dcterms:modified>
</cp:coreProperties>
</file>