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3" r:id="rId1"/>
  </p:sldMasterIdLst>
  <p:notesMasterIdLst>
    <p:notesMasterId r:id="rId20"/>
  </p:notesMasterIdLst>
  <p:sldIdLst>
    <p:sldId id="256" r:id="rId2"/>
    <p:sldId id="261" r:id="rId3"/>
    <p:sldId id="268" r:id="rId4"/>
    <p:sldId id="269" r:id="rId5"/>
    <p:sldId id="271" r:id="rId6"/>
    <p:sldId id="272" r:id="rId7"/>
    <p:sldId id="270" r:id="rId8"/>
    <p:sldId id="262" r:id="rId9"/>
    <p:sldId id="273" r:id="rId10"/>
    <p:sldId id="274" r:id="rId11"/>
    <p:sldId id="263" r:id="rId12"/>
    <p:sldId id="264" r:id="rId13"/>
    <p:sldId id="265" r:id="rId14"/>
    <p:sldId id="266" r:id="rId15"/>
    <p:sldId id="258" r:id="rId16"/>
    <p:sldId id="259" r:id="rId17"/>
    <p:sldId id="260" r:id="rId18"/>
    <p:sldId id="25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A3ACF-2294-054C-B9AC-9D21E5EC267A}" v="1" dt="2021-02-24T10:30:55.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65986"/>
  </p:normalViewPr>
  <p:slideViewPr>
    <p:cSldViewPr snapToGrid="0" snapToObjects="1">
      <p:cViewPr varScale="1">
        <p:scale>
          <a:sx n="81" d="100"/>
          <a:sy n="81" d="100"/>
        </p:scale>
        <p:origin x="1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ene Lønvig" userId="58d28de7-df66-42fe-b4cc-7f277fb2a215" providerId="ADAL" clId="{D46A3ACF-2294-054C-B9AC-9D21E5EC267A}"/>
    <pc:docChg chg="delSld sldOrd">
      <pc:chgData name="Malene Lønvig" userId="58d28de7-df66-42fe-b4cc-7f277fb2a215" providerId="ADAL" clId="{D46A3ACF-2294-054C-B9AC-9D21E5EC267A}" dt="2021-02-25T11:38:29.361" v="2" actId="20578"/>
      <pc:docMkLst>
        <pc:docMk/>
      </pc:docMkLst>
      <pc:sldChg chg="del">
        <pc:chgData name="Malene Lønvig" userId="58d28de7-df66-42fe-b4cc-7f277fb2a215" providerId="ADAL" clId="{D46A3ACF-2294-054C-B9AC-9D21E5EC267A}" dt="2021-02-25T11:38:05.814" v="0" actId="2696"/>
        <pc:sldMkLst>
          <pc:docMk/>
          <pc:sldMk cId="1551258700" sldId="267"/>
        </pc:sldMkLst>
      </pc:sldChg>
      <pc:sldChg chg="ord">
        <pc:chgData name="Malene Lønvig" userId="58d28de7-df66-42fe-b4cc-7f277fb2a215" providerId="ADAL" clId="{D46A3ACF-2294-054C-B9AC-9D21E5EC267A}" dt="2021-02-25T11:38:15.529" v="1" actId="20578"/>
        <pc:sldMkLst>
          <pc:docMk/>
          <pc:sldMk cId="1348021621" sldId="271"/>
        </pc:sldMkLst>
      </pc:sldChg>
      <pc:sldChg chg="ord">
        <pc:chgData name="Malene Lønvig" userId="58d28de7-df66-42fe-b4cc-7f277fb2a215" providerId="ADAL" clId="{D46A3ACF-2294-054C-B9AC-9D21E5EC267A}" dt="2021-02-25T11:38:29.361" v="2" actId="20578"/>
        <pc:sldMkLst>
          <pc:docMk/>
          <pc:sldMk cId="2226567951"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13F79-5EFF-A64D-836A-B777146BA034}" type="datetimeFigureOut">
              <a:rPr lang="da-DK" smtClean="0"/>
              <a:t>25/02/2021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9381C-761B-634F-9E31-F0C33D760697}" type="slidenum">
              <a:rPr lang="da-DK" smtClean="0"/>
              <a:t>‹nr.›</a:t>
            </a:fld>
            <a:endParaRPr lang="da-DK"/>
          </a:p>
        </p:txBody>
      </p:sp>
    </p:spTree>
    <p:extLst>
      <p:ext uri="{BB962C8B-B14F-4D97-AF65-F5344CB8AC3E}">
        <p14:creationId xmlns:p14="http://schemas.microsoft.com/office/powerpoint/2010/main" val="207862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14EF752B-577C-4F51-A4D5-7380CBAD2294}" type="slidenum">
              <a:rPr lang="da-DK" smtClean="0"/>
              <a:t>3</a:t>
            </a:fld>
            <a:endParaRPr lang="da-DK"/>
          </a:p>
        </p:txBody>
      </p:sp>
    </p:spTree>
    <p:extLst>
      <p:ext uri="{BB962C8B-B14F-4D97-AF65-F5344CB8AC3E}">
        <p14:creationId xmlns:p14="http://schemas.microsoft.com/office/powerpoint/2010/main" val="137364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Forholdet mellem</a:t>
            </a:r>
            <a:r>
              <a:rPr lang="da-DK" baseline="0" dirty="0"/>
              <a:t> brint og helium:</a:t>
            </a:r>
          </a:p>
          <a:p>
            <a:r>
              <a:rPr lang="da-DK" baseline="0" dirty="0"/>
              <a:t>Big bang teorien var i stand til at ‘’forudsige‘’ mængden af H (76%) og He (24%).</a:t>
            </a:r>
          </a:p>
          <a:p>
            <a:r>
              <a:rPr lang="da-DK" baseline="0" dirty="0"/>
              <a:t>Den kosmiske baggrundsstråling:</a:t>
            </a:r>
          </a:p>
          <a:p>
            <a:r>
              <a:rPr lang="da-DK" baseline="0" dirty="0"/>
              <a:t>Efterhånden som universet udvides (efter Big Bang, hvor der var uendelig høj </a:t>
            </a:r>
            <a:r>
              <a:rPr lang="da-DK" baseline="0" dirty="0" err="1"/>
              <a:t>temp</a:t>
            </a:r>
            <a:r>
              <a:rPr lang="da-DK" baseline="0" dirty="0"/>
              <a:t>) afkøles universets </a:t>
            </a:r>
            <a:r>
              <a:rPr lang="da-DK" baseline="0" dirty="0" err="1"/>
              <a:t>temp</a:t>
            </a:r>
            <a:r>
              <a:rPr lang="da-DK" baseline="0" dirty="0"/>
              <a:t>, den er i dag ca. 2.725K. Efter ca. 1 </a:t>
            </a:r>
            <a:r>
              <a:rPr lang="da-DK" baseline="0" dirty="0" err="1"/>
              <a:t>mia</a:t>
            </a:r>
            <a:r>
              <a:rPr lang="da-DK" baseline="0" dirty="0"/>
              <a:t> år er de første stjerner og galakser blevet dannet </a:t>
            </a:r>
            <a:endParaRPr lang="da-DK" dirty="0"/>
          </a:p>
        </p:txBody>
      </p:sp>
      <p:sp>
        <p:nvSpPr>
          <p:cNvPr id="4" name="Pladsholder til diasnummer 3"/>
          <p:cNvSpPr>
            <a:spLocks noGrp="1"/>
          </p:cNvSpPr>
          <p:nvPr>
            <p:ph type="sldNum" sz="quarter" idx="10"/>
          </p:nvPr>
        </p:nvSpPr>
        <p:spPr/>
        <p:txBody>
          <a:bodyPr/>
          <a:lstStyle/>
          <a:p>
            <a:fld id="{14EF752B-577C-4F51-A4D5-7380CBAD2294}" type="slidenum">
              <a:rPr lang="da-DK" smtClean="0"/>
              <a:t>8</a:t>
            </a:fld>
            <a:endParaRPr lang="da-DK"/>
          </a:p>
        </p:txBody>
      </p:sp>
    </p:spTree>
    <p:extLst>
      <p:ext uri="{BB962C8B-B14F-4D97-AF65-F5344CB8AC3E}">
        <p14:creationId xmlns:p14="http://schemas.microsoft.com/office/powerpoint/2010/main" val="305639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Afhænger</a:t>
            </a:r>
            <a:r>
              <a:rPr lang="da-DK" baseline="0" dirty="0"/>
              <a:t> af densiteten</a:t>
            </a:r>
          </a:p>
          <a:p>
            <a:endParaRPr lang="da-DK" baseline="0" dirty="0"/>
          </a:p>
          <a:p>
            <a:r>
              <a:rPr lang="da-DK" baseline="0" dirty="0"/>
              <a:t>Lukket: tilstrækkelig stor densitet</a:t>
            </a:r>
          </a:p>
          <a:p>
            <a:r>
              <a:rPr lang="da-DK" baseline="0" dirty="0"/>
              <a:t>Åbent: densitet ikke er stor nok</a:t>
            </a:r>
          </a:p>
          <a:p>
            <a:r>
              <a:rPr lang="da-DK" baseline="0" dirty="0"/>
              <a:t>Dog er det svært at observere universets densitet og dermed om universet er fladt, åbent eller lukket.</a:t>
            </a:r>
            <a:endParaRPr lang="da-DK" dirty="0"/>
          </a:p>
        </p:txBody>
      </p:sp>
      <p:sp>
        <p:nvSpPr>
          <p:cNvPr id="4" name="Pladsholder til diasnummer 3"/>
          <p:cNvSpPr>
            <a:spLocks noGrp="1"/>
          </p:cNvSpPr>
          <p:nvPr>
            <p:ph type="sldNum" sz="quarter" idx="10"/>
          </p:nvPr>
        </p:nvSpPr>
        <p:spPr/>
        <p:txBody>
          <a:bodyPr/>
          <a:lstStyle/>
          <a:p>
            <a:fld id="{14EF752B-577C-4F51-A4D5-7380CBAD2294}" type="slidenum">
              <a:rPr lang="da-DK" smtClean="0"/>
              <a:t>9</a:t>
            </a:fld>
            <a:endParaRPr lang="da-DK"/>
          </a:p>
        </p:txBody>
      </p:sp>
    </p:spTree>
    <p:extLst>
      <p:ext uri="{BB962C8B-B14F-4D97-AF65-F5344CB8AC3E}">
        <p14:creationId xmlns:p14="http://schemas.microsoft.com/office/powerpoint/2010/main" val="595336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b="1" dirty="0">
                <a:effectLst/>
              </a:rPr>
              <a:t>Mørk energi</a:t>
            </a:r>
          </a:p>
          <a:p>
            <a:pPr rtl="0"/>
            <a:r>
              <a:rPr lang="da-DK" dirty="0">
                <a:effectLst/>
              </a:rPr>
              <a:t>Universet udvider sig, og det sker oven i købet med større og større fart. Det kræver en enorm energi hele tiden at få universet til at udvide sig hurtigere og hurtigere, og endnu er der ingen, der er kommet med en god forklaring på, hvor alt den energi kommer fra. Derfor har fænomenet fået navnet mørk energi.</a:t>
            </a:r>
          </a:p>
          <a:p>
            <a:pPr rtl="0"/>
            <a:br>
              <a:rPr lang="da-DK" dirty="0">
                <a:effectLst/>
              </a:rPr>
            </a:br>
            <a:r>
              <a:rPr lang="da-DK" dirty="0">
                <a:effectLst/>
              </a:rPr>
              <a:t>Før i tiden mente forskerne, at tyngdekraften fra den samlede masse i universet langsomt ville bremse udvidelsen og en dag få universet til at trække sig sammen igen. Men når vi kigger ud i universet, er der altså ikke meget, der tyder på, at det nogensinde vil ske. Tværtimod; universets udvidelse får som sagt mere og mere fart på. Det vil sige, at den mørke energi virker modsat tyngdekraften, som en slags anti-tyngdekraft.</a:t>
            </a:r>
          </a:p>
          <a:p>
            <a:endParaRPr lang="da-DK" dirty="0"/>
          </a:p>
          <a:p>
            <a:pPr rtl="0"/>
            <a:r>
              <a:rPr lang="da-DK" b="1" dirty="0">
                <a:effectLst/>
              </a:rPr>
              <a:t>Mørkt stof</a:t>
            </a:r>
            <a:br>
              <a:rPr lang="da-DK" b="1" dirty="0">
                <a:effectLst/>
              </a:rPr>
            </a:br>
            <a:endParaRPr lang="da-DK" b="1" dirty="0">
              <a:effectLst/>
            </a:endParaRPr>
          </a:p>
          <a:p>
            <a:pPr rtl="0"/>
            <a:r>
              <a:rPr lang="da-DK" dirty="0">
                <a:effectLst/>
              </a:rPr>
              <a:t>Omkring størstedelen af alt stof i universet er såkaldt mørkt stof. Det hedder sådan, fordi vi ikke kan se det, og fordi ingen ved, hvad det består af. </a:t>
            </a:r>
            <a:br>
              <a:rPr lang="da-DK" dirty="0">
                <a:effectLst/>
              </a:rPr>
            </a:br>
            <a:br>
              <a:rPr lang="da-DK" dirty="0">
                <a:effectLst/>
              </a:rPr>
            </a:br>
            <a:r>
              <a:rPr lang="da-DK" dirty="0">
                <a:effectLst/>
              </a:rPr>
              <a:t>Det mørke stof holder sammen på galakserne. Tyngdekraften fra massen af det synlige stof i en galakse er nemlig slet ikke nok til at holde stjernerne på plads. Der må være noget mere, som vi ikke kan se, og det er altså dette 'mere', astronomerne har døbt mørkt stof.</a:t>
            </a:r>
          </a:p>
          <a:p>
            <a:endParaRPr lang="da-DK" dirty="0"/>
          </a:p>
        </p:txBody>
      </p:sp>
      <p:sp>
        <p:nvSpPr>
          <p:cNvPr id="4" name="Pladsholder til diasnummer 3"/>
          <p:cNvSpPr>
            <a:spLocks noGrp="1"/>
          </p:cNvSpPr>
          <p:nvPr>
            <p:ph type="sldNum" sz="quarter" idx="10"/>
          </p:nvPr>
        </p:nvSpPr>
        <p:spPr/>
        <p:txBody>
          <a:bodyPr/>
          <a:lstStyle/>
          <a:p>
            <a:fld id="{14EF752B-577C-4F51-A4D5-7380CBAD2294}" type="slidenum">
              <a:rPr lang="da-DK" smtClean="0"/>
              <a:t>10</a:t>
            </a:fld>
            <a:endParaRPr lang="da-DK"/>
          </a:p>
        </p:txBody>
      </p:sp>
    </p:spTree>
    <p:extLst>
      <p:ext uri="{BB962C8B-B14F-4D97-AF65-F5344CB8AC3E}">
        <p14:creationId xmlns:p14="http://schemas.microsoft.com/office/powerpoint/2010/main" val="249413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3F9381C-761B-634F-9E31-F0C33D760697}" type="slidenum">
              <a:rPr lang="da-DK" smtClean="0"/>
              <a:t>11</a:t>
            </a:fld>
            <a:endParaRPr lang="da-DK"/>
          </a:p>
        </p:txBody>
      </p:sp>
    </p:spTree>
    <p:extLst>
      <p:ext uri="{BB962C8B-B14F-4D97-AF65-F5344CB8AC3E}">
        <p14:creationId xmlns:p14="http://schemas.microsoft.com/office/powerpoint/2010/main" val="65445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96025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189392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04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4004941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3183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49809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1434529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2352120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a:p>
        </p:txBody>
      </p:sp>
      <p:sp>
        <p:nvSpPr>
          <p:cNvPr id="5" name="Date Placeholder 4"/>
          <p:cNvSpPr>
            <a:spLocks noGrp="1"/>
          </p:cNvSpPr>
          <p:nvPr>
            <p:ph type="dt" sz="half" idx="10"/>
          </p:nvPr>
        </p:nvSpPr>
        <p:spPr/>
        <p:txBody>
          <a:bodyPr/>
          <a:lstStyle/>
          <a:p>
            <a:fld id="{38B0C1F4-8B27-4088-A69B-C2A62A3F91A3}" type="datetimeFigureOut">
              <a:rPr lang="da-DK" smtClean="0"/>
              <a:t>25/02/2021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F799C07-7687-4AE1-8225-5BB2DC096758}" type="slidenum">
              <a:rPr lang="da-DK" smtClean="0"/>
              <a:t>‹nr.›</a:t>
            </a:fld>
            <a:endParaRPr lang="da-DK"/>
          </a:p>
        </p:txBody>
      </p:sp>
      <p:sp>
        <p:nvSpPr>
          <p:cNvPr id="9" name="Content Placeholder 8"/>
          <p:cNvSpPr>
            <a:spLocks noGrp="1"/>
          </p:cNvSpPr>
          <p:nvPr>
            <p:ph sz="quarter" idx="13"/>
          </p:nvPr>
        </p:nvSpPr>
        <p:spPr>
          <a:xfrm>
            <a:off x="902207" y="2679192"/>
            <a:ext cx="5096256" cy="34472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9079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4435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7A3DCFF-9905-EF4E-8706-FBE80D09C448}" type="datetimeFigureOut">
              <a:rPr lang="da-DK" smtClean="0"/>
              <a:t>25/02/2021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343844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7A3DCFF-9905-EF4E-8706-FBE80D09C448}" type="datetimeFigureOut">
              <a:rPr lang="da-DK" smtClean="0"/>
              <a:t>25/02/2021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379401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7A3DCFF-9905-EF4E-8706-FBE80D09C448}" type="datetimeFigureOut">
              <a:rPr lang="da-DK" smtClean="0"/>
              <a:t>25/02/2021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89387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7A3DCFF-9905-EF4E-8706-FBE80D09C448}" type="datetimeFigureOut">
              <a:rPr lang="da-DK" smtClean="0"/>
              <a:t>25/02/2021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373507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3DCFF-9905-EF4E-8706-FBE80D09C448}" type="datetimeFigureOut">
              <a:rPr lang="da-DK" smtClean="0"/>
              <a:t>25/02/2021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255530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B7A3DCFF-9905-EF4E-8706-FBE80D09C448}" type="datetimeFigureOut">
              <a:rPr lang="da-DK" smtClean="0"/>
              <a:t>25/02/2021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B268CD-10A1-124A-9C9A-52DD347D8510}" type="slidenum">
              <a:rPr lang="da-DK" smtClean="0"/>
              <a:t>‹nr.›</a:t>
            </a:fld>
            <a:endParaRPr lang="da-DK"/>
          </a:p>
        </p:txBody>
      </p:sp>
    </p:spTree>
    <p:extLst>
      <p:ext uri="{BB962C8B-B14F-4D97-AF65-F5344CB8AC3E}">
        <p14:creationId xmlns:p14="http://schemas.microsoft.com/office/powerpoint/2010/main" val="181052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9B268CD-10A1-124A-9C9A-52DD347D8510}" type="slidenum">
              <a:rPr lang="da-DK" smtClean="0"/>
              <a:t>‹nr.›</a:t>
            </a:fld>
            <a:endParaRPr lang="da-DK"/>
          </a:p>
        </p:txBody>
      </p:sp>
      <p:sp>
        <p:nvSpPr>
          <p:cNvPr id="5" name="Date Placeholder 4"/>
          <p:cNvSpPr>
            <a:spLocks noGrp="1"/>
          </p:cNvSpPr>
          <p:nvPr>
            <p:ph type="dt" sz="half" idx="10"/>
          </p:nvPr>
        </p:nvSpPr>
        <p:spPr/>
        <p:txBody>
          <a:bodyPr/>
          <a:lstStyle/>
          <a:p>
            <a:fld id="{B7A3DCFF-9905-EF4E-8706-FBE80D09C448}" type="datetimeFigureOut">
              <a:rPr lang="da-DK" smtClean="0"/>
              <a:t>25/02/2021</a:t>
            </a:fld>
            <a:endParaRPr lang="da-DK"/>
          </a:p>
        </p:txBody>
      </p:sp>
    </p:spTree>
    <p:extLst>
      <p:ext uri="{BB962C8B-B14F-4D97-AF65-F5344CB8AC3E}">
        <p14:creationId xmlns:p14="http://schemas.microsoft.com/office/powerpoint/2010/main" val="2244344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A3DCFF-9905-EF4E-8706-FBE80D09C448}" type="datetimeFigureOut">
              <a:rPr lang="da-DK" smtClean="0"/>
              <a:t>25/02/2021</a:t>
            </a:fld>
            <a:endParaRPr lang="da-D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9B268CD-10A1-124A-9C9A-52DD347D8510}" type="slidenum">
              <a:rPr lang="da-DK" smtClean="0"/>
              <a:t>‹nr.›</a:t>
            </a:fld>
            <a:endParaRPr lang="da-DK"/>
          </a:p>
        </p:txBody>
      </p:sp>
    </p:spTree>
    <p:extLst>
      <p:ext uri="{BB962C8B-B14F-4D97-AF65-F5344CB8AC3E}">
        <p14:creationId xmlns:p14="http://schemas.microsoft.com/office/powerpoint/2010/main" val="298800372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999F4-833A-0A42-B971-718C33D08133}"/>
              </a:ext>
            </a:extLst>
          </p:cNvPr>
          <p:cNvSpPr>
            <a:spLocks noGrp="1"/>
          </p:cNvSpPr>
          <p:nvPr>
            <p:ph type="ctrTitle"/>
          </p:nvPr>
        </p:nvSpPr>
        <p:spPr>
          <a:xfrm>
            <a:off x="999749" y="214313"/>
            <a:ext cx="5569269" cy="1109663"/>
          </a:xfrm>
        </p:spPr>
        <p:txBody>
          <a:bodyPr>
            <a:normAutofit/>
          </a:bodyPr>
          <a:lstStyle/>
          <a:p>
            <a:pPr algn="l"/>
            <a:r>
              <a:rPr lang="da-DK" sz="6600" dirty="0">
                <a:solidFill>
                  <a:schemeClr val="tx1">
                    <a:lumMod val="85000"/>
                    <a:lumOff val="15000"/>
                  </a:schemeClr>
                </a:solidFill>
              </a:rPr>
              <a:t>Kosmologi</a:t>
            </a:r>
          </a:p>
        </p:txBody>
      </p:sp>
      <p:pic>
        <p:nvPicPr>
          <p:cNvPr id="4" name="Billede 3">
            <a:extLst>
              <a:ext uri="{FF2B5EF4-FFF2-40B4-BE49-F238E27FC236}">
                <a16:creationId xmlns:a16="http://schemas.microsoft.com/office/drawing/2014/main" id="{0D107687-2974-A14E-872C-69004D0CF28B}"/>
              </a:ext>
            </a:extLst>
          </p:cNvPr>
          <p:cNvPicPr>
            <a:picLocks noChangeAspect="1"/>
          </p:cNvPicPr>
          <p:nvPr/>
        </p:nvPicPr>
        <p:blipFill>
          <a:blip r:embed="rId2"/>
          <a:stretch>
            <a:fillRect/>
          </a:stretch>
        </p:blipFill>
        <p:spPr>
          <a:xfrm>
            <a:off x="999749" y="1595025"/>
            <a:ext cx="6505575" cy="4575588"/>
          </a:xfrm>
          <a:prstGeom prst="rect">
            <a:avLst/>
          </a:prstGeom>
        </p:spPr>
      </p:pic>
    </p:spTree>
    <p:extLst>
      <p:ext uri="{BB962C8B-B14F-4D97-AF65-F5344CB8AC3E}">
        <p14:creationId xmlns:p14="http://schemas.microsoft.com/office/powerpoint/2010/main" val="168528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accelererende univers</a:t>
            </a:r>
          </a:p>
        </p:txBody>
      </p:sp>
      <p:sp>
        <p:nvSpPr>
          <p:cNvPr id="3" name="Pladsholder til indhold 2"/>
          <p:cNvSpPr>
            <a:spLocks noGrp="1"/>
          </p:cNvSpPr>
          <p:nvPr>
            <p:ph idx="1"/>
          </p:nvPr>
        </p:nvSpPr>
        <p:spPr/>
        <p:txBody>
          <a:bodyPr/>
          <a:lstStyle/>
          <a:p>
            <a:r>
              <a:rPr lang="da-DK" dirty="0" err="1"/>
              <a:t>Kosmologerne</a:t>
            </a:r>
            <a:r>
              <a:rPr lang="da-DK" dirty="0"/>
              <a:t> er nu overbevist om at universets udvidelse foregår hurtigere og hurtigere</a:t>
            </a:r>
          </a:p>
          <a:p>
            <a:endParaRPr lang="da-DK" dirty="0"/>
          </a:p>
          <a:p>
            <a:r>
              <a:rPr lang="da-DK" dirty="0"/>
              <a:t>Mørkt energi</a:t>
            </a:r>
          </a:p>
        </p:txBody>
      </p:sp>
    </p:spTree>
    <p:extLst>
      <p:ext uri="{BB962C8B-B14F-4D97-AF65-F5344CB8AC3E}">
        <p14:creationId xmlns:p14="http://schemas.microsoft.com/office/powerpoint/2010/main" val="29528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Den kosmologiske baggrundsstråling</a:t>
            </a:r>
          </a:p>
        </p:txBody>
      </p:sp>
      <p:sp>
        <p:nvSpPr>
          <p:cNvPr id="3" name="Pladsholder til indhold 2"/>
          <p:cNvSpPr>
            <a:spLocks noGrp="1"/>
          </p:cNvSpPr>
          <p:nvPr>
            <p:ph sz="quarter" idx="13"/>
          </p:nvPr>
        </p:nvSpPr>
        <p:spPr>
          <a:xfrm>
            <a:off x="677334" y="1930400"/>
            <a:ext cx="5096256" cy="3447288"/>
          </a:xfrm>
        </p:spPr>
        <p:txBody>
          <a:bodyPr>
            <a:normAutofit fontScale="70000" lnSpcReduction="20000"/>
          </a:bodyPr>
          <a:lstStyle/>
          <a:p>
            <a:r>
              <a:rPr lang="da-DK" sz="2000" dirty="0"/>
              <a:t>Blev udsendt da universet var ca. 380.000 år gammel:</a:t>
            </a:r>
          </a:p>
          <a:p>
            <a:endParaRPr lang="da-DK" sz="2000" dirty="0"/>
          </a:p>
          <a:p>
            <a:pPr lvl="1"/>
            <a:r>
              <a:rPr lang="da-DK" sz="1800" dirty="0"/>
              <a:t>Universet var da 4000K → kernerne kan fastholde elektroner (derved dannes atomer). Dette kaldes </a:t>
            </a:r>
            <a:r>
              <a:rPr lang="da-DK" sz="1800" dirty="0" err="1"/>
              <a:t>rekombination</a:t>
            </a:r>
            <a:endParaRPr lang="da-DK" sz="1800" dirty="0"/>
          </a:p>
          <a:p>
            <a:pPr lvl="1"/>
            <a:endParaRPr lang="da-DK" sz="1800" dirty="0"/>
          </a:p>
          <a:p>
            <a:pPr lvl="1"/>
            <a:r>
              <a:rPr lang="da-DK" sz="1800" dirty="0"/>
              <a:t>Derved blev universet gennemsigtigt og fotonerne (varmestrålingen) kunne rejse igennem Universet</a:t>
            </a:r>
          </a:p>
          <a:p>
            <a:pPr marL="457200" lvl="1" indent="0">
              <a:buNone/>
            </a:pPr>
            <a:endParaRPr lang="da-DK" sz="1800" dirty="0"/>
          </a:p>
          <a:p>
            <a:pPr lvl="1"/>
            <a:r>
              <a:rPr lang="da-DK" sz="1800" dirty="0"/>
              <a:t>Baggrundsstrålingen giver derfor det ældste billede af universet</a:t>
            </a:r>
          </a:p>
          <a:p>
            <a:pPr lvl="1"/>
            <a:endParaRPr lang="da-DK" sz="1800" dirty="0"/>
          </a:p>
          <a:p>
            <a:pPr lvl="1"/>
            <a:r>
              <a:rPr lang="da-DK" sz="1800" dirty="0"/>
              <a:t>Temperaturen af universet er nu 2,73K</a:t>
            </a:r>
          </a:p>
          <a:p>
            <a:pPr lvl="1"/>
            <a:endParaRPr lang="da-DK" sz="1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3" y="1588574"/>
            <a:ext cx="2160241" cy="217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447" y="4149079"/>
            <a:ext cx="2241682" cy="226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22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1714E-6A4C-FD4D-BCD5-10010DE674CA}"/>
              </a:ext>
            </a:extLst>
          </p:cNvPr>
          <p:cNvSpPr>
            <a:spLocks noGrp="1"/>
          </p:cNvSpPr>
          <p:nvPr>
            <p:ph type="title"/>
          </p:nvPr>
        </p:nvSpPr>
        <p:spPr/>
        <p:txBody>
          <a:bodyPr/>
          <a:lstStyle/>
          <a:p>
            <a:r>
              <a:rPr lang="da-DK" dirty="0"/>
              <a:t>WMAP 2001</a:t>
            </a:r>
          </a:p>
        </p:txBody>
      </p:sp>
      <p:pic>
        <p:nvPicPr>
          <p:cNvPr id="2050" name="Picture 2" descr="Billedresultat for Kosmisk baggrundsstråling">
            <a:extLst>
              <a:ext uri="{FF2B5EF4-FFF2-40B4-BE49-F238E27FC236}">
                <a16:creationId xmlns:a16="http://schemas.microsoft.com/office/drawing/2014/main" id="{19C46DB1-F724-0D4F-A14B-755A75F16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1690688"/>
            <a:ext cx="8863012" cy="442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1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DCD3D-867B-2849-A9A5-8B2312E0F499}"/>
              </a:ext>
            </a:extLst>
          </p:cNvPr>
          <p:cNvSpPr>
            <a:spLocks noGrp="1"/>
          </p:cNvSpPr>
          <p:nvPr>
            <p:ph type="title"/>
          </p:nvPr>
        </p:nvSpPr>
        <p:spPr/>
        <p:txBody>
          <a:bodyPr/>
          <a:lstStyle/>
          <a:p>
            <a:r>
              <a:rPr lang="da-DK" dirty="0"/>
              <a:t>Planck 2013</a:t>
            </a:r>
          </a:p>
        </p:txBody>
      </p:sp>
      <p:pic>
        <p:nvPicPr>
          <p:cNvPr id="3074" name="Picture 2" descr="Computergenereret alternativ tekst:&#10;&#10;">
            <a:extLst>
              <a:ext uri="{FF2B5EF4-FFF2-40B4-BE49-F238E27FC236}">
                <a16:creationId xmlns:a16="http://schemas.microsoft.com/office/drawing/2014/main" id="{E4DDDFA2-ADB7-874F-9315-98D6179A7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1690688"/>
            <a:ext cx="81153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42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115A0-C90C-4343-883D-0C5E2A2CD017}"/>
              </a:ext>
            </a:extLst>
          </p:cNvPr>
          <p:cNvSpPr>
            <a:spLocks noGrp="1"/>
          </p:cNvSpPr>
          <p:nvPr>
            <p:ph type="title"/>
          </p:nvPr>
        </p:nvSpPr>
        <p:spPr/>
        <p:txBody>
          <a:bodyPr/>
          <a:lstStyle/>
          <a:p>
            <a:r>
              <a:rPr lang="da-DK" dirty="0"/>
              <a:t>Planck (2016/2017)</a:t>
            </a:r>
          </a:p>
        </p:txBody>
      </p:sp>
      <p:pic>
        <p:nvPicPr>
          <p:cNvPr id="4098" name="Picture 2" descr="Computergenereret alternativ tekst:&#10;&#10;">
            <a:extLst>
              <a:ext uri="{FF2B5EF4-FFF2-40B4-BE49-F238E27FC236}">
                <a16:creationId xmlns:a16="http://schemas.microsoft.com/office/drawing/2014/main" id="{C515A61E-B05A-7247-944A-B9075A878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806" y="1690688"/>
            <a:ext cx="8434387" cy="465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36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F4CCA-8A4D-8B47-98D4-6076AF802F1A}"/>
              </a:ext>
            </a:extLst>
          </p:cNvPr>
          <p:cNvSpPr>
            <a:spLocks noGrp="1"/>
          </p:cNvSpPr>
          <p:nvPr>
            <p:ph type="title"/>
          </p:nvPr>
        </p:nvSpPr>
        <p:spPr/>
        <p:txBody>
          <a:bodyPr/>
          <a:lstStyle/>
          <a:p>
            <a:r>
              <a:rPr lang="da-DK" dirty="0"/>
              <a:t>Den klassiske Big Bang</a:t>
            </a:r>
          </a:p>
        </p:txBody>
      </p:sp>
      <p:sp>
        <p:nvSpPr>
          <p:cNvPr id="3" name="Pladsholder til indhold 2">
            <a:extLst>
              <a:ext uri="{FF2B5EF4-FFF2-40B4-BE49-F238E27FC236}">
                <a16:creationId xmlns:a16="http://schemas.microsoft.com/office/drawing/2014/main" id="{AFFAA986-9A2C-2542-8F9D-2E26046F4EEB}"/>
              </a:ext>
            </a:extLst>
          </p:cNvPr>
          <p:cNvSpPr>
            <a:spLocks noGrp="1"/>
          </p:cNvSpPr>
          <p:nvPr>
            <p:ph idx="1"/>
          </p:nvPr>
        </p:nvSpPr>
        <p:spPr/>
        <p:txBody>
          <a:bodyPr/>
          <a:lstStyle/>
          <a:p>
            <a:pPr marL="0" indent="0">
              <a:buNone/>
            </a:pPr>
            <a:r>
              <a:rPr lang="da-DK" dirty="0"/>
              <a:t>De 3 søjler:</a:t>
            </a:r>
          </a:p>
          <a:p>
            <a:pPr marL="457200" lvl="1" indent="0">
              <a:buNone/>
            </a:pPr>
            <a:endParaRPr lang="da-DK" dirty="0"/>
          </a:p>
          <a:p>
            <a:pPr lvl="1"/>
            <a:r>
              <a:rPr lang="da-DK" dirty="0"/>
              <a:t>Hubbles lov</a:t>
            </a:r>
          </a:p>
          <a:p>
            <a:pPr marL="457200" lvl="1" indent="0">
              <a:buNone/>
            </a:pPr>
            <a:endParaRPr lang="da-DK" dirty="0"/>
          </a:p>
          <a:p>
            <a:pPr lvl="1"/>
            <a:r>
              <a:rPr lang="da-DK" dirty="0"/>
              <a:t>Baggrundsstrålingen</a:t>
            </a:r>
          </a:p>
          <a:p>
            <a:pPr marL="457200" lvl="1" indent="0">
              <a:buNone/>
            </a:pPr>
            <a:endParaRPr lang="da-DK" dirty="0"/>
          </a:p>
          <a:p>
            <a:pPr lvl="1"/>
            <a:r>
              <a:rPr lang="da-DK" dirty="0"/>
              <a:t>He indholdet</a:t>
            </a:r>
          </a:p>
        </p:txBody>
      </p:sp>
      <p:pic>
        <p:nvPicPr>
          <p:cNvPr id="4" name="Billede 3">
            <a:extLst>
              <a:ext uri="{FF2B5EF4-FFF2-40B4-BE49-F238E27FC236}">
                <a16:creationId xmlns:a16="http://schemas.microsoft.com/office/drawing/2014/main" id="{D98D2F9C-2EAB-2D47-AED1-4CED58B64C69}"/>
              </a:ext>
            </a:extLst>
          </p:cNvPr>
          <p:cNvPicPr>
            <a:picLocks noChangeAspect="1"/>
          </p:cNvPicPr>
          <p:nvPr/>
        </p:nvPicPr>
        <p:blipFill>
          <a:blip r:embed="rId2"/>
          <a:stretch>
            <a:fillRect/>
          </a:stretch>
        </p:blipFill>
        <p:spPr>
          <a:xfrm>
            <a:off x="6200602" y="387350"/>
            <a:ext cx="3073400" cy="2641600"/>
          </a:xfrm>
          <a:prstGeom prst="rect">
            <a:avLst/>
          </a:prstGeom>
        </p:spPr>
      </p:pic>
      <p:pic>
        <p:nvPicPr>
          <p:cNvPr id="5" name="Billede 4">
            <a:extLst>
              <a:ext uri="{FF2B5EF4-FFF2-40B4-BE49-F238E27FC236}">
                <a16:creationId xmlns:a16="http://schemas.microsoft.com/office/drawing/2014/main" id="{6F6CEE30-CD27-E241-A533-A5AE44FD9003}"/>
              </a:ext>
            </a:extLst>
          </p:cNvPr>
          <p:cNvPicPr>
            <a:picLocks noChangeAspect="1"/>
          </p:cNvPicPr>
          <p:nvPr/>
        </p:nvPicPr>
        <p:blipFill>
          <a:blip r:embed="rId3"/>
          <a:stretch>
            <a:fillRect/>
          </a:stretch>
        </p:blipFill>
        <p:spPr>
          <a:xfrm>
            <a:off x="3657600" y="2700528"/>
            <a:ext cx="3479056" cy="4157472"/>
          </a:xfrm>
          <a:prstGeom prst="rect">
            <a:avLst/>
          </a:prstGeom>
        </p:spPr>
      </p:pic>
      <p:pic>
        <p:nvPicPr>
          <p:cNvPr id="6" name="Billede 5">
            <a:extLst>
              <a:ext uri="{FF2B5EF4-FFF2-40B4-BE49-F238E27FC236}">
                <a16:creationId xmlns:a16="http://schemas.microsoft.com/office/drawing/2014/main" id="{B1227CDB-2DFE-1A40-BC71-7AB6EB0CE3A8}"/>
              </a:ext>
            </a:extLst>
          </p:cNvPr>
          <p:cNvPicPr>
            <a:picLocks noChangeAspect="1"/>
          </p:cNvPicPr>
          <p:nvPr/>
        </p:nvPicPr>
        <p:blipFill>
          <a:blip r:embed="rId4"/>
          <a:stretch>
            <a:fillRect/>
          </a:stretch>
        </p:blipFill>
        <p:spPr>
          <a:xfrm>
            <a:off x="7136656" y="3420364"/>
            <a:ext cx="2293094" cy="2079331"/>
          </a:xfrm>
          <a:prstGeom prst="rect">
            <a:avLst/>
          </a:prstGeom>
        </p:spPr>
      </p:pic>
    </p:spTree>
    <p:extLst>
      <p:ext uri="{BB962C8B-B14F-4D97-AF65-F5344CB8AC3E}">
        <p14:creationId xmlns:p14="http://schemas.microsoft.com/office/powerpoint/2010/main" val="58080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BB408-4F24-0B4D-AC7A-AB2FDBC86CA0}"/>
              </a:ext>
            </a:extLst>
          </p:cNvPr>
          <p:cNvSpPr>
            <a:spLocks noGrp="1"/>
          </p:cNvSpPr>
          <p:nvPr>
            <p:ph type="title"/>
          </p:nvPr>
        </p:nvSpPr>
        <p:spPr/>
        <p:txBody>
          <a:bodyPr/>
          <a:lstStyle/>
          <a:p>
            <a:r>
              <a:rPr lang="da-DK" dirty="0"/>
              <a:t>Big Bang</a:t>
            </a:r>
          </a:p>
        </p:txBody>
      </p:sp>
      <p:sp>
        <p:nvSpPr>
          <p:cNvPr id="3" name="Pladsholder til indhold 2">
            <a:extLst>
              <a:ext uri="{FF2B5EF4-FFF2-40B4-BE49-F238E27FC236}">
                <a16:creationId xmlns:a16="http://schemas.microsoft.com/office/drawing/2014/main" id="{1F980298-CB9C-A74E-9F7A-FDE81609664B}"/>
              </a:ext>
            </a:extLst>
          </p:cNvPr>
          <p:cNvSpPr>
            <a:spLocks noGrp="1"/>
          </p:cNvSpPr>
          <p:nvPr>
            <p:ph idx="1"/>
          </p:nvPr>
        </p:nvSpPr>
        <p:spPr/>
        <p:txBody>
          <a:bodyPr/>
          <a:lstStyle/>
          <a:p>
            <a:pPr marL="0" indent="0">
              <a:buNone/>
            </a:pPr>
            <a:r>
              <a:rPr lang="da-DK" dirty="0"/>
              <a:t>Deles op i epoker</a:t>
            </a:r>
          </a:p>
          <a:p>
            <a:pPr lvl="1"/>
            <a:r>
              <a:rPr lang="da-DK" dirty="0"/>
              <a:t>Partikeldannelse</a:t>
            </a:r>
          </a:p>
          <a:p>
            <a:pPr lvl="1"/>
            <a:r>
              <a:rPr lang="da-DK" dirty="0"/>
              <a:t>De første kernereaktioner</a:t>
            </a:r>
          </a:p>
          <a:p>
            <a:pPr lvl="1"/>
            <a:r>
              <a:rPr lang="da-DK" dirty="0"/>
              <a:t>Universet bliver gennemsigtigt</a:t>
            </a:r>
          </a:p>
          <a:p>
            <a:pPr lvl="1"/>
            <a:r>
              <a:rPr lang="da-DK" dirty="0"/>
              <a:t>Dannelse af stjerner og galakser</a:t>
            </a:r>
          </a:p>
          <a:p>
            <a:pPr lvl="1"/>
            <a:endParaRPr lang="da-DK" dirty="0"/>
          </a:p>
        </p:txBody>
      </p:sp>
      <p:pic>
        <p:nvPicPr>
          <p:cNvPr id="4" name="Picture 2">
            <a:extLst>
              <a:ext uri="{FF2B5EF4-FFF2-40B4-BE49-F238E27FC236}">
                <a16:creationId xmlns:a16="http://schemas.microsoft.com/office/drawing/2014/main" id="{B5B9DA04-2933-704A-86E7-B7BDA1EE1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409" y="293526"/>
            <a:ext cx="2160241" cy="217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000A1D8-EFC8-6848-AE05-E0CD70AA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462" y="252027"/>
            <a:ext cx="2160241" cy="218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illede 5">
            <a:extLst>
              <a:ext uri="{FF2B5EF4-FFF2-40B4-BE49-F238E27FC236}">
                <a16:creationId xmlns:a16="http://schemas.microsoft.com/office/drawing/2014/main" id="{DCF4A216-BBF7-394B-B850-452716DBBA09}"/>
              </a:ext>
            </a:extLst>
          </p:cNvPr>
          <p:cNvPicPr>
            <a:picLocks noChangeAspect="1"/>
          </p:cNvPicPr>
          <p:nvPr/>
        </p:nvPicPr>
        <p:blipFill>
          <a:blip r:embed="rId4"/>
          <a:stretch>
            <a:fillRect/>
          </a:stretch>
        </p:blipFill>
        <p:spPr>
          <a:xfrm>
            <a:off x="4975668" y="2781517"/>
            <a:ext cx="3857513" cy="3857513"/>
          </a:xfrm>
          <a:prstGeom prst="rect">
            <a:avLst/>
          </a:prstGeom>
        </p:spPr>
      </p:pic>
    </p:spTree>
    <p:extLst>
      <p:ext uri="{BB962C8B-B14F-4D97-AF65-F5344CB8AC3E}">
        <p14:creationId xmlns:p14="http://schemas.microsoft.com/office/powerpoint/2010/main" val="4243604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79469-74E2-7A42-A7DF-05B2467BFAFD}"/>
              </a:ext>
            </a:extLst>
          </p:cNvPr>
          <p:cNvSpPr>
            <a:spLocks noGrp="1"/>
          </p:cNvSpPr>
          <p:nvPr>
            <p:ph type="title"/>
          </p:nvPr>
        </p:nvSpPr>
        <p:spPr/>
        <p:txBody>
          <a:bodyPr/>
          <a:lstStyle/>
          <a:p>
            <a:r>
              <a:rPr lang="da-DK" dirty="0"/>
              <a:t>Det moderne Big Bang</a:t>
            </a:r>
          </a:p>
        </p:txBody>
      </p:sp>
      <p:sp>
        <p:nvSpPr>
          <p:cNvPr id="3" name="Pladsholder til indhold 2">
            <a:extLst>
              <a:ext uri="{FF2B5EF4-FFF2-40B4-BE49-F238E27FC236}">
                <a16:creationId xmlns:a16="http://schemas.microsoft.com/office/drawing/2014/main" id="{57BC0DB8-F18E-D949-AB03-BFE3B9593A4B}"/>
              </a:ext>
            </a:extLst>
          </p:cNvPr>
          <p:cNvSpPr>
            <a:spLocks noGrp="1"/>
          </p:cNvSpPr>
          <p:nvPr>
            <p:ph idx="1"/>
          </p:nvPr>
        </p:nvSpPr>
        <p:spPr/>
        <p:txBody>
          <a:bodyPr/>
          <a:lstStyle/>
          <a:p>
            <a:r>
              <a:rPr lang="da-DK" dirty="0"/>
              <a:t>Inflation</a:t>
            </a:r>
          </a:p>
          <a:p>
            <a:r>
              <a:rPr lang="da-DK" dirty="0"/>
              <a:t>Mørkt stof</a:t>
            </a:r>
          </a:p>
          <a:p>
            <a:r>
              <a:rPr lang="da-DK" dirty="0"/>
              <a:t>Mørk energi</a:t>
            </a:r>
          </a:p>
        </p:txBody>
      </p:sp>
      <p:pic>
        <p:nvPicPr>
          <p:cNvPr id="4" name="Billede 3">
            <a:extLst>
              <a:ext uri="{FF2B5EF4-FFF2-40B4-BE49-F238E27FC236}">
                <a16:creationId xmlns:a16="http://schemas.microsoft.com/office/drawing/2014/main" id="{24508729-6887-A345-9596-009C23A97FD3}"/>
              </a:ext>
            </a:extLst>
          </p:cNvPr>
          <p:cNvPicPr>
            <a:picLocks noChangeAspect="1"/>
          </p:cNvPicPr>
          <p:nvPr/>
        </p:nvPicPr>
        <p:blipFill>
          <a:blip r:embed="rId2"/>
          <a:stretch>
            <a:fillRect/>
          </a:stretch>
        </p:blipFill>
        <p:spPr>
          <a:xfrm>
            <a:off x="4629150" y="1937288"/>
            <a:ext cx="4838700" cy="4920712"/>
          </a:xfrm>
          <a:prstGeom prst="rect">
            <a:avLst/>
          </a:prstGeom>
        </p:spPr>
      </p:pic>
    </p:spTree>
    <p:extLst>
      <p:ext uri="{BB962C8B-B14F-4D97-AF65-F5344CB8AC3E}">
        <p14:creationId xmlns:p14="http://schemas.microsoft.com/office/powerpoint/2010/main" val="60500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88EDB39-12BC-934F-A650-99000CA32A9A}"/>
              </a:ext>
            </a:extLst>
          </p:cNvPr>
          <p:cNvSpPr>
            <a:spLocks noGrp="1"/>
          </p:cNvSpPr>
          <p:nvPr>
            <p:ph type="title"/>
          </p:nvPr>
        </p:nvSpPr>
        <p:spPr/>
        <p:txBody>
          <a:bodyPr/>
          <a:lstStyle/>
          <a:p>
            <a:r>
              <a:rPr lang="da-DK" dirty="0"/>
              <a:t>Fordeling af stof</a:t>
            </a:r>
          </a:p>
        </p:txBody>
      </p:sp>
      <p:pic>
        <p:nvPicPr>
          <p:cNvPr id="4" name="Billede 3">
            <a:extLst>
              <a:ext uri="{FF2B5EF4-FFF2-40B4-BE49-F238E27FC236}">
                <a16:creationId xmlns:a16="http://schemas.microsoft.com/office/drawing/2014/main" id="{B60B1DE9-4EA3-A64B-B22D-DDA9E37FFB8D}"/>
              </a:ext>
            </a:extLst>
          </p:cNvPr>
          <p:cNvPicPr>
            <a:picLocks noChangeAspect="1"/>
          </p:cNvPicPr>
          <p:nvPr/>
        </p:nvPicPr>
        <p:blipFill>
          <a:blip r:embed="rId2"/>
          <a:stretch>
            <a:fillRect/>
          </a:stretch>
        </p:blipFill>
        <p:spPr>
          <a:xfrm>
            <a:off x="2043113" y="1822682"/>
            <a:ext cx="7322422" cy="5035318"/>
          </a:xfrm>
          <a:prstGeom prst="rect">
            <a:avLst/>
          </a:prstGeom>
        </p:spPr>
      </p:pic>
    </p:spTree>
    <p:extLst>
      <p:ext uri="{BB962C8B-B14F-4D97-AF65-F5344CB8AC3E}">
        <p14:creationId xmlns:p14="http://schemas.microsoft.com/office/powerpoint/2010/main" val="176010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BA0AD-ECEE-4A45-BBBA-B56995054642}"/>
              </a:ext>
            </a:extLst>
          </p:cNvPr>
          <p:cNvSpPr>
            <a:spLocks noGrp="1"/>
          </p:cNvSpPr>
          <p:nvPr>
            <p:ph type="title"/>
          </p:nvPr>
        </p:nvSpPr>
        <p:spPr/>
        <p:txBody>
          <a:bodyPr/>
          <a:lstStyle/>
          <a:p>
            <a:r>
              <a:rPr lang="da-DK" dirty="0"/>
              <a:t>Det kosmologiske princip</a:t>
            </a:r>
          </a:p>
        </p:txBody>
      </p:sp>
      <p:sp>
        <p:nvSpPr>
          <p:cNvPr id="3" name="Pladsholder til indhold 2">
            <a:extLst>
              <a:ext uri="{FF2B5EF4-FFF2-40B4-BE49-F238E27FC236}">
                <a16:creationId xmlns:a16="http://schemas.microsoft.com/office/drawing/2014/main" id="{F67DE5B6-3516-C649-81BA-265817D1E887}"/>
              </a:ext>
            </a:extLst>
          </p:cNvPr>
          <p:cNvSpPr>
            <a:spLocks noGrp="1"/>
          </p:cNvSpPr>
          <p:nvPr>
            <p:ph idx="1"/>
          </p:nvPr>
        </p:nvSpPr>
        <p:spPr/>
        <p:txBody>
          <a:bodyPr/>
          <a:lstStyle/>
          <a:p>
            <a:r>
              <a:rPr lang="da-DK" dirty="0"/>
              <a:t>Universet er: </a:t>
            </a:r>
          </a:p>
          <a:p>
            <a:pPr lvl="1"/>
            <a:r>
              <a:rPr lang="da-DK" dirty="0"/>
              <a:t>Homogent</a:t>
            </a:r>
          </a:p>
          <a:p>
            <a:pPr lvl="1"/>
            <a:r>
              <a:rPr lang="da-DK" dirty="0" err="1"/>
              <a:t>Isotropt</a:t>
            </a:r>
            <a:endParaRPr lang="da-DK" dirty="0"/>
          </a:p>
        </p:txBody>
      </p:sp>
      <p:pic>
        <p:nvPicPr>
          <p:cNvPr id="4" name="Billede 3">
            <a:extLst>
              <a:ext uri="{FF2B5EF4-FFF2-40B4-BE49-F238E27FC236}">
                <a16:creationId xmlns:a16="http://schemas.microsoft.com/office/drawing/2014/main" id="{6F404B6F-7DED-A848-91B0-3558274330BE}"/>
              </a:ext>
            </a:extLst>
          </p:cNvPr>
          <p:cNvPicPr>
            <a:picLocks noChangeAspect="1"/>
          </p:cNvPicPr>
          <p:nvPr/>
        </p:nvPicPr>
        <p:blipFill>
          <a:blip r:embed="rId2"/>
          <a:stretch>
            <a:fillRect/>
          </a:stretch>
        </p:blipFill>
        <p:spPr>
          <a:xfrm>
            <a:off x="4631125" y="2160589"/>
            <a:ext cx="3731806" cy="4697411"/>
          </a:xfrm>
          <a:prstGeom prst="rect">
            <a:avLst/>
          </a:prstGeom>
        </p:spPr>
      </p:pic>
    </p:spTree>
    <p:extLst>
      <p:ext uri="{BB962C8B-B14F-4D97-AF65-F5344CB8AC3E}">
        <p14:creationId xmlns:p14="http://schemas.microsoft.com/office/powerpoint/2010/main" val="206053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Lysets rødforskydning</a:t>
            </a:r>
          </a:p>
        </p:txBody>
      </p:sp>
      <p:pic>
        <p:nvPicPr>
          <p:cNvPr id="8" name="Pladsholder til indhold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7688" y="4293097"/>
            <a:ext cx="5256584" cy="2285471"/>
          </a:xfrm>
        </p:spPr>
      </p:pic>
      <mc:AlternateContent xmlns:mc="http://schemas.openxmlformats.org/markup-compatibility/2006" xmlns:a14="http://schemas.microsoft.com/office/drawing/2010/main">
        <mc:Choice Requires="a14">
          <p:sp>
            <p:nvSpPr>
              <p:cNvPr id="9" name="Tekstboks 8"/>
              <p:cNvSpPr txBox="1"/>
              <p:nvPr/>
            </p:nvSpPr>
            <p:spPr>
              <a:xfrm>
                <a:off x="2495600" y="1628801"/>
                <a:ext cx="7560840" cy="2196435"/>
              </a:xfrm>
              <a:prstGeom prst="rect">
                <a:avLst/>
              </a:prstGeom>
              <a:noFill/>
            </p:spPr>
            <p:txBody>
              <a:bodyPr wrap="square" rtlCol="0">
                <a:spAutoFit/>
              </a:bodyPr>
              <a:lstStyle/>
              <a:p>
                <a:pPr marL="285750" indent="-285750">
                  <a:buFont typeface="Arial" pitchFamily="34" charset="0"/>
                  <a:buChar char="•"/>
                </a:pPr>
                <a:r>
                  <a:rPr lang="da-DK" dirty="0"/>
                  <a:t>Rødforskydning betyder at lyset er forskudt mod længere bølgelængder end forventet</a:t>
                </a:r>
              </a:p>
              <a:p>
                <a:pPr marL="285750" indent="-285750">
                  <a:buFont typeface="Arial" pitchFamily="34" charset="0"/>
                  <a:buChar char="•"/>
                </a:pPr>
                <a:endParaRPr lang="da-DK" dirty="0"/>
              </a:p>
              <a:p>
                <a:pPr marL="285750" indent="-285750">
                  <a:buFont typeface="Arial" pitchFamily="34" charset="0"/>
                  <a:buChar char="•"/>
                </a:pPr>
                <a:r>
                  <a:rPr lang="da-DK" dirty="0"/>
                  <a:t>Rødforskydningen (z) for en galakse fortæller hvor meget </a:t>
                </a:r>
                <a:r>
                  <a:rPr lang="da-DK" dirty="0" err="1"/>
                  <a:t>spektrallinierne</a:t>
                </a:r>
                <a:r>
                  <a:rPr lang="da-DK" dirty="0"/>
                  <a:t> er forskudt  </a:t>
                </a:r>
              </a:p>
              <a:p>
                <a:pPr marL="285750" indent="-285750">
                  <a:buFont typeface="Arial" pitchFamily="34" charset="0"/>
                  <a:buChar char="•"/>
                </a:pPr>
                <a:endParaRPr lang="da-DK" dirty="0"/>
              </a:p>
              <a:p>
                <a:pPr lvl="3"/>
                <a:r>
                  <a:rPr lang="da-DK" dirty="0"/>
                  <a:t>		</a:t>
                </a:r>
                <a14:m>
                  <m:oMath xmlns:m="http://schemas.openxmlformats.org/officeDocument/2006/math">
                    <m:r>
                      <a:rPr lang="da-DK" i="1">
                        <a:latin typeface="Cambria Math"/>
                      </a:rPr>
                      <m:t>𝑧</m:t>
                    </m:r>
                    <m:r>
                      <a:rPr lang="da-DK" i="1">
                        <a:latin typeface="Cambria Math"/>
                      </a:rPr>
                      <m:t>=</m:t>
                    </m:r>
                    <m:f>
                      <m:fPr>
                        <m:ctrlPr>
                          <a:rPr lang="da-DK" i="1">
                            <a:latin typeface="Cambria Math" panose="02040503050406030204" pitchFamily="18" charset="0"/>
                          </a:rPr>
                        </m:ctrlPr>
                      </m:fPr>
                      <m:num>
                        <m:sSub>
                          <m:sSubPr>
                            <m:ctrlPr>
                              <a:rPr lang="da-DK" i="1">
                                <a:latin typeface="Cambria Math" panose="02040503050406030204" pitchFamily="18" charset="0"/>
                              </a:rPr>
                            </m:ctrlPr>
                          </m:sSubPr>
                          <m:e>
                            <m:r>
                              <a:rPr lang="da-DK" i="1">
                                <a:latin typeface="Cambria Math"/>
                                <a:ea typeface="Cambria Math"/>
                              </a:rPr>
                              <m:t>𝜆</m:t>
                            </m:r>
                          </m:e>
                          <m:sub>
                            <m:r>
                              <a:rPr lang="da-DK" i="1">
                                <a:latin typeface="Cambria Math"/>
                              </a:rPr>
                              <m:t>𝑜𝑏𝑠</m:t>
                            </m:r>
                          </m:sub>
                        </m:sSub>
                        <m:r>
                          <a:rPr lang="da-DK" i="1">
                            <a:latin typeface="Cambria Math"/>
                          </a:rPr>
                          <m:t>−</m:t>
                        </m:r>
                        <m:sSub>
                          <m:sSubPr>
                            <m:ctrlPr>
                              <a:rPr lang="da-DK" i="1">
                                <a:latin typeface="Cambria Math" panose="02040503050406030204" pitchFamily="18" charset="0"/>
                              </a:rPr>
                            </m:ctrlPr>
                          </m:sSubPr>
                          <m:e>
                            <m:r>
                              <a:rPr lang="da-DK" i="1">
                                <a:latin typeface="Cambria Math"/>
                                <a:ea typeface="Cambria Math"/>
                              </a:rPr>
                              <m:t>𝜆</m:t>
                            </m:r>
                          </m:e>
                          <m:sub>
                            <m:r>
                              <a:rPr lang="da-DK" i="1">
                                <a:latin typeface="Cambria Math"/>
                              </a:rPr>
                              <m:t>𝑙𝑎𝑏</m:t>
                            </m:r>
                          </m:sub>
                        </m:sSub>
                      </m:num>
                      <m:den>
                        <m:sSub>
                          <m:sSubPr>
                            <m:ctrlPr>
                              <a:rPr lang="da-DK" i="1">
                                <a:latin typeface="Cambria Math" panose="02040503050406030204" pitchFamily="18" charset="0"/>
                              </a:rPr>
                            </m:ctrlPr>
                          </m:sSubPr>
                          <m:e>
                            <m:r>
                              <a:rPr lang="da-DK" i="1">
                                <a:latin typeface="Cambria Math"/>
                                <a:ea typeface="Cambria Math"/>
                              </a:rPr>
                              <m:t>𝜆</m:t>
                            </m:r>
                          </m:e>
                          <m:sub>
                            <m:r>
                              <a:rPr lang="da-DK" i="1">
                                <a:latin typeface="Cambria Math"/>
                              </a:rPr>
                              <m:t>𝑙𝑎𝑏</m:t>
                            </m:r>
                          </m:sub>
                        </m:sSub>
                      </m:den>
                    </m:f>
                  </m:oMath>
                </a14:m>
                <a:endParaRPr lang="da-DK" dirty="0"/>
              </a:p>
            </p:txBody>
          </p:sp>
        </mc:Choice>
        <mc:Fallback xmlns="">
          <p:sp>
            <p:nvSpPr>
              <p:cNvPr id="9" name="Tekstboks 8"/>
              <p:cNvSpPr txBox="1">
                <a:spLocks noRot="1" noChangeAspect="1" noMove="1" noResize="1" noEditPoints="1" noAdjustHandles="1" noChangeArrowheads="1" noChangeShapeType="1" noTextEdit="1"/>
              </p:cNvSpPr>
              <p:nvPr/>
            </p:nvSpPr>
            <p:spPr>
              <a:xfrm>
                <a:off x="2495600" y="1628801"/>
                <a:ext cx="7560840" cy="2196435"/>
              </a:xfrm>
              <a:prstGeom prst="rect">
                <a:avLst/>
              </a:prstGeom>
              <a:blipFill>
                <a:blip r:embed="rId4"/>
                <a:stretch>
                  <a:fillRect l="-503" t="-1156"/>
                </a:stretch>
              </a:blipFill>
            </p:spPr>
            <p:txBody>
              <a:bodyPr/>
              <a:lstStyle/>
              <a:p>
                <a:r>
                  <a:rPr lang="da-DK">
                    <a:noFill/>
                  </a:rPr>
                  <a:t> </a:t>
                </a:r>
              </a:p>
            </p:txBody>
          </p:sp>
        </mc:Fallback>
      </mc:AlternateContent>
    </p:spTree>
    <p:extLst>
      <p:ext uri="{BB962C8B-B14F-4D97-AF65-F5344CB8AC3E}">
        <p14:creationId xmlns:p14="http://schemas.microsoft.com/office/powerpoint/2010/main" val="62085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Lysets rødforskydning</a:t>
            </a:r>
          </a:p>
        </p:txBody>
      </p:sp>
      <mc:AlternateContent xmlns:mc="http://schemas.openxmlformats.org/markup-compatibility/2006" xmlns:a14="http://schemas.microsoft.com/office/drawing/2010/main">
        <mc:Choice Requires="a14">
          <p:sp>
            <p:nvSpPr>
              <p:cNvPr id="3" name="Pladsholder til indhold 2"/>
              <p:cNvSpPr>
                <a:spLocks noGrp="1"/>
              </p:cNvSpPr>
              <p:nvPr>
                <p:ph idx="1"/>
              </p:nvPr>
            </p:nvSpPr>
            <p:spPr/>
            <p:txBody>
              <a:bodyPr/>
              <a:lstStyle/>
              <a:p>
                <a:r>
                  <a:rPr lang="da-DK" dirty="0"/>
                  <a:t>Ud fra lysets rødforskydning kan man beregne hastigheden af galaksen</a:t>
                </a:r>
              </a:p>
              <a:p>
                <a:pPr marL="0" indent="0">
                  <a:buNone/>
                </a:pPr>
                <a:r>
                  <a:rPr lang="da-DK" dirty="0"/>
                  <a:t>		</a:t>
                </a:r>
              </a:p>
              <a:p>
                <a:pPr marL="0" indent="0">
                  <a:buNone/>
                </a:pPr>
                <a:r>
                  <a:rPr lang="da-DK" dirty="0"/>
                  <a:t>			</a:t>
                </a:r>
                <a14:m>
                  <m:oMath xmlns:m="http://schemas.openxmlformats.org/officeDocument/2006/math">
                    <m:r>
                      <a:rPr lang="da-DK" b="0" i="1" smtClean="0">
                        <a:latin typeface="Cambria Math"/>
                      </a:rPr>
                      <m:t>𝑣</m:t>
                    </m:r>
                    <m:r>
                      <a:rPr lang="da-DK" b="0" i="1" smtClean="0">
                        <a:latin typeface="Cambria Math"/>
                      </a:rPr>
                      <m:t>=</m:t>
                    </m:r>
                    <m:r>
                      <a:rPr lang="da-DK" b="0" i="1" smtClean="0">
                        <a:latin typeface="Cambria Math"/>
                      </a:rPr>
                      <m:t>𝑧</m:t>
                    </m:r>
                    <m:r>
                      <a:rPr lang="da-DK" b="0" i="1" smtClean="0">
                        <a:latin typeface="Cambria Math"/>
                        <a:ea typeface="Cambria Math"/>
                      </a:rPr>
                      <m:t>∙</m:t>
                    </m:r>
                    <m:r>
                      <a:rPr lang="da-DK" b="0" i="1" smtClean="0">
                        <a:latin typeface="Cambria Math"/>
                        <a:ea typeface="Cambria Math"/>
                      </a:rPr>
                      <m:t>𝑐</m:t>
                    </m:r>
                  </m:oMath>
                </a14:m>
                <a:endParaRPr lang="da-DK" dirty="0"/>
              </a:p>
            </p:txBody>
          </p:sp>
        </mc:Choice>
        <mc:Fallback xmlns="">
          <p:sp>
            <p:nvSpPr>
              <p:cNvPr id="3" name="Pladsholder til indhold 2"/>
              <p:cNvSpPr>
                <a:spLocks noGrp="1" noRot="1" noChangeAspect="1" noMove="1" noResize="1" noEditPoints="1" noAdjustHandles="1" noChangeArrowheads="1" noChangeShapeType="1" noTextEdit="1"/>
              </p:cNvSpPr>
              <p:nvPr>
                <p:ph idx="1"/>
              </p:nvPr>
            </p:nvSpPr>
            <p:spPr>
              <a:blipFill rotWithShape="1">
                <a:blip r:embed="rId2"/>
                <a:stretch>
                  <a:fillRect l="-1630" t="-1752" r="-1333"/>
                </a:stretch>
              </a:blipFill>
            </p:spPr>
            <p:txBody>
              <a:bodyPr/>
              <a:lstStyle/>
              <a:p>
                <a:r>
                  <a:rPr lang="da-DK">
                    <a:noFill/>
                  </a:rPr>
                  <a:t> </a:t>
                </a:r>
              </a:p>
            </p:txBody>
          </p:sp>
        </mc:Fallback>
      </mc:AlternateContent>
    </p:spTree>
    <p:extLst>
      <p:ext uri="{BB962C8B-B14F-4D97-AF65-F5344CB8AC3E}">
        <p14:creationId xmlns:p14="http://schemas.microsoft.com/office/powerpoint/2010/main" val="216195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Hubbles lov</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025" y="2492896"/>
            <a:ext cx="3658111" cy="2591162"/>
          </a:xfrm>
        </p:spPr>
      </p:pic>
      <p:sp>
        <p:nvSpPr>
          <p:cNvPr id="5" name="Tekstboks 4"/>
          <p:cNvSpPr txBox="1"/>
          <p:nvPr/>
        </p:nvSpPr>
        <p:spPr>
          <a:xfrm>
            <a:off x="2279576" y="1412777"/>
            <a:ext cx="3672408" cy="3693319"/>
          </a:xfrm>
          <a:prstGeom prst="rect">
            <a:avLst/>
          </a:prstGeom>
          <a:noFill/>
        </p:spPr>
        <p:txBody>
          <a:bodyPr wrap="square" rtlCol="0">
            <a:spAutoFit/>
          </a:bodyPr>
          <a:lstStyle/>
          <a:p>
            <a:pPr marL="285750" indent="-285750">
              <a:buFont typeface="Arial" pitchFamily="34" charset="0"/>
              <a:buChar char="•"/>
            </a:pPr>
            <a:r>
              <a:rPr lang="da-DK" dirty="0"/>
              <a:t>Hubble observerede:</a:t>
            </a:r>
          </a:p>
          <a:p>
            <a:pPr marL="742950" lvl="1" indent="-285750">
              <a:buFont typeface="Arial" pitchFamily="34" charset="0"/>
              <a:buChar char="•"/>
            </a:pPr>
            <a:r>
              <a:rPr lang="da-DK" dirty="0"/>
              <a:t>galaksernes rødforskydningen </a:t>
            </a:r>
          </a:p>
          <a:p>
            <a:pPr marL="742950" lvl="1" indent="-285750">
              <a:buFont typeface="Arial" pitchFamily="34" charset="0"/>
              <a:buChar char="•"/>
            </a:pPr>
            <a:r>
              <a:rPr lang="da-DK" dirty="0"/>
              <a:t>Afstanden (r) til stjernerne i galaksen </a:t>
            </a:r>
          </a:p>
          <a:p>
            <a:pPr marL="285750" indent="-285750">
              <a:buFont typeface="Arial" pitchFamily="34" charset="0"/>
              <a:buChar char="•"/>
            </a:pPr>
            <a:endParaRPr lang="da-DK" dirty="0"/>
          </a:p>
          <a:p>
            <a:pPr marL="285750" indent="-285750">
              <a:buFont typeface="Arial" pitchFamily="34" charset="0"/>
              <a:buChar char="•"/>
            </a:pPr>
            <a:endParaRPr lang="da-DK" dirty="0"/>
          </a:p>
          <a:p>
            <a:pPr marL="285750" indent="-285750">
              <a:buFont typeface="Arial" pitchFamily="34" charset="0"/>
              <a:buChar char="•"/>
            </a:pPr>
            <a:r>
              <a:rPr lang="da-DK" dirty="0"/>
              <a:t>Fandt at der var proportionalitet mellem afstanden r til galaksen og dens hastighed v</a:t>
            </a:r>
          </a:p>
          <a:p>
            <a:pPr lvl="1"/>
            <a:endParaRPr lang="da-DK" dirty="0"/>
          </a:p>
          <a:p>
            <a:pPr lvl="1"/>
            <a:endParaRPr lang="da-DK" dirty="0"/>
          </a:p>
        </p:txBody>
      </p:sp>
    </p:spTree>
    <p:extLst>
      <p:ext uri="{BB962C8B-B14F-4D97-AF65-F5344CB8AC3E}">
        <p14:creationId xmlns:p14="http://schemas.microsoft.com/office/powerpoint/2010/main" val="1348021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Hubbles lov</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2025" y="2492896"/>
            <a:ext cx="3658111" cy="2591162"/>
          </a:xfrm>
        </p:spPr>
      </p:pic>
      <mc:AlternateContent xmlns:mc="http://schemas.openxmlformats.org/markup-compatibility/2006" xmlns:a14="http://schemas.microsoft.com/office/drawing/2010/main">
        <mc:Choice Requires="a14">
          <p:sp>
            <p:nvSpPr>
              <p:cNvPr id="5" name="Tekstboks 4"/>
              <p:cNvSpPr txBox="1"/>
              <p:nvPr/>
            </p:nvSpPr>
            <p:spPr>
              <a:xfrm>
                <a:off x="2279576" y="1412777"/>
                <a:ext cx="3672408" cy="4682629"/>
              </a:xfrm>
              <a:prstGeom prst="rect">
                <a:avLst/>
              </a:prstGeom>
              <a:noFill/>
            </p:spPr>
            <p:txBody>
              <a:bodyPr wrap="square" rtlCol="0">
                <a:spAutoFit/>
              </a:bodyPr>
              <a:lstStyle/>
              <a:p>
                <a:pPr marL="285750" indent="-285750">
                  <a:buFont typeface="Arial" pitchFamily="34" charset="0"/>
                  <a:buChar char="•"/>
                </a:pPr>
                <a:r>
                  <a:rPr lang="da-DK" dirty="0"/>
                  <a:t>Hubble observerede:</a:t>
                </a:r>
              </a:p>
              <a:p>
                <a:pPr marL="742950" lvl="1" indent="-285750">
                  <a:buFont typeface="Arial" pitchFamily="34" charset="0"/>
                  <a:buChar char="•"/>
                </a:pPr>
                <a:r>
                  <a:rPr lang="da-DK" dirty="0"/>
                  <a:t>galaksernes rødforskydningen </a:t>
                </a:r>
              </a:p>
              <a:p>
                <a:pPr marL="742950" lvl="1" indent="-285750">
                  <a:buFont typeface="Arial" pitchFamily="34" charset="0"/>
                  <a:buChar char="•"/>
                </a:pPr>
                <a:r>
                  <a:rPr lang="da-DK" dirty="0"/>
                  <a:t>Afstanden (r) til stjernerne i galaksen </a:t>
                </a:r>
              </a:p>
              <a:p>
                <a:pPr marL="285750" indent="-285750">
                  <a:buFont typeface="Arial" pitchFamily="34" charset="0"/>
                  <a:buChar char="•"/>
                </a:pPr>
                <a:endParaRPr lang="da-DK" dirty="0"/>
              </a:p>
              <a:p>
                <a:pPr marL="285750" indent="-285750">
                  <a:buFont typeface="Arial" pitchFamily="34" charset="0"/>
                  <a:buChar char="•"/>
                </a:pPr>
                <a:endParaRPr lang="da-DK" dirty="0"/>
              </a:p>
              <a:p>
                <a:pPr marL="285750" indent="-285750">
                  <a:buFont typeface="Arial" pitchFamily="34" charset="0"/>
                  <a:buChar char="•"/>
                </a:pPr>
                <a:r>
                  <a:rPr lang="da-DK" dirty="0"/>
                  <a:t>Fandt at der var proportionalitet mellem afstanden r til galaksen og dens hastighed v</a:t>
                </a:r>
              </a:p>
              <a:p>
                <a:pPr lvl="1"/>
                <a:endParaRPr lang="da-DK" dirty="0"/>
              </a:p>
              <a:p>
                <a:pPr lvl="1"/>
                <a:endParaRPr lang="da-DK" dirty="0"/>
              </a:p>
              <a:p>
                <a:pPr lvl="1"/>
                <a14:m>
                  <m:oMathPara xmlns:m="http://schemas.openxmlformats.org/officeDocument/2006/math">
                    <m:oMathParaPr>
                      <m:jc m:val="centerGroup"/>
                    </m:oMathParaPr>
                    <m:oMath xmlns:m="http://schemas.openxmlformats.org/officeDocument/2006/math">
                      <m:r>
                        <a:rPr lang="da-DK" i="1">
                          <a:latin typeface="Cambria Math"/>
                        </a:rPr>
                        <m:t>𝑣</m:t>
                      </m:r>
                      <m:r>
                        <a:rPr lang="da-DK" i="1">
                          <a:latin typeface="Cambria Math"/>
                        </a:rPr>
                        <m:t>=</m:t>
                      </m:r>
                      <m:r>
                        <a:rPr lang="da-DK" i="1">
                          <a:latin typeface="Cambria Math"/>
                        </a:rPr>
                        <m:t>𝐻</m:t>
                      </m:r>
                      <m:r>
                        <a:rPr lang="da-DK" i="1">
                          <a:latin typeface="Cambria Math"/>
                          <a:ea typeface="Cambria Math"/>
                        </a:rPr>
                        <m:t>∙</m:t>
                      </m:r>
                      <m:r>
                        <a:rPr lang="da-DK" i="1">
                          <a:latin typeface="Cambria Math"/>
                          <a:ea typeface="Cambria Math"/>
                        </a:rPr>
                        <m:t>𝑟</m:t>
                      </m:r>
                    </m:oMath>
                  </m:oMathPara>
                </a14:m>
                <a:endParaRPr lang="da-DK" dirty="0"/>
              </a:p>
              <a:p>
                <a:pPr lvl="1"/>
                <a:endParaRPr lang="da-DK" dirty="0"/>
              </a:p>
              <a:p>
                <a:pPr lvl="1"/>
                <a:r>
                  <a:rPr lang="da-DK" dirty="0"/>
                  <a:t>hvor  </a:t>
                </a:r>
                <a14:m>
                  <m:oMath xmlns:m="http://schemas.openxmlformats.org/officeDocument/2006/math">
                    <m:r>
                      <a:rPr lang="da-DK" i="1">
                        <a:latin typeface="Cambria Math"/>
                      </a:rPr>
                      <m:t>𝐻</m:t>
                    </m:r>
                    <m:r>
                      <a:rPr lang="da-DK" i="1">
                        <a:latin typeface="Cambria Math"/>
                      </a:rPr>
                      <m:t>=21</m:t>
                    </m:r>
                    <m:f>
                      <m:fPr>
                        <m:ctrlPr>
                          <a:rPr lang="da-DK" i="1">
                            <a:latin typeface="Cambria Math" panose="02040503050406030204" pitchFamily="18" charset="0"/>
                          </a:rPr>
                        </m:ctrlPr>
                      </m:fPr>
                      <m:num>
                        <m:r>
                          <a:rPr lang="da-DK" i="1">
                            <a:latin typeface="Cambria Math"/>
                          </a:rPr>
                          <m:t>𝑘𝑚</m:t>
                        </m:r>
                        <m:r>
                          <a:rPr lang="da-DK" i="1">
                            <a:latin typeface="Cambria Math"/>
                          </a:rPr>
                          <m:t>/</m:t>
                        </m:r>
                        <m:r>
                          <a:rPr lang="da-DK" i="1">
                            <a:latin typeface="Cambria Math"/>
                          </a:rPr>
                          <m:t>𝑠</m:t>
                        </m:r>
                      </m:num>
                      <m:den>
                        <m:r>
                          <a:rPr lang="da-DK" i="1">
                            <a:latin typeface="Cambria Math"/>
                          </a:rPr>
                          <m:t>𝑀𝑙𝑦𝑠</m:t>
                        </m:r>
                        <m:r>
                          <a:rPr lang="da-DK" i="1">
                            <a:latin typeface="Cambria Math"/>
                          </a:rPr>
                          <m:t>å</m:t>
                        </m:r>
                        <m:r>
                          <a:rPr lang="da-DK" i="1">
                            <a:latin typeface="Cambria Math"/>
                          </a:rPr>
                          <m:t>𝑟</m:t>
                        </m:r>
                      </m:den>
                    </m:f>
                  </m:oMath>
                </a14:m>
                <a:endParaRPr lang="da-DK" dirty="0"/>
              </a:p>
            </p:txBody>
          </p:sp>
        </mc:Choice>
        <mc:Fallback xmlns="">
          <p:sp>
            <p:nvSpPr>
              <p:cNvPr id="5" name="Tekstboks 4"/>
              <p:cNvSpPr txBox="1">
                <a:spLocks noRot="1" noChangeAspect="1" noMove="1" noResize="1" noEditPoints="1" noAdjustHandles="1" noChangeArrowheads="1" noChangeShapeType="1" noTextEdit="1"/>
              </p:cNvSpPr>
              <p:nvPr/>
            </p:nvSpPr>
            <p:spPr>
              <a:xfrm>
                <a:off x="2279576" y="1412777"/>
                <a:ext cx="3672408" cy="4682629"/>
              </a:xfrm>
              <a:prstGeom prst="rect">
                <a:avLst/>
              </a:prstGeom>
              <a:blipFill>
                <a:blip r:embed="rId3"/>
                <a:stretch>
                  <a:fillRect l="-1034" t="-811"/>
                </a:stretch>
              </a:blipFill>
            </p:spPr>
            <p:txBody>
              <a:bodyPr/>
              <a:lstStyle/>
              <a:p>
                <a:r>
                  <a:rPr lang="da-DK">
                    <a:noFill/>
                  </a:rPr>
                  <a:t> </a:t>
                </a:r>
              </a:p>
            </p:txBody>
          </p:sp>
        </mc:Fallback>
      </mc:AlternateContent>
    </p:spTree>
    <p:extLst>
      <p:ext uri="{BB962C8B-B14F-4D97-AF65-F5344CB8AC3E}">
        <p14:creationId xmlns:p14="http://schemas.microsoft.com/office/powerpoint/2010/main" val="2226567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Universet udvider sig</a:t>
            </a:r>
          </a:p>
        </p:txBody>
      </p:sp>
      <p:sp>
        <p:nvSpPr>
          <p:cNvPr id="3" name="Pladsholder til indhold 2"/>
          <p:cNvSpPr>
            <a:spLocks noGrp="1"/>
          </p:cNvSpPr>
          <p:nvPr>
            <p:ph idx="1"/>
          </p:nvPr>
        </p:nvSpPr>
        <p:spPr/>
        <p:txBody>
          <a:bodyPr/>
          <a:lstStyle/>
          <a:p>
            <a:r>
              <a:rPr lang="da-DK" dirty="0"/>
              <a:t>Det er ikke galakserne der bevæger sig væk fra os men universet der udvider sig</a:t>
            </a:r>
          </a:p>
          <a:p>
            <a:r>
              <a:rPr lang="da-DK" dirty="0"/>
              <a:t>Dvs. at det er rummet i mellem galakserne der udvider sig</a:t>
            </a:r>
          </a:p>
          <a:p>
            <a:endParaRPr lang="da-DK" dirty="0"/>
          </a:p>
        </p:txBody>
      </p:sp>
    </p:spTree>
    <p:extLst>
      <p:ext uri="{BB962C8B-B14F-4D97-AF65-F5344CB8AC3E}">
        <p14:creationId xmlns:p14="http://schemas.microsoft.com/office/powerpoint/2010/main" val="8053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Big bang og Universets alder</a:t>
            </a:r>
          </a:p>
        </p:txBody>
      </p:sp>
      <p:sp>
        <p:nvSpPr>
          <p:cNvPr id="4" name="Pladsholder til indhold 3"/>
          <p:cNvSpPr>
            <a:spLocks noGrp="1"/>
          </p:cNvSpPr>
          <p:nvPr>
            <p:ph sz="half" idx="1"/>
          </p:nvPr>
        </p:nvSpPr>
        <p:spPr>
          <a:xfrm>
            <a:off x="1981200" y="1600201"/>
            <a:ext cx="8147248" cy="4525963"/>
          </a:xfrm>
        </p:spPr>
        <p:txBody>
          <a:bodyPr/>
          <a:lstStyle/>
          <a:p>
            <a:r>
              <a:rPr lang="da-DK" dirty="0"/>
              <a:t>Ifølge Big bang teorien blev universet skabt for 14 mia. år siden</a:t>
            </a:r>
          </a:p>
          <a:p>
            <a:endParaRPr lang="da-DK" dirty="0"/>
          </a:p>
          <a:p>
            <a:r>
              <a:rPr lang="da-DK" dirty="0"/>
              <a:t>Teorien hviler på 3 observationer:</a:t>
            </a:r>
          </a:p>
          <a:p>
            <a:pPr lvl="1"/>
            <a:r>
              <a:rPr lang="da-DK" dirty="0"/>
              <a:t>Hubbles lov</a:t>
            </a:r>
          </a:p>
          <a:p>
            <a:pPr lvl="1"/>
            <a:r>
              <a:rPr lang="da-DK" dirty="0"/>
              <a:t>Forholdet mellem brint og helium i universet</a:t>
            </a:r>
          </a:p>
          <a:p>
            <a:pPr lvl="1"/>
            <a:r>
              <a:rPr lang="da-DK" dirty="0"/>
              <a:t>Den kosmiske baggrundsstråling</a:t>
            </a:r>
          </a:p>
        </p:txBody>
      </p:sp>
    </p:spTree>
    <p:extLst>
      <p:ext uri="{BB962C8B-B14F-4D97-AF65-F5344CB8AC3E}">
        <p14:creationId xmlns:p14="http://schemas.microsoft.com/office/powerpoint/2010/main" val="38566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Fremtiden</a:t>
            </a:r>
          </a:p>
        </p:txBody>
      </p:sp>
      <p:sp>
        <p:nvSpPr>
          <p:cNvPr id="4" name="Pladsholder til indhold 3"/>
          <p:cNvSpPr>
            <a:spLocks noGrp="1"/>
          </p:cNvSpPr>
          <p:nvPr>
            <p:ph sz="half" idx="1"/>
          </p:nvPr>
        </p:nvSpPr>
        <p:spPr/>
        <p:txBody>
          <a:bodyPr>
            <a:normAutofit/>
          </a:bodyPr>
          <a:lstStyle/>
          <a:p>
            <a:r>
              <a:rPr lang="da-DK" dirty="0"/>
              <a:t>Forskellige teorier for hvad der sker med universet i fremtiden</a:t>
            </a:r>
          </a:p>
          <a:p>
            <a:r>
              <a:rPr lang="da-DK" dirty="0"/>
              <a:t>Universet vil trække sig sammen</a:t>
            </a:r>
          </a:p>
          <a:p>
            <a:pPr lvl="1"/>
            <a:r>
              <a:rPr lang="da-DK" dirty="0"/>
              <a:t>Dette kaldes et lukket univers</a:t>
            </a:r>
          </a:p>
          <a:p>
            <a:r>
              <a:rPr lang="da-DK" dirty="0"/>
              <a:t>Universets udvidelse vil fortsætte</a:t>
            </a:r>
          </a:p>
          <a:p>
            <a:pPr lvl="1"/>
            <a:r>
              <a:rPr lang="da-DK" dirty="0"/>
              <a:t>Dette kaldes et åbent univers</a:t>
            </a:r>
          </a:p>
          <a:p>
            <a:r>
              <a:rPr lang="da-DK" dirty="0"/>
              <a:t>Fladt univers</a:t>
            </a:r>
          </a:p>
          <a:p>
            <a:pPr lvl="1"/>
            <a:r>
              <a:rPr lang="da-DK" dirty="0"/>
              <a:t>Hvor udvidelsen lige præcis vil fortsætte med samme hastighed </a:t>
            </a:r>
          </a:p>
        </p:txBody>
      </p:sp>
      <p:pic>
        <p:nvPicPr>
          <p:cNvPr id="6" name="Pladsholder til indhol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3422" y="2132857"/>
            <a:ext cx="4427392" cy="2880320"/>
          </a:xfrm>
        </p:spPr>
      </p:pic>
    </p:spTree>
    <p:extLst>
      <p:ext uri="{BB962C8B-B14F-4D97-AF65-F5344CB8AC3E}">
        <p14:creationId xmlns:p14="http://schemas.microsoft.com/office/powerpoint/2010/main" val="22923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{E9CC0CD6-A1A4-4946-A3E8-365C2273C6E2}tf10001060</Template>
  <TotalTime>25</TotalTime>
  <Words>720</Words>
  <Application>Microsoft Macintosh PowerPoint</Application>
  <PresentationFormat>Widescreen</PresentationFormat>
  <Paragraphs>108</Paragraphs>
  <Slides>18</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18</vt:i4>
      </vt:variant>
    </vt:vector>
  </HeadingPairs>
  <TitlesOfParts>
    <vt:vector size="24" baseType="lpstr">
      <vt:lpstr>Arial</vt:lpstr>
      <vt:lpstr>Calibri</vt:lpstr>
      <vt:lpstr>Cambria Math</vt:lpstr>
      <vt:lpstr>Trebuchet MS</vt:lpstr>
      <vt:lpstr>Wingdings 3</vt:lpstr>
      <vt:lpstr>Facet</vt:lpstr>
      <vt:lpstr>Kosmologi</vt:lpstr>
      <vt:lpstr>Det kosmologiske princip</vt:lpstr>
      <vt:lpstr>Lysets rødforskydning</vt:lpstr>
      <vt:lpstr>Lysets rødforskydning</vt:lpstr>
      <vt:lpstr>Hubbles lov</vt:lpstr>
      <vt:lpstr>Hubbles lov</vt:lpstr>
      <vt:lpstr>Universet udvider sig</vt:lpstr>
      <vt:lpstr>Big bang og Universets alder</vt:lpstr>
      <vt:lpstr>Fremtiden</vt:lpstr>
      <vt:lpstr>Det accelererende univers</vt:lpstr>
      <vt:lpstr>Den kosmologiske baggrundsstråling</vt:lpstr>
      <vt:lpstr>WMAP 2001</vt:lpstr>
      <vt:lpstr>Planck 2013</vt:lpstr>
      <vt:lpstr>Planck (2016/2017)</vt:lpstr>
      <vt:lpstr>Den klassiske Big Bang</vt:lpstr>
      <vt:lpstr>Big Bang</vt:lpstr>
      <vt:lpstr>Det moderne Big Bang</vt:lpstr>
      <vt:lpstr>Fordeling af stof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Kosmologi</dc:title>
  <dc:creator>Malene Lønvig</dc:creator>
  <cp:lastModifiedBy>Malene Lønvig</cp:lastModifiedBy>
  <cp:revision>4</cp:revision>
  <dcterms:created xsi:type="dcterms:W3CDTF">2019-12-16T13:51:57Z</dcterms:created>
  <dcterms:modified xsi:type="dcterms:W3CDTF">2021-02-25T11:38:36Z</dcterms:modified>
</cp:coreProperties>
</file>