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4682"/>
  </p:normalViewPr>
  <p:slideViewPr>
    <p:cSldViewPr snapToGrid="0">
      <p:cViewPr varScale="1">
        <p:scale>
          <a:sx n="119" d="100"/>
          <a:sy n="119" d="100"/>
        </p:scale>
        <p:origin x="8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7577E7-C3CC-45A6-5A52-DEDEC6EBEDCA}"/>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8AF67BF7-C87F-505C-B1BC-7E92BA5F29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BD813A5-9A1F-A441-7057-3219FDB36EF7}"/>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764D890B-C151-AD0B-7E6E-B25CB635A45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714B01B-6043-628C-A981-A1EA76885CD0}"/>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341683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936FD-723B-6166-A484-D348EDBD3004}"/>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1B3E3E03-1290-A25F-77E5-FBCBEB9567B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D12B23F-A2C9-AE86-EA0D-828FDFE35E3D}"/>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BDB76C06-2112-4A26-1D44-A7CE4116EE9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A80069F-FB63-F062-D744-15CA93AFFE48}"/>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316071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A01F871-E46C-5CE6-6285-9AB0A672C74F}"/>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ABEB2B1C-F9C1-E679-B7B3-478C3C76A650}"/>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AC3AC7F-49C3-5ECC-634A-2C9A6EA87DF6}"/>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66CF90EB-8D39-DF39-CA6E-6E9F617F857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5AD3523-E69B-D358-0985-BCD5B3F3D173}"/>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69282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55F0FE-6CBF-9222-0981-0E600661F4B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C10543EA-37C6-1D27-8582-D79D372FAF6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7CB2A3B-C4C8-FA2E-9F99-02A5B6399788}"/>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087E086A-03E6-2210-4A7E-B364C111A39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82D7E86-B97C-87C2-8E27-1649BA45CBB2}"/>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3080616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EAA8E5-43D0-5103-FB6F-EC379144F529}"/>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B4EAFFB-148E-ADF6-33CE-16FCD3AC90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6FFE1124-548E-961A-715A-673E0D814F17}"/>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BA7582AB-FD13-D6C2-D1EF-39E7AE407BC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6396247-69D5-2AD9-9FEB-67318D225F61}"/>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22036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9A8221-8B7C-D8EF-6342-AF3D5FA005E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9687F79-4BDF-1E03-7A34-043DFBB5872B}"/>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AA85552C-B436-0BDD-D21E-DC0C5CEA4D70}"/>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6CBDC5C-5AC4-7C78-48CD-80F58B717809}"/>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6" name="Pladsholder til sidefod 5">
            <a:extLst>
              <a:ext uri="{FF2B5EF4-FFF2-40B4-BE49-F238E27FC236}">
                <a16:creationId xmlns:a16="http://schemas.microsoft.com/office/drawing/2014/main" id="{F6C1B201-D4B0-6F55-7CB1-40D470AB667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D9B26BC-1156-F3AF-2C69-8A0861C15537}"/>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3560172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4BA9F-56E6-16EB-251F-23C46EB6249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37D2A9E-2B0B-574E-482F-481678F273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BF1091F-FF6B-F7A5-46C2-80FC3883FE5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5072C4D-45D2-45B8-1E74-3623E4EC8D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B605C883-97E2-A42D-3C21-A9CE358C6968}"/>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AC162856-EA70-BA8E-6D3E-E66952520779}"/>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8" name="Pladsholder til sidefod 7">
            <a:extLst>
              <a:ext uri="{FF2B5EF4-FFF2-40B4-BE49-F238E27FC236}">
                <a16:creationId xmlns:a16="http://schemas.microsoft.com/office/drawing/2014/main" id="{B6BE7FD0-DDD3-F32F-A8B8-B114FE2836F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4FEFC00-0822-E1DF-3B5F-5685FDAB0A14}"/>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222455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10DDD9-2FE7-DBE1-0E31-5CD285D3D5D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DDB89863-EC96-8243-82EF-22AB9B9CFF00}"/>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4" name="Pladsholder til sidefod 3">
            <a:extLst>
              <a:ext uri="{FF2B5EF4-FFF2-40B4-BE49-F238E27FC236}">
                <a16:creationId xmlns:a16="http://schemas.microsoft.com/office/drawing/2014/main" id="{194BD485-1329-8373-5163-D43EFFBAD65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06FF041-5B19-4A06-20BE-2954099AE525}"/>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150277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202AAF4-5B02-4FAC-E357-4F666025A74D}"/>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3" name="Pladsholder til sidefod 2">
            <a:extLst>
              <a:ext uri="{FF2B5EF4-FFF2-40B4-BE49-F238E27FC236}">
                <a16:creationId xmlns:a16="http://schemas.microsoft.com/office/drawing/2014/main" id="{4572F980-04AC-A329-B8CD-722AFA420B7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C225889-77DA-F4BB-099B-2C44DB92E3AF}"/>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2492032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B9B6B9-F63F-D4EC-1C3C-8906D88127E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2129EB-7534-1672-3F85-9ED13422A5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79E73358-BD3C-9197-E9B7-1D0D68ED42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B2BBBE57-69E3-6DA3-3370-B3DB822D1967}"/>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6" name="Pladsholder til sidefod 5">
            <a:extLst>
              <a:ext uri="{FF2B5EF4-FFF2-40B4-BE49-F238E27FC236}">
                <a16:creationId xmlns:a16="http://schemas.microsoft.com/office/drawing/2014/main" id="{62A31F61-C9A1-04C3-4F70-A96604691A1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2619A03-875D-27A3-5C69-3D11828D5B14}"/>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2675556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ADBB16-B80F-7A2A-539A-7E13764946C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3643F908-E436-D88F-AFBF-6E74EB766D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4124E7B6-984A-73E9-CED4-8F47AC737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AAB167B-6906-34A9-6F2A-904F061A7983}"/>
              </a:ext>
            </a:extLst>
          </p:cNvPr>
          <p:cNvSpPr>
            <a:spLocks noGrp="1"/>
          </p:cNvSpPr>
          <p:nvPr>
            <p:ph type="dt" sz="half" idx="10"/>
          </p:nvPr>
        </p:nvSpPr>
        <p:spPr/>
        <p:txBody>
          <a:bodyPr/>
          <a:lstStyle/>
          <a:p>
            <a:fld id="{873A6C99-309C-4E43-99D7-D866F701C2F9}" type="datetimeFigureOut">
              <a:rPr lang="da-DK" smtClean="0"/>
              <a:t>12.08.2024</a:t>
            </a:fld>
            <a:endParaRPr lang="da-DK"/>
          </a:p>
        </p:txBody>
      </p:sp>
      <p:sp>
        <p:nvSpPr>
          <p:cNvPr id="6" name="Pladsholder til sidefod 5">
            <a:extLst>
              <a:ext uri="{FF2B5EF4-FFF2-40B4-BE49-F238E27FC236}">
                <a16:creationId xmlns:a16="http://schemas.microsoft.com/office/drawing/2014/main" id="{5C6BAFB4-F0FE-073F-1489-D42F6289319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332BCD0-92A1-BD07-58F2-A0353286568C}"/>
              </a:ext>
            </a:extLst>
          </p:cNvPr>
          <p:cNvSpPr>
            <a:spLocks noGrp="1"/>
          </p:cNvSpPr>
          <p:nvPr>
            <p:ph type="sldNum" sz="quarter" idx="12"/>
          </p:nvPr>
        </p:nvSpPr>
        <p:spPr/>
        <p:txBody>
          <a:bodyPr/>
          <a:lstStyle/>
          <a:p>
            <a:fld id="{B3BA6F85-1395-AD4A-9B99-D028D72AEF87}" type="slidenum">
              <a:rPr lang="da-DK" smtClean="0"/>
              <a:t>‹nr.›</a:t>
            </a:fld>
            <a:endParaRPr lang="da-DK"/>
          </a:p>
        </p:txBody>
      </p:sp>
    </p:spTree>
    <p:extLst>
      <p:ext uri="{BB962C8B-B14F-4D97-AF65-F5344CB8AC3E}">
        <p14:creationId xmlns:p14="http://schemas.microsoft.com/office/powerpoint/2010/main" val="853656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A82604F-6BB3-9581-0E10-F318ECC3A3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359D9DA-3381-2DF6-1B08-9BC7AE94F1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E400A4C-79BA-0B41-D9B7-67491B623C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3A6C99-309C-4E43-99D7-D866F701C2F9}" type="datetimeFigureOut">
              <a:rPr lang="da-DK" smtClean="0"/>
              <a:t>12.08.2024</a:t>
            </a:fld>
            <a:endParaRPr lang="da-DK"/>
          </a:p>
        </p:txBody>
      </p:sp>
      <p:sp>
        <p:nvSpPr>
          <p:cNvPr id="5" name="Pladsholder til sidefod 4">
            <a:extLst>
              <a:ext uri="{FF2B5EF4-FFF2-40B4-BE49-F238E27FC236}">
                <a16:creationId xmlns:a16="http://schemas.microsoft.com/office/drawing/2014/main" id="{6EC31EA5-30E6-EC21-0640-852445B17E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DE85A7E8-F6C4-B0E0-D5F3-F2A8E4B335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3BA6F85-1395-AD4A-9B99-D028D72AEF87}" type="slidenum">
              <a:rPr lang="da-DK" smtClean="0"/>
              <a:t>‹nr.›</a:t>
            </a:fld>
            <a:endParaRPr lang="da-DK"/>
          </a:p>
        </p:txBody>
      </p:sp>
    </p:spTree>
    <p:extLst>
      <p:ext uri="{BB962C8B-B14F-4D97-AF65-F5344CB8AC3E}">
        <p14:creationId xmlns:p14="http://schemas.microsoft.com/office/powerpoint/2010/main" val="482398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3BC8DD-7F41-90CB-7742-699D69E800FE}"/>
              </a:ext>
            </a:extLst>
          </p:cNvPr>
          <p:cNvSpPr>
            <a:spLocks noGrp="1"/>
          </p:cNvSpPr>
          <p:nvPr>
            <p:ph type="ctrTitle"/>
          </p:nvPr>
        </p:nvSpPr>
        <p:spPr/>
        <p:txBody>
          <a:bodyPr/>
          <a:lstStyle/>
          <a:p>
            <a:r>
              <a:rPr lang="da-DK" dirty="0"/>
              <a:t>Om demokrati i Danmark</a:t>
            </a:r>
          </a:p>
        </p:txBody>
      </p:sp>
      <p:sp>
        <p:nvSpPr>
          <p:cNvPr id="3" name="Undertitel 2">
            <a:extLst>
              <a:ext uri="{FF2B5EF4-FFF2-40B4-BE49-F238E27FC236}">
                <a16:creationId xmlns:a16="http://schemas.microsoft.com/office/drawing/2014/main" id="{7DF2EB1A-1CB8-4301-3C1D-1943F27CB2A6}"/>
              </a:ext>
            </a:extLst>
          </p:cNvPr>
          <p:cNvSpPr>
            <a:spLocks noGrp="1"/>
          </p:cNvSpPr>
          <p:nvPr>
            <p:ph type="subTitle" idx="1"/>
          </p:nvPr>
        </p:nvSpPr>
        <p:spPr/>
        <p:txBody>
          <a:bodyPr/>
          <a:lstStyle/>
          <a:p>
            <a:r>
              <a:rPr lang="da-DK" dirty="0"/>
              <a:t>Modul 2: ”Hvad er demokrati?” I</a:t>
            </a:r>
          </a:p>
          <a:p>
            <a:r>
              <a:rPr lang="da-DK" dirty="0"/>
              <a:t>Mandag d. 12. august 2024</a:t>
            </a:r>
          </a:p>
        </p:txBody>
      </p:sp>
    </p:spTree>
    <p:extLst>
      <p:ext uri="{BB962C8B-B14F-4D97-AF65-F5344CB8AC3E}">
        <p14:creationId xmlns:p14="http://schemas.microsoft.com/office/powerpoint/2010/main" val="1557039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4" descr="En gruppe tændstikfigurer i flere farver">
            <a:extLst>
              <a:ext uri="{FF2B5EF4-FFF2-40B4-BE49-F238E27FC236}">
                <a16:creationId xmlns:a16="http://schemas.microsoft.com/office/drawing/2014/main" id="{2C3EC8BB-E6D1-17E5-8D1F-EBB8F4AD5319}"/>
              </a:ext>
            </a:extLst>
          </p:cNvPr>
          <p:cNvPicPr>
            <a:picLocks noChangeAspect="1"/>
          </p:cNvPicPr>
          <p:nvPr/>
        </p:nvPicPr>
        <p:blipFill>
          <a:blip r:embed="rId2"/>
          <a:srcRect l="15619" r="29750" b="-1"/>
          <a:stretch/>
        </p:blipFill>
        <p:spPr>
          <a:xfrm>
            <a:off x="-1" y="-2"/>
            <a:ext cx="5410198" cy="6858002"/>
          </a:xfrm>
          <a:prstGeom prst="rect">
            <a:avLst/>
          </a:prstGeom>
        </p:spPr>
      </p:pic>
      <p:sp useBgFill="1">
        <p:nvSpPr>
          <p:cNvPr id="15"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8150ADD-C8CB-3CCD-9FA7-D937E252F216}"/>
              </a:ext>
            </a:extLst>
          </p:cNvPr>
          <p:cNvSpPr>
            <a:spLocks noGrp="1"/>
          </p:cNvSpPr>
          <p:nvPr>
            <p:ph type="title"/>
          </p:nvPr>
        </p:nvSpPr>
        <p:spPr>
          <a:xfrm>
            <a:off x="6115317" y="405685"/>
            <a:ext cx="5464968" cy="1559301"/>
          </a:xfrm>
        </p:spPr>
        <p:txBody>
          <a:bodyPr>
            <a:normAutofit/>
          </a:bodyPr>
          <a:lstStyle/>
          <a:p>
            <a:r>
              <a:rPr lang="da-DK" sz="4000"/>
              <a:t>Direkte demokrati</a:t>
            </a:r>
          </a:p>
        </p:txBody>
      </p:sp>
      <p:sp>
        <p:nvSpPr>
          <p:cNvPr id="3" name="Pladsholder til indhold 2">
            <a:extLst>
              <a:ext uri="{FF2B5EF4-FFF2-40B4-BE49-F238E27FC236}">
                <a16:creationId xmlns:a16="http://schemas.microsoft.com/office/drawing/2014/main" id="{907C5038-54E9-2B95-7923-511F9DB1C1F4}"/>
              </a:ext>
            </a:extLst>
          </p:cNvPr>
          <p:cNvSpPr>
            <a:spLocks noGrp="1"/>
          </p:cNvSpPr>
          <p:nvPr>
            <p:ph idx="1"/>
          </p:nvPr>
        </p:nvSpPr>
        <p:spPr>
          <a:xfrm>
            <a:off x="6115317" y="2743200"/>
            <a:ext cx="5247340" cy="3496878"/>
          </a:xfrm>
        </p:spPr>
        <p:txBody>
          <a:bodyPr anchor="ctr">
            <a:normAutofit/>
          </a:bodyPr>
          <a:lstStyle/>
          <a:p>
            <a:pPr marL="0" indent="0">
              <a:buNone/>
            </a:pPr>
            <a:r>
              <a:rPr lang="da-DK" sz="1700" kern="100" dirty="0">
                <a:effectLst/>
                <a:latin typeface="Calibri" panose="020F0502020204030204" pitchFamily="34" charset="0"/>
                <a:ea typeface="Calibri" panose="020F0502020204030204" pitchFamily="34" charset="0"/>
                <a:cs typeface="Times New Roman" panose="02020603050405020304" pitchFamily="18" charset="0"/>
              </a:rPr>
              <a:t>Direkte demokrati</a:t>
            </a:r>
            <a:r>
              <a:rPr lang="da-DK" sz="1700" kern="100" dirty="0">
                <a:latin typeface="Calibri" panose="020F0502020204030204" pitchFamily="34" charset="0"/>
                <a:ea typeface="Calibri" panose="020F0502020204030204" pitchFamily="34" charset="0"/>
                <a:cs typeface="Times New Roman" panose="02020603050405020304" pitchFamily="18" charset="0"/>
              </a:rPr>
              <a:t> = </a:t>
            </a:r>
            <a:r>
              <a:rPr lang="da-DK" sz="1700" i="1" kern="100" dirty="0">
                <a:effectLst/>
                <a:latin typeface="Calibri" panose="020F0502020204030204" pitchFamily="34" charset="0"/>
                <a:ea typeface="Calibri" panose="020F0502020204030204" pitchFamily="34" charset="0"/>
                <a:cs typeface="Times New Roman" panose="02020603050405020304" pitchFamily="18" charset="0"/>
              </a:rPr>
              <a:t>beslutninger taget direkte af folket. </a:t>
            </a:r>
          </a:p>
          <a:p>
            <a:pPr marL="0" indent="0">
              <a:buNone/>
            </a:pPr>
            <a:endParaRPr lang="da-DK" sz="1700" i="1" u="sng"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da-DK" sz="1700" u="sng" kern="100" dirty="0">
                <a:effectLst/>
                <a:latin typeface="Calibri" panose="020F0502020204030204" pitchFamily="34" charset="0"/>
                <a:ea typeface="Calibri" panose="020F0502020204030204" pitchFamily="34" charset="0"/>
                <a:cs typeface="Times New Roman" panose="02020603050405020304" pitchFamily="18" charset="0"/>
              </a:rPr>
              <a:t>Fordele</a:t>
            </a:r>
            <a:r>
              <a:rPr lang="da-DK" sz="1700" kern="100" dirty="0">
                <a:effectLst/>
                <a:latin typeface="Calibri" panose="020F0502020204030204" pitchFamily="34" charset="0"/>
                <a:ea typeface="Calibri" panose="020F0502020204030204" pitchFamily="34" charset="0"/>
                <a:cs typeface="Times New Roman" panose="02020603050405020304" pitchFamily="18" charset="0"/>
              </a:rPr>
              <a:t>: direkte inddragelse og indflydelse på beslutninger, borgerne bliver mere politisk bevidste, værn mod populisme, forståelse for hvor kompleks politik er. </a:t>
            </a:r>
          </a:p>
          <a:p>
            <a:pPr marL="0" lvl="0" indent="0">
              <a:buNone/>
            </a:pPr>
            <a:r>
              <a:rPr lang="da-DK" sz="1700" u="sng" kern="100" dirty="0">
                <a:effectLst/>
                <a:latin typeface="Calibri" panose="020F0502020204030204" pitchFamily="34" charset="0"/>
                <a:ea typeface="Calibri" panose="020F0502020204030204" pitchFamily="34" charset="0"/>
                <a:cs typeface="Times New Roman" panose="02020603050405020304" pitchFamily="18" charset="0"/>
              </a:rPr>
              <a:t>Ulemper</a:t>
            </a:r>
            <a:r>
              <a:rPr lang="da-DK" sz="1700" kern="100" dirty="0">
                <a:effectLst/>
                <a:latin typeface="Calibri" panose="020F0502020204030204" pitchFamily="34" charset="0"/>
                <a:ea typeface="Calibri" panose="020F0502020204030204" pitchFamily="34" charset="0"/>
                <a:cs typeface="Times New Roman" panose="02020603050405020304" pitchFamily="18" charset="0"/>
              </a:rPr>
              <a:t>: stemme ud fra egeninteresse, borgerne bliver trætte af at skulle tage stilling til alt det tekniske og den manglende viden om det man skal stemme om, gider ikke stemme, svære valg at gennemføre i praksis</a:t>
            </a:r>
          </a:p>
          <a:p>
            <a:endParaRPr lang="da-DK" sz="1700" dirty="0"/>
          </a:p>
        </p:txBody>
      </p:sp>
    </p:spTree>
    <p:extLst>
      <p:ext uri="{BB962C8B-B14F-4D97-AF65-F5344CB8AC3E}">
        <p14:creationId xmlns:p14="http://schemas.microsoft.com/office/powerpoint/2010/main" val="22839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D9B5D29-4992-973B-9012-5D67B0561656}"/>
              </a:ext>
            </a:extLst>
          </p:cNvPr>
          <p:cNvSpPr>
            <a:spLocks noGrp="1"/>
          </p:cNvSpPr>
          <p:nvPr>
            <p:ph type="title"/>
          </p:nvPr>
        </p:nvSpPr>
        <p:spPr>
          <a:xfrm>
            <a:off x="838200" y="365125"/>
            <a:ext cx="10515600" cy="1325563"/>
          </a:xfrm>
        </p:spPr>
        <p:txBody>
          <a:bodyPr>
            <a:normAutofit/>
          </a:bodyPr>
          <a:lstStyle/>
          <a:p>
            <a:r>
              <a:rPr lang="da-DK" sz="5400"/>
              <a:t>Direkte demokrati i DK</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A3AF062D-553E-50F7-8845-74DCCC79F57E}"/>
              </a:ext>
            </a:extLst>
          </p:cNvPr>
          <p:cNvSpPr>
            <a:spLocks noGrp="1"/>
          </p:cNvSpPr>
          <p:nvPr>
            <p:ph idx="1"/>
          </p:nvPr>
        </p:nvSpPr>
        <p:spPr>
          <a:xfrm>
            <a:off x="838200" y="1929384"/>
            <a:ext cx="10515600" cy="4251960"/>
          </a:xfrm>
        </p:spPr>
        <p:txBody>
          <a:bodyPr>
            <a:normAutofit/>
          </a:bodyPr>
          <a:lstStyle/>
          <a:p>
            <a:pPr marL="0" lvl="0" indent="0">
              <a:buNone/>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Folkeafstemninger ved:</a:t>
            </a: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Grundlovsændringer</a:t>
            </a: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Når valgretsalderen ændres</a:t>
            </a: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Suverænitetsafgivelse til fx EU</a:t>
            </a: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Indgåelse af internationale traktater</a:t>
            </a: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Lovforslag som en større gruppe folketingsmedlemmer (1/3-del) ønskes forelagt befolkningen</a:t>
            </a:r>
          </a:p>
          <a:p>
            <a:endParaRPr lang="da-DK" sz="2200" dirty="0"/>
          </a:p>
        </p:txBody>
      </p:sp>
    </p:spTree>
    <p:extLst>
      <p:ext uri="{BB962C8B-B14F-4D97-AF65-F5344CB8AC3E}">
        <p14:creationId xmlns:p14="http://schemas.microsoft.com/office/powerpoint/2010/main" val="166245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71EC4F9-E29B-CB97-6CD6-D9A5A73050F4}"/>
              </a:ext>
            </a:extLst>
          </p:cNvPr>
          <p:cNvSpPr>
            <a:spLocks noGrp="1"/>
          </p:cNvSpPr>
          <p:nvPr>
            <p:ph type="title"/>
          </p:nvPr>
        </p:nvSpPr>
        <p:spPr>
          <a:xfrm>
            <a:off x="838200" y="365125"/>
            <a:ext cx="10515600" cy="1325563"/>
          </a:xfrm>
        </p:spPr>
        <p:txBody>
          <a:bodyPr>
            <a:normAutofit/>
          </a:bodyPr>
          <a:lstStyle/>
          <a:p>
            <a:r>
              <a:rPr lang="da-DK" sz="5400" dirty="0"/>
              <a:t>Indirekte demokrati</a:t>
            </a:r>
          </a:p>
        </p:txBody>
      </p:sp>
      <p:sp>
        <p:nvSpPr>
          <p:cNvPr id="2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B8456DF3-FBCE-7789-FDB2-5A703743C856}"/>
              </a:ext>
            </a:extLst>
          </p:cNvPr>
          <p:cNvSpPr>
            <a:spLocks noGrp="1"/>
          </p:cNvSpPr>
          <p:nvPr>
            <p:ph idx="1"/>
          </p:nvPr>
        </p:nvSpPr>
        <p:spPr>
          <a:xfrm>
            <a:off x="838200" y="1929384"/>
            <a:ext cx="10515600" cy="4251960"/>
          </a:xfrm>
        </p:spPr>
        <p:txBody>
          <a:bodyPr>
            <a:normAutofit/>
          </a:bodyPr>
          <a:lstStyle/>
          <a:p>
            <a:pPr marL="0" indent="0">
              <a:buNone/>
            </a:pPr>
            <a:r>
              <a:rPr lang="da-DK" sz="2200" u="sng" kern="100" dirty="0">
                <a:effectLst/>
                <a:latin typeface="Calibri" panose="020F0502020204030204" pitchFamily="34" charset="0"/>
                <a:ea typeface="Calibri" panose="020F0502020204030204" pitchFamily="34" charset="0"/>
                <a:cs typeface="Times New Roman" panose="02020603050405020304" pitchFamily="18" charset="0"/>
              </a:rPr>
              <a:t>Indirekte demokrati</a:t>
            </a: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 = repræsentativt demokrati – </a:t>
            </a:r>
            <a:r>
              <a:rPr lang="da-DK" sz="2200" i="1" kern="100" dirty="0">
                <a:effectLst/>
                <a:latin typeface="Calibri" panose="020F0502020204030204" pitchFamily="34" charset="0"/>
                <a:ea typeface="Calibri" panose="020F0502020204030204" pitchFamily="34" charset="0"/>
                <a:cs typeface="Times New Roman" panose="02020603050405020304" pitchFamily="18" charset="0"/>
              </a:rPr>
              <a:t>borgerne vælger få folk (politikere) til at repræsentere sig</a:t>
            </a:r>
          </a:p>
          <a:p>
            <a:pPr marL="0" indent="0">
              <a:buNone/>
            </a:pPr>
            <a:endParaRPr lang="da-DK"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Fordele: Borgerne kan udskifte de folkevalgte, borgerne kan frit vælge mellem partier, effektiv form for demokrati, kvalificerede beslutninger</a:t>
            </a:r>
          </a:p>
          <a:p>
            <a:pPr marL="0" lvl="0" indent="0">
              <a:buNone/>
            </a:pPr>
            <a:endParaRPr lang="da-DK"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Calibri" panose="020F0502020204030204" pitchFamily="34" charset="0"/>
              <a:buChar char="-"/>
            </a:pPr>
            <a:r>
              <a:rPr lang="da-DK" sz="2200" kern="100" dirty="0">
                <a:effectLst/>
                <a:latin typeface="Calibri" panose="020F0502020204030204" pitchFamily="34" charset="0"/>
                <a:ea typeface="Calibri" panose="020F0502020204030204" pitchFamily="34" charset="0"/>
                <a:cs typeface="Times New Roman" panose="02020603050405020304" pitchFamily="18" charset="0"/>
              </a:rPr>
              <a:t>Ulemper: Risiko for elitisme, borgerne har ikke en direkte indflydelse på beslutninger, risiko for flertalsdiktatur, de folkevalgte afspejler ikke altid folkeviljen</a:t>
            </a:r>
          </a:p>
          <a:p>
            <a:pPr marL="0" indent="0">
              <a:buNone/>
            </a:pPr>
            <a:endParaRPr lang="da-DK" sz="2200" dirty="0"/>
          </a:p>
        </p:txBody>
      </p:sp>
    </p:spTree>
    <p:extLst>
      <p:ext uri="{BB962C8B-B14F-4D97-AF65-F5344CB8AC3E}">
        <p14:creationId xmlns:p14="http://schemas.microsoft.com/office/powerpoint/2010/main" val="391196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194</Words>
  <Application>Microsoft Macintosh PowerPoint</Application>
  <PresentationFormat>Widescreen</PresentationFormat>
  <Paragraphs>21</Paragraphs>
  <Slides>4</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4</vt:i4>
      </vt:variant>
    </vt:vector>
  </HeadingPairs>
  <TitlesOfParts>
    <vt:vector size="9" baseType="lpstr">
      <vt:lpstr>Aptos</vt:lpstr>
      <vt:lpstr>Aptos Display</vt:lpstr>
      <vt:lpstr>Arial</vt:lpstr>
      <vt:lpstr>Calibri</vt:lpstr>
      <vt:lpstr>Office-tema</vt:lpstr>
      <vt:lpstr>Om demokrati i Danmark</vt:lpstr>
      <vt:lpstr>Direkte demokrati</vt:lpstr>
      <vt:lpstr>Direkte demokrati i DK</vt:lpstr>
      <vt:lpstr>Indirekte demokrati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Nyvang Kristensen</dc:creator>
  <cp:lastModifiedBy>Sarah Nyvang Kristensen</cp:lastModifiedBy>
  <cp:revision>3</cp:revision>
  <dcterms:created xsi:type="dcterms:W3CDTF">2024-08-12T07:24:36Z</dcterms:created>
  <dcterms:modified xsi:type="dcterms:W3CDTF">2024-08-12T07:37:12Z</dcterms:modified>
</cp:coreProperties>
</file>