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0"/>
    <p:restoredTop sz="94194"/>
  </p:normalViewPr>
  <p:slideViewPr>
    <p:cSldViewPr snapToGrid="0">
      <p:cViewPr varScale="1">
        <p:scale>
          <a:sx n="100" d="100"/>
          <a:sy n="100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Nyvang Kristensen" userId="3994bb8c-92a1-4d4f-852a-f52b84e01100" providerId="ADAL" clId="{9CF8A197-7B23-3540-A88D-4584ADD970EC}"/>
    <pc:docChg chg="modSld">
      <pc:chgData name="Sarah Nyvang Kristensen" userId="3994bb8c-92a1-4d4f-852a-f52b84e01100" providerId="ADAL" clId="{9CF8A197-7B23-3540-A88D-4584ADD970EC}" dt="2024-08-22T11:23:29.134" v="0" actId="1076"/>
      <pc:docMkLst>
        <pc:docMk/>
      </pc:docMkLst>
      <pc:sldChg chg="modSp mod">
        <pc:chgData name="Sarah Nyvang Kristensen" userId="3994bb8c-92a1-4d4f-852a-f52b84e01100" providerId="ADAL" clId="{9CF8A197-7B23-3540-A88D-4584ADD970EC}" dt="2024-08-22T11:23:29.134" v="0" actId="1076"/>
        <pc:sldMkLst>
          <pc:docMk/>
          <pc:sldMk cId="3673381887" sldId="262"/>
        </pc:sldMkLst>
        <pc:picChg chg="mod">
          <ac:chgData name="Sarah Nyvang Kristensen" userId="3994bb8c-92a1-4d4f-852a-f52b84e01100" providerId="ADAL" clId="{9CF8A197-7B23-3540-A88D-4584ADD970EC}" dt="2024-08-22T11:23:29.134" v="0" actId="1076"/>
          <ac:picMkLst>
            <pc:docMk/>
            <pc:sldMk cId="3673381887" sldId="262"/>
            <ac:picMk id="3" creationId="{D019CB20-015B-2280-A757-B582FD1778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35637-8C32-970D-E2B2-AE5E4DBE9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AC6B499-7384-D7EF-EF0F-564A2E084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D7D38B-1228-EE16-2645-F522EEB4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341490-9FCC-03CC-E8E5-E09BA930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B42589-E8DB-64C5-A436-9BE5412E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7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26A15-EFA9-1BFA-DF84-7017D843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5A6865D-CCB3-05DF-F413-46E0D83DA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B21DE5-1416-E33C-A96C-82D0D57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4635AD-78D4-133C-9E4E-25E24299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879B1E-8443-83E3-8FC3-1BE46C96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18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612FAD9-AF2B-28F8-E3D6-EF2326CC1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C96135-7062-CE48-0919-A6625E6F9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0735BE-9CFF-691E-01DF-209A9076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AB9214-325B-EA05-1D4C-743881DF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B3EC28-9A2D-95E6-CFF4-D143D858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14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382AA-9339-9E65-72EA-AFFF9282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55C915-679F-95C4-3165-782B2A44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2F29A7-594C-F908-3D7E-38236D31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EFDA6-3CFE-2AA0-2DF9-0418B685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50EEB4-B8A4-146F-96C3-844FE938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590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E872B-2613-4ECC-B252-0C1FB4D6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F76291-4A2D-0002-3CAF-A13CCF45A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CEE462-25FD-4255-33E6-80C0E0B1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168D54-478A-3E64-0DEC-9EE81232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53EF30-9DCE-CB51-4318-05CE825C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855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1205A-4161-EE1D-A4C0-7C6910A6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E6DCC3-B405-AB71-D9CE-21A78F21C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79A63BE-DF72-4D78-5D8A-08C0B0D80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3AAFB2-0E2B-EC8C-04A7-F282171C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0A6A25-959C-7CC4-680C-1AAFF979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4C34B6F-3667-4FFD-D5B6-5DCF0379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08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50785-1261-8F78-4EEC-A6326352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8C7345B-6BD5-0802-01F1-BC4F2C2C3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1F490D-9338-50A4-B073-8048A1FF2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916C158-3B11-0AE1-BDB4-E62DEBCD7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21E79E7-05CD-00E2-58BF-4BEB23711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75B479C-9FEC-91B8-D605-697BD8B6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BE910D7-EEDA-4F8E-688F-C86A6272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3BE264D-6EDF-5E82-345A-FF988219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83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C941A-FAEF-B0FC-94EB-FCC13DF4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61715D9-A1FB-892A-C771-DC7C807E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FA3D6E0-DCA9-5026-7DB1-042DE649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A8C4AAC-EB3E-12C4-A569-2D9CF155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8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00430DB-121F-C066-2B1A-223156D0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6990A0F-965E-7C8F-C40B-B38F062D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4ACA072-BA8A-2EB2-76FA-5F07ED91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92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0DCE-6546-1B70-B7E2-173B39BC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ABACC8-15B2-6D2C-3318-B8657A4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9B3A4A9-8391-B3A4-3348-7D835D8F3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9AD4F6-7C8D-8CE2-CD8D-839603FD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F6D46A8-2424-7B53-CC36-C2780125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3C1357C-026A-E04B-DFE4-D35F9F3E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24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0E6A3-3623-730D-CB59-2AAFF688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968DD56-02C1-C4F9-DE48-8C50E20C1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DA2767B-59BD-984E-E57E-365D150C1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50FA1-D649-13E7-A939-BFF8B909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594DC7E-CC6A-C7FC-7946-1ADB2996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9F3E17-773F-34AA-1BE0-5EF5A1B7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31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3ED9429-4E52-6684-E067-029BCCE4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72813B1-BDFE-625D-E848-FE9B066D8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FED9F3A-F333-F975-4E99-562C7AE48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C896CB-0C51-9848-A0DB-14595B4F5890}" type="datetimeFigureOut">
              <a:rPr lang="da-DK" smtClean="0"/>
              <a:t>22.08.2024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90A3FE-3EDE-C4FF-5EB0-42D17F84D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74EDEA-FFDB-EDC1-F1D7-05C120484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7E1CC4-12BA-4245-9923-547682EDA9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5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st.dk/da/Statistik/nyheder-analyser-publ/bagtal/2020/2020-03-31-ni-noegletal-om-danmark-og-us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09725-8AB1-E385-D523-C8547DB57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140AF94-5B13-C1D3-28C3-0297E123A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52386B6-FE2F-E4A2-E647-0F1D8B75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2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4CB21-FC20-F0F9-8720-AFCDF860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Fakta om USA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ECF85A-9CD6-EB57-BCE4-84165FBD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5159375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da-DK" sz="1600" b="1" i="0" u="none" strike="noStrike" dirty="0">
                <a:solidFill>
                  <a:srgbClr val="000000"/>
                </a:solidFill>
                <a:effectLst/>
              </a:rPr>
              <a:t>Officielt navn:</a:t>
            </a:r>
            <a:r>
              <a:rPr lang="da-DK" sz="1600" b="0" i="0" u="none" strike="noStrike" dirty="0">
                <a:solidFill>
                  <a:srgbClr val="000000"/>
                </a:solidFill>
                <a:effectLst/>
              </a:rPr>
              <a:t> Amerikas Forenede Stater (United States of America, USA)</a:t>
            </a:r>
          </a:p>
          <a:p>
            <a:pPr>
              <a:lnSpc>
                <a:spcPct val="170000"/>
              </a:lnSpc>
            </a:pPr>
            <a:r>
              <a:rPr lang="da-DK" sz="1600" b="1" dirty="0"/>
              <a:t>Regeringsform:</a:t>
            </a:r>
            <a:r>
              <a:rPr lang="da-DK" sz="1600" dirty="0"/>
              <a:t> Føderal republik med et </a:t>
            </a:r>
            <a:r>
              <a:rPr lang="da-DK" sz="1600" b="1" dirty="0"/>
              <a:t>præsidentielt system </a:t>
            </a:r>
            <a:r>
              <a:rPr lang="da-DK" sz="1600" dirty="0"/>
              <a:t>bestående af 50 stater </a:t>
            </a:r>
            <a:endParaRPr lang="da-DK" sz="16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sz="1600" b="1" i="0" u="none" strike="noStrike" dirty="0">
                <a:solidFill>
                  <a:srgbClr val="000000"/>
                </a:solidFill>
                <a:effectLst/>
              </a:rPr>
              <a:t>Hovedstad:</a:t>
            </a:r>
            <a:r>
              <a:rPr lang="da-DK" sz="1600" b="0" i="0" u="none" strike="noStrike" dirty="0">
                <a:solidFill>
                  <a:srgbClr val="000000"/>
                </a:solidFill>
                <a:effectLst/>
              </a:rPr>
              <a:t> Washington, D.C. </a:t>
            </a:r>
            <a:r>
              <a:rPr lang="da-DK" sz="1600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 føderalt (overstatsligt) distrikt</a:t>
            </a:r>
            <a:endParaRPr lang="da-DK" sz="16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sz="1600" b="1" i="0" u="none" strike="noStrike" dirty="0">
                <a:solidFill>
                  <a:srgbClr val="000000"/>
                </a:solidFill>
                <a:effectLst/>
              </a:rPr>
              <a:t>Areal:</a:t>
            </a:r>
            <a:r>
              <a:rPr lang="da-DK" sz="1600" b="0" i="0" u="none" strike="noStrike" dirty="0">
                <a:solidFill>
                  <a:srgbClr val="000000"/>
                </a:solidFill>
                <a:effectLst/>
              </a:rPr>
              <a:t> Cirka 9,8 millioner kvadratkilometer, hvilket gør USA til det tredje største land i verden efter Rusland og Canada.</a:t>
            </a:r>
          </a:p>
          <a:p>
            <a:pPr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sz="1600" b="1" i="0" u="none" strike="noStrike" dirty="0">
                <a:solidFill>
                  <a:srgbClr val="000000"/>
                </a:solidFill>
                <a:effectLst/>
              </a:rPr>
              <a:t>Befolkning:</a:t>
            </a:r>
            <a:r>
              <a:rPr lang="da-DK" sz="1600" b="0" i="0" u="none" strike="noStrike" dirty="0">
                <a:solidFill>
                  <a:srgbClr val="000000"/>
                </a:solidFill>
                <a:effectLst/>
              </a:rPr>
              <a:t> Cirka 331 millioner mennesker (pr. 2023), hvilket gør USA til det tredje mest folkerige land i verden efter Kina og Indien.</a:t>
            </a:r>
          </a:p>
          <a:p>
            <a:pPr>
              <a:lnSpc>
                <a:spcPct val="170000"/>
              </a:lnSpc>
            </a:pPr>
            <a:r>
              <a:rPr lang="da-DK" sz="1600" b="1" i="0" u="none" strike="noStrike" dirty="0">
                <a:solidFill>
                  <a:srgbClr val="000000"/>
                </a:solidFill>
                <a:effectLst/>
              </a:rPr>
              <a:t>Sprog: </a:t>
            </a:r>
            <a:r>
              <a:rPr lang="da-DK" sz="1600" b="0" i="0" u="none" strike="noStrike" dirty="0">
                <a:solidFill>
                  <a:srgbClr val="000000"/>
                </a:solidFill>
                <a:effectLst/>
              </a:rPr>
              <a:t>Engelsk er det mest udbredte sprog, men der tales mange andre sprog, herunder spansk, kinesisk og fransk.</a:t>
            </a:r>
          </a:p>
          <a:p>
            <a:pPr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sz="1600" b="1" i="0" u="none" strike="noStrike" dirty="0">
                <a:solidFill>
                  <a:srgbClr val="000000"/>
                </a:solidFill>
                <a:effectLst/>
              </a:rPr>
              <a:t>Religion:</a:t>
            </a:r>
            <a:r>
              <a:rPr lang="da-DK" sz="1600" b="0" i="0" u="none" strike="noStrike" dirty="0">
                <a:solidFill>
                  <a:srgbClr val="000000"/>
                </a:solidFill>
                <a:effectLst/>
              </a:rPr>
              <a:t> Flertallet af amerikanere identificerer sig som kristne, men der er også betydelige minoriteter af andre religioner, herunder islam, jødedom, buddhisme og hinduisme.</a:t>
            </a:r>
          </a:p>
          <a:p>
            <a:pPr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sz="1600" b="1" i="0" u="none" strike="noStrike" dirty="0">
                <a:solidFill>
                  <a:srgbClr val="000000"/>
                </a:solidFill>
                <a:effectLst/>
              </a:rPr>
              <a:t>Landskab:</a:t>
            </a:r>
            <a:r>
              <a:rPr lang="da-DK" sz="1600" b="0" i="0" u="none" strike="noStrike" dirty="0">
                <a:solidFill>
                  <a:srgbClr val="000000"/>
                </a:solidFill>
                <a:effectLst/>
              </a:rPr>
              <a:t> USA har en meget varieret geografi, der spænder fra de arktiske områder i Alaska til tropiske områder i Hawaii. </a:t>
            </a:r>
          </a:p>
          <a:p>
            <a:pPr marL="0" indent="0" algn="l">
              <a:lnSpc>
                <a:spcPct val="170000"/>
              </a:lnSpc>
              <a:buNone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29085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E99CC-C719-FAB2-3C0A-821389C4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Føderation?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210EE3-C8A8-FFE8-737C-7D1783218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3200" i="1" dirty="0"/>
              <a:t>”En føderation er et politisk system, hvor en central (national) </a:t>
            </a:r>
            <a:r>
              <a:rPr lang="da-DK" sz="3200" b="1" i="1" dirty="0"/>
              <a:t>føderal regering </a:t>
            </a:r>
            <a:r>
              <a:rPr lang="da-DK" sz="3200" i="1" dirty="0"/>
              <a:t>deler magten med forskellige </a:t>
            </a:r>
            <a:r>
              <a:rPr lang="da-DK" sz="3200" b="1" i="1" dirty="0"/>
              <a:t>delstatsregeringer</a:t>
            </a:r>
            <a:r>
              <a:rPr lang="da-DK" sz="3200" i="1" dirty="0"/>
              <a:t>, der er en del af den samlede føderation” </a:t>
            </a:r>
            <a:r>
              <a:rPr lang="da-DK" sz="3200" dirty="0"/>
              <a:t>(USA’s udfordringer 2.1.1.)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r>
              <a:rPr lang="da-DK" sz="3200" dirty="0"/>
              <a:t>Dvs. i USA er det både den </a:t>
            </a:r>
            <a:r>
              <a:rPr lang="da-DK" sz="3200" b="1" dirty="0"/>
              <a:t>føderale regering </a:t>
            </a:r>
            <a:r>
              <a:rPr lang="da-DK" sz="3200" dirty="0"/>
              <a:t>med præsidenten i spidsen og </a:t>
            </a:r>
            <a:r>
              <a:rPr lang="da-DK" sz="3200" b="1" dirty="0"/>
              <a:t>delstaterne</a:t>
            </a:r>
            <a:r>
              <a:rPr lang="da-DK" sz="3200" dirty="0"/>
              <a:t> som træffer politiske beslutninger. 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r>
              <a:rPr lang="da-DK" sz="3200" dirty="0"/>
              <a:t>Det betyder også, at der er </a:t>
            </a:r>
            <a:r>
              <a:rPr lang="da-DK" sz="3200" dirty="0">
                <a:solidFill>
                  <a:srgbClr val="FF0000"/>
                </a:solidFill>
              </a:rPr>
              <a:t>forskel</a:t>
            </a:r>
            <a:r>
              <a:rPr lang="da-DK" sz="3200" dirty="0"/>
              <a:t> på lovgivning fra delstat til delstat. </a:t>
            </a:r>
          </a:p>
        </p:txBody>
      </p:sp>
    </p:spTree>
    <p:extLst>
      <p:ext uri="{BB962C8B-B14F-4D97-AF65-F5344CB8AC3E}">
        <p14:creationId xmlns:p14="http://schemas.microsoft.com/office/powerpoint/2010/main" val="423392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40E25DB-E71B-6B8E-A706-3603BC5B4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5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05084-55B4-5FE7-D7F1-66B23862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Og </a:t>
            </a:r>
            <a:r>
              <a:rPr lang="da-DK" dirty="0" err="1"/>
              <a:t>hva</a:t>
            </a:r>
            <a:r>
              <a:rPr lang="da-DK" dirty="0"/>
              <a:t>’ så?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B1BB96-1F65-F33F-434F-C96F6D0CB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Disse fakta viser os, at USA er et stort, uhomogent (uens) land – her findes mange forskellige slags mennesker med forskellige sprog, religioner og kulturer. Og så bor disse mennesker også i meget forskellige klimatiske områder og med meget forskellige levevilkår.</a:t>
            </a:r>
          </a:p>
        </p:txBody>
      </p:sp>
    </p:spTree>
    <p:extLst>
      <p:ext uri="{BB962C8B-B14F-4D97-AF65-F5344CB8AC3E}">
        <p14:creationId xmlns:p14="http://schemas.microsoft.com/office/powerpoint/2010/main" val="377541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2E83B-F4D7-B4A4-EFED-89CF5F91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Sammenlign USA og Danmark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CF24ED-CD71-4865-A08A-6ED87B70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https://www.dst.dk/da/Statistik/nyheder-analyser-publ/bagtal/2020/2020-03-31-ni-noegletal-om-danmark-og-usa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To og to:</a:t>
            </a:r>
          </a:p>
          <a:p>
            <a:pPr marL="514350" indent="-514350">
              <a:buAutoNum type="arabicPeriod"/>
            </a:pPr>
            <a:r>
              <a:rPr lang="da-DK" dirty="0"/>
              <a:t>Sammenlign de ni nøgletal fra Danmarks statistik om USA og Danmark</a:t>
            </a:r>
          </a:p>
          <a:p>
            <a:pPr marL="514350" indent="-514350">
              <a:buAutoNum type="arabicPeriod"/>
            </a:pPr>
            <a:r>
              <a:rPr lang="da-DK" dirty="0"/>
              <a:t>Hvilke forskelle og ligheder ser I imellem Danmark og USA i disse ni nøgletal?</a:t>
            </a:r>
          </a:p>
          <a:p>
            <a:pPr marL="514350" indent="-514350">
              <a:buAutoNum type="arabicPeriod"/>
            </a:pPr>
            <a:r>
              <a:rPr lang="da-DK" dirty="0"/>
              <a:t>Hvad siger disse tal om Danmarks og USA's demokratiske status? Er der ud fra tallene tegn på forskel på landenes demokratiske status?</a:t>
            </a:r>
          </a:p>
          <a:p>
            <a:pPr marL="514350" indent="-514350"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505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4C665A-BB06-82D0-106F-0B6252CE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Præsidentialisme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vs.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parlamentarisme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1C3B645-3F7B-FEB3-A2A6-8F0446DE3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19409"/>
              </p:ext>
            </p:extLst>
          </p:nvPr>
        </p:nvGraphicFramePr>
        <p:xfrm>
          <a:off x="390510" y="1482064"/>
          <a:ext cx="10963290" cy="1524607"/>
        </p:xfrm>
        <a:graphic>
          <a:graphicData uri="http://schemas.openxmlformats.org/drawingml/2006/table">
            <a:tbl>
              <a:tblPr firstRow="1" firstCol="1" bandRow="1"/>
              <a:tblGrid>
                <a:gridCol w="2835290">
                  <a:extLst>
                    <a:ext uri="{9D8B030D-6E8A-4147-A177-3AD203B41FA5}">
                      <a16:colId xmlns:a16="http://schemas.microsoft.com/office/drawing/2014/main" val="1623211459"/>
                    </a:ext>
                  </a:extLst>
                </a:gridCol>
                <a:gridCol w="3940052">
                  <a:extLst>
                    <a:ext uri="{9D8B030D-6E8A-4147-A177-3AD203B41FA5}">
                      <a16:colId xmlns:a16="http://schemas.microsoft.com/office/drawing/2014/main" val="3933402329"/>
                    </a:ext>
                  </a:extLst>
                </a:gridCol>
                <a:gridCol w="4187948">
                  <a:extLst>
                    <a:ext uri="{9D8B030D-6E8A-4147-A177-3AD203B41FA5}">
                      <a16:colId xmlns:a16="http://schemas.microsoft.com/office/drawing/2014/main" val="3195080289"/>
                    </a:ext>
                  </a:extLst>
                </a:gridCol>
              </a:tblGrid>
              <a:tr h="53249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5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81" marR="141481" marT="19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500" b="0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Præsidentialisme</a:t>
                      </a:r>
                      <a:endParaRPr lang="da-DK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81" marR="141481" marT="19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500" b="0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Parlamentarisme</a:t>
                      </a:r>
                      <a:endParaRPr lang="da-DK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81" marR="141481" marT="19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002395"/>
                  </a:ext>
                </a:extLst>
              </a:tr>
              <a:tr h="99211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500" b="0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Hvad er princippet bag?</a:t>
                      </a:r>
                      <a:endParaRPr lang="da-DK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81" marR="141481" marT="19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5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81" marR="141481" marT="19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5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81" marR="141481" marT="19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094659"/>
                  </a:ext>
                </a:extLst>
              </a:tr>
            </a:tbl>
          </a:graphicData>
        </a:graphic>
      </p:graphicFrame>
      <p:pic>
        <p:nvPicPr>
          <p:cNvPr id="3" name="Pladsholder til indhold 10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D019CB20-015B-2280-A757-B582FD177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93" y="3052872"/>
            <a:ext cx="7831165" cy="37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8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383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Office-tema</vt:lpstr>
      <vt:lpstr>PowerPoint-præsentation</vt:lpstr>
      <vt:lpstr>Fakta om USA</vt:lpstr>
      <vt:lpstr>Føderation?</vt:lpstr>
      <vt:lpstr>PowerPoint-præsentation</vt:lpstr>
      <vt:lpstr>Og hva’ så?</vt:lpstr>
      <vt:lpstr>Sammenlign USA og Danmark</vt:lpstr>
      <vt:lpstr>Præsidentialisme vs. parlamentarisme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Nyvang Kristensen</dc:creator>
  <cp:lastModifiedBy>Sarah Nyvang Kristensen</cp:lastModifiedBy>
  <cp:revision>15</cp:revision>
  <dcterms:created xsi:type="dcterms:W3CDTF">2024-08-15T10:27:58Z</dcterms:created>
  <dcterms:modified xsi:type="dcterms:W3CDTF">2024-08-22T11:23:39Z</dcterms:modified>
</cp:coreProperties>
</file>