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7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BC18B-5109-4AC0-9DB5-7A5E4591A523}" type="datetimeFigureOut">
              <a:rPr lang="en-GB" smtClean="0"/>
              <a:t>06/08/2025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495D-0684-4204-A5F1-2D69B8FBF98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27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EE865-2D95-63FE-306D-6D826EB47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913D72-5DA5-8C9D-F35B-BB752FAD9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B431F-13B9-907F-8DD8-9836BA45E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61FF-268A-4C05-B7AF-A6C478AA5ACD}" type="datetime1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02B8B-9491-CC75-B69F-FE65C1B12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66815-34B0-0810-D48D-18F04399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20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BEDA3-03FC-1E94-9AC6-85724E996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6FC30-D98D-FB4B-0954-8493EDB91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046E0-A652-4D78-1859-38074805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3B33-7665-4798-9150-517CD7FFC5F7}" type="datetime1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C0A54-21B5-1855-A855-36A8423A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A32A4-C47A-29F6-CDB1-039416B62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0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9FE23-AFF9-7375-E812-8389A5E2C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06233F-0D94-97B0-8470-32B79D7C6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89A80-A60B-C648-63EA-2E80474C3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73C1-1ABF-4BB7-84E6-3BD49F940EC6}" type="datetime1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53209-B286-5DB7-02B1-F2AF5B18E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E9ED0-449F-A950-A7B6-F8058604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909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01DA-DBE9-B4B9-4A53-2F0D9AFE7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F9BB1-886F-4B4F-D635-5400BE8C1D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97156-912E-C7A1-4E81-9DFE26E19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E623C-C310-A3CB-1037-CED86C21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CC7A7-5AC4-4B4E-A5A1-5C71F9B9EFA8}" type="datetime1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6F707-B1B3-3F89-074D-079E178B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0E215-E082-C225-B0FF-815BE89F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622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2BF72-4E77-8E05-A2DB-DD247B4D6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71E0F-E2C4-92C3-355C-1BAA65532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A37639-15D8-C636-CFF1-AD120394D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C91D37-6E00-11A6-5CAC-F530B1736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579A1B-E690-8BB9-F934-A0BF09107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52DCE2-0920-4E4D-B31C-110220752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AE1E-CECB-4B6E-BE6E-18A6E95D562B}" type="datetime1">
              <a:rPr lang="en-GB" smtClean="0"/>
              <a:t>06/08/2025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E9F9B2-85D9-41E0-471F-D936D109B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A19E26-3659-3CF1-382D-B343C9BE9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49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855A1-3491-22EE-512F-11A797E61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FB584-3B81-5F6C-282E-4A49C0690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53A61-9409-44B2-B5CD-79644166170E}" type="datetime1">
              <a:rPr lang="en-GB" smtClean="0"/>
              <a:t>06/08/2025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23DE5-04BF-6332-F008-75F6FE03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B92A7-BC8A-1263-7C43-654282F7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00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EEDB9C-A791-C3F3-BD4A-C2CDDEF0E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0AC2-A09F-4E29-8E22-071E6CB92A89}" type="datetime1">
              <a:rPr lang="en-GB" smtClean="0"/>
              <a:t>06/08/2025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241474-BE36-17FB-4F99-57F75BFB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11A1E-5F11-F797-4013-4B401B992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22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54BE-79A5-A998-4FBF-4777B462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D5D3A-09A7-E741-79AD-9A525EE15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4D7D2-A178-A379-D003-9BBBEC86D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60674-31B3-83A8-0DDC-2EF04F4C3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02F6-8672-4889-A015-D7FF523D2627}" type="datetime1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7AFEB-43F6-9764-F4B4-D18ED1F4B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C65FF6-2707-33CD-47B3-B8ADE15EA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316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40FD-3E55-A4AA-E93C-70F171F7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6806A0-BBE4-74CC-2C46-3925643AB2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1C863-2646-D342-356C-E02331BC7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BD2DB-1979-0574-9AAE-040416B8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7B21-F939-4C06-826B-2E0CCDCBDC97}" type="datetime1">
              <a:rPr lang="en-GB" smtClean="0"/>
              <a:t>06/08/2025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DB188A-03EA-3C87-7955-6D8BFF56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57AB1-97C3-F74C-8B5B-82FD27F81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58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C6E45-FBE7-A5BC-0557-5ACC66FF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B0669-94F2-87C0-F689-4CB09F6B7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11B9A-EDC6-8DC0-2DB7-881370E85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89FF9-D378-4843-99CB-37E1778F80E0}" type="datetime1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ECCB9-27F1-A577-0636-9343CADBF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C09E4-5C08-C7FD-F7A6-EDA3F09D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53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DD20A-415C-FC4C-2423-F8BA10EA6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6B071-0A64-6AE9-5D64-9107A2C23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02E26-6362-D20D-07BD-7F7795F2C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D11C-51A7-4314-9A89-B071606530F8}" type="datetime1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FEDB8-26DC-036A-B524-D94D1F89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F111-C520-7878-DA2A-738E81A7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44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B61AC5-B2BB-739F-02E1-D3322F6EB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47268-7AC0-B8C2-5E29-8E73B9E96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83A5F-C7FB-D566-A3DD-16FA56F2A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A64DF-C821-4E02-8AE0-BB8F644E8FB7}" type="datetime1">
              <a:rPr lang="en-GB" smtClean="0"/>
              <a:t>06/08/2025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D94C7-1183-7FAB-C5F7-5FA1A4AB9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F7949-2192-475F-E63D-4CE103EE5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9D4B1-23DF-419B-A972-D380F612140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62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nstoredanske.lex.dk/indoeurop%C3%A6iske_sprog#:~:text=De%20indoeurop%C3%A6iske%20sprog%20er%20en%20sprog%C3%A6t%2C%20der%20omfatter,anatolisk%2C%20frygisk%2C%20illyrisk%2C%20messapisk%2C%20thrakisk%2C%20tokharisk%20og%20venetisk" TargetMode="External"/><Relationship Id="rId2" Type="http://schemas.openxmlformats.org/officeDocument/2006/relationships/hyperlink" Target="https://sprogenesverden.systime.dk/?id=13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030">
            <a:extLst>
              <a:ext uri="{FF2B5EF4-FFF2-40B4-BE49-F238E27FC236}">
                <a16:creationId xmlns:a16="http://schemas.microsoft.com/office/drawing/2014/main" id="{347D6575-0B06-40B2-9D0F-298202F6B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38" name="Arc 1032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F7C8CF-EAC2-EF17-8B11-31A06BB85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818" y="1370171"/>
            <a:ext cx="5085580" cy="2387600"/>
          </a:xfrm>
        </p:spPr>
        <p:txBody>
          <a:bodyPr>
            <a:normAutofit/>
          </a:bodyPr>
          <a:lstStyle/>
          <a:p>
            <a:pPr algn="l"/>
            <a:r>
              <a:rPr lang="en-GB" sz="3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Velkommen til AP – Almen (s)Progforståelse </a:t>
            </a:r>
            <a:br>
              <a:rPr lang="en-GB" sz="3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Efterår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A7A6B-CD94-8542-901A-850A97C4B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818" y="3849845"/>
            <a:ext cx="5085580" cy="1881751"/>
          </a:xfrm>
        </p:spPr>
        <p:txBody>
          <a:bodyPr>
            <a:normAutofit/>
          </a:bodyPr>
          <a:lstStyle/>
          <a:p>
            <a:pPr algn="l"/>
            <a:r>
              <a:rPr lang="en-GB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 her er Krymmel…</a:t>
            </a:r>
          </a:p>
          <a:p>
            <a:pPr algn="l"/>
            <a:endParaRPr lang="en-GB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Oval 1034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24703" y="541034"/>
            <a:ext cx="931930" cy="9066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A1C775-D951-9194-5F70-CDDAA1DBB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3" r="21499" b="2"/>
          <a:stretch>
            <a:fillRect/>
          </a:stretch>
        </p:blipFill>
        <p:spPr>
          <a:xfrm>
            <a:off x="6041841" y="413674"/>
            <a:ext cx="4123157" cy="4123157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DA5DB8B-7E5C-4ABC-8069-A9A8806F3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501" y="3865664"/>
            <a:ext cx="739429" cy="739429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Heart symbol - Wikipedia">
            <a:extLst>
              <a:ext uri="{FF2B5EF4-FFF2-40B4-BE49-F238E27FC236}">
                <a16:creationId xmlns:a16="http://schemas.microsoft.com/office/drawing/2014/main" id="{D6FC48BC-60E1-9AFA-F742-0189A8A10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 bwMode="auto">
          <a:xfrm>
            <a:off x="8695537" y="3158548"/>
            <a:ext cx="3047542" cy="3047542"/>
          </a:xfrm>
          <a:custGeom>
            <a:avLst/>
            <a:gdLst/>
            <a:ahLst/>
            <a:cxnLst/>
            <a:rect l="l" t="t" r="r" b="b"/>
            <a:pathLst>
              <a:path w="2283868" h="2283868">
                <a:moveTo>
                  <a:pt x="1141934" y="0"/>
                </a:moveTo>
                <a:cubicBezTo>
                  <a:pt x="1772607" y="0"/>
                  <a:pt x="2283868" y="511261"/>
                  <a:pt x="2283868" y="1141934"/>
                </a:cubicBezTo>
                <a:cubicBezTo>
                  <a:pt x="2283868" y="1772607"/>
                  <a:pt x="1772607" y="2283868"/>
                  <a:pt x="1141934" y="2283868"/>
                </a:cubicBezTo>
                <a:cubicBezTo>
                  <a:pt x="511261" y="2283868"/>
                  <a:pt x="0" y="1772607"/>
                  <a:pt x="0" y="1141934"/>
                </a:cubicBezTo>
                <a:cubicBezTo>
                  <a:pt x="0" y="511261"/>
                  <a:pt x="511261" y="0"/>
                  <a:pt x="11419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F95BC-C3B4-B5F2-B1E2-591290972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69D4B1-23DF-419B-A972-D380F6121400}" type="slidenum">
              <a:rPr 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78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E9CD1-207D-98E4-9027-4A10A5407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>
                <a:latin typeface="Times New Roman" panose="02020603050405020304" pitchFamily="18" charset="0"/>
                <a:cs typeface="Times New Roman" panose="02020603050405020304" pitchFamily="18" charset="0"/>
              </a:rPr>
              <a:t>Faglige mål: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A0775-D07A-F0C9-555E-B745256C1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skal kunne: </a:t>
            </a:r>
          </a:p>
          <a:p>
            <a:r>
              <a:rPr lang="da-D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anvende viden om grammatik, semantik og pragmatik til at gøre sproglige iagttagelser i tekster på dansk og de sprog, I møder i gymnasiet, samt i egne tekster </a:t>
            </a:r>
          </a:p>
          <a:p>
            <a:r>
              <a:rPr lang="da-D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foretage syntaktisk analyse i teksteksempler fra latin, dansk og moderne fremmedsprog </a:t>
            </a:r>
          </a:p>
          <a:p>
            <a:r>
              <a:rPr lang="da-D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belyse forskelle mellem de sprog, I møder i gymnasiet </a:t>
            </a:r>
          </a:p>
          <a:p>
            <a:r>
              <a:rPr lang="da-D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anvende viden om latin og sproghistorie til at redegøre for ordforråd og orddannelse i eksempler fra dansk og de sprog, I møder i gymnasiet </a:t>
            </a:r>
          </a:p>
          <a:p>
            <a:r>
              <a:rPr lang="da-D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anvende jeres viden om latin og andre sprog til at belyse sammenhænge mellem sprog og kultur </a:t>
            </a: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28546-E001-6813-1D33-2242D10F1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69D4B1-23DF-419B-A972-D380F6121400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28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B3C1A8-6B67-B6D0-3827-DADB3C6D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>
                <a:latin typeface="Times New Roman" panose="02020603050405020304" pitchFamily="18" charset="0"/>
                <a:cs typeface="Times New Roman" panose="02020603050405020304" pitchFamily="18" charset="0"/>
              </a:rPr>
              <a:t>Prøven…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F247A10-2EF1-9509-1808-7DA452B8E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a-DK" sz="2200">
                <a:latin typeface="Times New Roman" panose="02020603050405020304" pitchFamily="18" charset="0"/>
                <a:cs typeface="Times New Roman" panose="02020603050405020304" pitchFamily="18" charset="0"/>
              </a:rPr>
              <a:t>Der afholdes en intern individuel prøve, der dækker de faglige mål og det faglige indhold. Prøven afvikles i forbindelse med afslutningen af grundforløbet (7. november). Den interne prøve omfatter såvel den almene del som latindelen og prøver jeres sproglige bevidsthed og analysefærdighed. Bedømmelsen er en vurdering af, i hvilken grad jeres præstation opfylder de faglige mål. Der gives én karakter ud fra en helhedsvurdering. </a:t>
            </a:r>
          </a:p>
          <a:p>
            <a:r>
              <a:rPr lang="da-DK" sz="2200">
                <a:latin typeface="Times New Roman" panose="02020603050405020304" pitchFamily="18" charset="0"/>
                <a:cs typeface="Times New Roman" panose="02020603050405020304" pitchFamily="18" charset="0"/>
              </a:rPr>
              <a:t>Man må IKKE have noter med til den skriftlige prøve</a:t>
            </a:r>
            <a:r>
              <a:rPr lang="da-DK" sz="2200"/>
              <a:t>!</a:t>
            </a:r>
            <a:endParaRPr lang="en-GB" sz="2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D447B-66B5-7656-2E40-9BEDD5AA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69D4B1-23DF-419B-A972-D380F6121400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386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C42B1D-263A-77C5-BCF0-148F0EFC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Hvilke emner skal vi arbejde med?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8EB05-573F-3997-7F7D-32D66DCF7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Sproghistorie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Morfologi – ordklasser - ordopbygning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Syntaks – sætningsopbygning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Semantik – ordbetydning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Pragmatik – hvordan vi bruger ord – ord i kontekst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Fonetik – udtale 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Genrer 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Sociolingvistik – sprogvariation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Oversættelse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Sproghandlinger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Sprog og kultur</a:t>
            </a:r>
          </a:p>
          <a:p>
            <a:r>
              <a:rPr lang="da-DK" sz="2400">
                <a:latin typeface="Times New Roman" panose="02020603050405020304" pitchFamily="18" charset="0"/>
                <a:cs typeface="Times New Roman" panose="02020603050405020304" pitchFamily="18" charset="0"/>
              </a:rPr>
              <a:t>Latin (40%)</a:t>
            </a:r>
          </a:p>
          <a:p>
            <a:endParaRPr lang="en-GB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E48B4-3360-3C81-FA1E-2A109897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69D4B1-23DF-419B-A972-D380F6121400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57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5F71D-EA45-A605-5E13-F2D46EB1C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Og så igang med</a:t>
            </a:r>
            <a:b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sproghistorie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58D95-BDA4-AF17-5E16-B4815519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5</a:t>
            </a:fld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D2836E-7F36-E25D-41D8-A48E55E5E1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1" y="540797"/>
            <a:ext cx="5874295" cy="581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422321-33F9-827F-5A9A-3480F2385A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6" t="7359"/>
          <a:stretch/>
        </p:blipFill>
        <p:spPr>
          <a:xfrm>
            <a:off x="1107439" y="2885440"/>
            <a:ext cx="4474211" cy="360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11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CFB1D-FF8A-BF3D-C905-464684256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Øvelse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Sprogæterne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E4A45-BF5B-7C25-8214-E44A6728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Gå ind på sprogætskortet på iBog via dette link:</a:t>
            </a:r>
          </a:p>
          <a:p>
            <a:pPr marL="0" indent="0">
              <a:buNone/>
            </a:pPr>
            <a:r>
              <a:rPr lang="en-GB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https://sprogenesverden.systime.dk/?id=131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mange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sprogæter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 der? Og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mange sprog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cirka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Hvorfor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I, der er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så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mange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indoeuropæiske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sprog?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Hvilke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indoeuropæiske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sprog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kender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I? (se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gæt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Oversigt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de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indoeuropæiske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sprog: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https://denstoredanske.lex.dk/indoeurop%C3%A6iske_sprog#:~:text=De%20indoeurop%C3%A6iske%20sprog%20er%20en%20sprog%C3%A6t%2C%20der%20omfatter,anatolisk%2C%20frygisk%2C%20illyrisk%2C%20messapisk%2C%20thrakisk%2C%20tokharisk%20og%20venetisk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235EB-8393-4148-126E-C91CDF7E4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D4B1-23DF-419B-A972-D380F612140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860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403</Words>
  <Application>Microsoft Macintosh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Velkommen til AP – Almen (s)Progforståelse  Efterår 2025</vt:lpstr>
      <vt:lpstr>Faglige mål:</vt:lpstr>
      <vt:lpstr>Prøven…</vt:lpstr>
      <vt:lpstr>Hvilke emner skal vi arbejde med?</vt:lpstr>
      <vt:lpstr>Og så igang med sproghistorie</vt:lpstr>
      <vt:lpstr>Øvelse: Sprogæterne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AP – Almen (s)Progforståelse</dc:title>
  <dc:creator>Tine Andersen</dc:creator>
  <cp:lastModifiedBy>Tine Andersen</cp:lastModifiedBy>
  <cp:revision>11</cp:revision>
  <dcterms:created xsi:type="dcterms:W3CDTF">2022-08-09T14:31:03Z</dcterms:created>
  <dcterms:modified xsi:type="dcterms:W3CDTF">2025-08-06T19:03:05Z</dcterms:modified>
</cp:coreProperties>
</file>