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69" r:id="rId10"/>
    <p:sldId id="270" r:id="rId11"/>
    <p:sldId id="264" r:id="rId12"/>
    <p:sldId id="267" r:id="rId1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D0C82-06BA-43A3-A601-6DC1CB526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94FC794-F6AF-4502-AE3E-00456C0FF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6CAB64-BDF6-4287-98DC-5370E7A7A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8A5999C-68B3-4ED7-899E-1E2213DB3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71C1A0A-5880-4BD9-A5BD-01D278638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513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32000-49D9-45F5-87C4-F44E3C37A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FAA2FC2-111A-4AA3-A1B9-820A03E55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AE095EA-C6FB-4434-8038-CB86E24B1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4453801-191D-4805-8310-90CB12AE4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D59D517-23C4-4F3A-AFDB-7E040DC39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486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7FEA8163-0188-4B1C-9445-931C1A8529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A069D2B-BCD6-413D-9DC9-CFA7EB429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42B9130-3E26-4174-9FD8-19CB516DE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0084EA5-8C3B-4B8B-8551-76712A45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C76FA92-6B90-455B-BF7E-14B4198ED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9268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0AC33C-0B80-4205-A892-FCD3F3C4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C1ACFC9-3D40-408A-B66E-30CA1B7D4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296A8AC-9071-49CC-8257-91C2C403B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A595212-EBB4-47A0-91FC-AE3D68F42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59514F3-3D49-40B7-9648-71F6E7AB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288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3EEDD9-7B55-4219-B590-8F6979D76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8C53A73-1CA6-4454-8248-2DBAFEE8E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D129154-8580-4173-B474-DF5D15D92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68E603C-FD45-497E-A618-6BB513B23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86A25C2-CFB5-4C7E-B959-A3238C64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44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A0BC7-58B9-4146-A65A-69C5D795E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A2AF40-2A74-4C32-8935-853F82F234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59FA95F-76D5-40A6-902C-4B7524416C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0129011-1C35-4FBC-9932-F77D93A02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41F4672-14A1-4A9D-AC4D-17C193F8D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315394C-8826-41C6-B2A8-142DFAF81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5377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09C9F-F510-41FB-8502-0D71786B0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284B8A9-C0C4-44F5-8FE2-F80B29254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E7569F9-0401-40EF-920E-E1213ADDE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7561D29C-0E91-4DC0-8DD5-870E0AF0FB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EAE9B57-77F6-4283-B5BF-9D0CFE20D6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D1130E23-827D-4BCE-80CC-40F44BF75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5A44F7DA-9693-4F78-95D2-97A5EE7AF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2372BF3F-8908-484A-A9DC-E37174ADB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6375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615195-C1E9-476F-AF96-65322A818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32B08B2-7D3D-4BDE-91A8-D809F9A4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E50E2D3-11A8-4FC5-8FE2-7F791E92E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3B672AC-F4ED-42E9-A1ED-E1139A67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9215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5579738-86DD-4A40-B91F-E9AF3C519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33C43BE-1EDA-414B-B18C-EFAF7808E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397E773-A77E-43F3-9ECA-432966B10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0139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AACFE-29CD-4A46-9C80-6CF68919D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E7B1ADE-8B63-479C-9708-77EDE598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EF2A8C2-C99E-4C92-A1F2-FD522BC0A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8AFFC4-6396-4155-B014-D0D3FA700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6CA64ED-4AA4-47C7-BDC8-19F9D98A1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C284BB-C357-490B-9A1A-68BCB9391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950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A26573-C23C-4860-A3DA-31BE7354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FF8A7523-3C13-4DA1-A403-2C39C4CDCF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386463A-FF54-4668-9657-2CE405CD5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7355A47-F30F-4F85-BA49-BD189C5E5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4C635B5-13B1-43A3-A31A-DD5243F96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65154F9-846C-4060-8581-CB97DD02F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018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D2272D8-0C42-4428-9894-C3B5066ED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2E99CD3-4F12-44C3-83CF-5BB264D53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1C717A3-0641-42F6-8A19-DDB6965FCC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6043A-1D15-406B-87D3-BA762679E90B}" type="datetimeFigureOut">
              <a:rPr lang="da-DK" smtClean="0"/>
              <a:t>05-08-2022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84FCE90-93A6-406C-9939-E694FA236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4FA7722-E106-470E-8389-C5E867D16F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2E733-C8DB-4B31-9361-4A97772214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4890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C79A8A17-C2FC-4412-B1CD-CCF32ED29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352" y="4266"/>
            <a:ext cx="4695826" cy="685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94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D67204FD-2C42-435B-B897-69CD63CDD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138" y="39958"/>
            <a:ext cx="7751149" cy="681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30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3D54662F-C45E-411E-B504-F0E0B9461C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738" y="435444"/>
            <a:ext cx="7646524" cy="5987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4085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FACAEE-0296-419E-ACC6-D7826D39B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339" y="365125"/>
            <a:ext cx="11516139" cy="1325563"/>
          </a:xfrm>
        </p:spPr>
        <p:txBody>
          <a:bodyPr/>
          <a:lstStyle/>
          <a:p>
            <a:r>
              <a:rPr lang="da-DK" dirty="0"/>
              <a:t>Eksempler på komplikationer med BMI under 18,5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14BA7E7-5829-4193-968E-3C6F2D088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r>
              <a:rPr lang="da-DK" dirty="0"/>
              <a:t>Blodmangel</a:t>
            </a:r>
          </a:p>
          <a:p>
            <a:r>
              <a:rPr lang="da-DK" dirty="0"/>
              <a:t>Knogleskørhed </a:t>
            </a:r>
          </a:p>
          <a:p>
            <a:r>
              <a:rPr lang="da-DK" dirty="0"/>
              <a:t>Forhøjet risiko for </a:t>
            </a:r>
            <a:r>
              <a:rPr lang="da-DK" dirty="0" err="1"/>
              <a:t>alzheimer</a:t>
            </a:r>
            <a:r>
              <a:rPr lang="da-DK" dirty="0"/>
              <a:t> og demens </a:t>
            </a:r>
          </a:p>
          <a:p>
            <a:r>
              <a:rPr lang="da-DK" dirty="0"/>
              <a:t>Svimmelhed</a:t>
            </a:r>
          </a:p>
          <a:p>
            <a:r>
              <a:rPr lang="da-DK" dirty="0"/>
              <a:t>Bevidsthedstab</a:t>
            </a:r>
          </a:p>
          <a:p>
            <a:r>
              <a:rPr lang="da-DK" dirty="0"/>
              <a:t>Træthed</a:t>
            </a:r>
          </a:p>
          <a:p>
            <a:r>
              <a:rPr lang="da-DK" dirty="0"/>
              <a:t>Pludselig hjertedød </a:t>
            </a:r>
          </a:p>
          <a:p>
            <a:r>
              <a:rPr lang="da-DK" dirty="0"/>
              <a:t>Hjertekarsygdomme </a:t>
            </a:r>
          </a:p>
          <a:p>
            <a:r>
              <a:rPr lang="da-DK" dirty="0"/>
              <a:t>Hormonforstyrrelser </a:t>
            </a:r>
          </a:p>
          <a:p>
            <a:r>
              <a:rPr lang="da-DK" dirty="0"/>
              <a:t>Angst, depression og OCD.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63019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5C01C067-9DB2-44CF-9DF5-8657AAF80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751" y="878843"/>
            <a:ext cx="9786498" cy="510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7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6A639E-6A83-4952-B843-D44B66F6C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BMI = m / h²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4CC9A43-059C-433B-83E4-B21E99CE1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BMI under 18,5 = Undervægtig</a:t>
            </a:r>
          </a:p>
          <a:p>
            <a:r>
              <a:rPr lang="da-DK" dirty="0"/>
              <a:t>BMI mellem 18,5 til 25 = Normalvægtig</a:t>
            </a:r>
          </a:p>
          <a:p>
            <a:r>
              <a:rPr lang="da-DK" dirty="0"/>
              <a:t>BMI over 25 = Overvægtig</a:t>
            </a:r>
          </a:p>
          <a:p>
            <a:r>
              <a:rPr lang="da-DK" dirty="0"/>
              <a:t>BMI over 30 = Svær overvægtig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7577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940EAC-B961-42A1-8845-29892CF09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Begrænsninger på BMI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236D51F3-D8C2-4E85-9427-FB38E8226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876" y="1574237"/>
            <a:ext cx="4338711" cy="4918638"/>
          </a:xfrm>
          <a:prstGeom prst="rect">
            <a:avLst/>
          </a:prstGeom>
        </p:spPr>
      </p:pic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CDA33893-CCFA-4708-92EF-EE60C2457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216" y="1825625"/>
            <a:ext cx="5456583" cy="4351338"/>
          </a:xfrm>
        </p:spPr>
        <p:txBody>
          <a:bodyPr/>
          <a:lstStyle/>
          <a:p>
            <a:r>
              <a:rPr lang="da-DK" dirty="0"/>
              <a:t>Ronnie Coleman</a:t>
            </a:r>
          </a:p>
          <a:p>
            <a:r>
              <a:rPr lang="da-DK" dirty="0"/>
              <a:t>Vægt 135kg</a:t>
            </a:r>
          </a:p>
          <a:p>
            <a:r>
              <a:rPr lang="da-DK" dirty="0"/>
              <a:t>Højde 180cm</a:t>
            </a:r>
          </a:p>
          <a:p>
            <a:endParaRPr lang="da-DK" dirty="0"/>
          </a:p>
          <a:p>
            <a:r>
              <a:rPr lang="da-DK" dirty="0"/>
              <a:t>BMI = 135kg / (1,8 x 1,8) = 41,7</a:t>
            </a:r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95011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bord&#10;&#10;Automatisk genereret beskrivelse">
            <a:extLst>
              <a:ext uri="{FF2B5EF4-FFF2-40B4-BE49-F238E27FC236}">
                <a16:creationId xmlns:a16="http://schemas.microsoft.com/office/drawing/2014/main" id="{55B83D72-897E-4B7E-B137-F551781009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25" y="784414"/>
            <a:ext cx="11002750" cy="5289172"/>
          </a:xfrm>
        </p:spPr>
      </p:pic>
    </p:spTree>
    <p:extLst>
      <p:ext uri="{BB962C8B-B14F-4D97-AF65-F5344CB8AC3E}">
        <p14:creationId xmlns:p14="http://schemas.microsoft.com/office/powerpoint/2010/main" val="4202737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03EBE3C9-BFB8-457F-9418-BD4A8473845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812" y="1324707"/>
            <a:ext cx="8044376" cy="4208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9656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FACAEE-0296-419E-ACC6-D7826D39B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95991" cy="1325563"/>
          </a:xfrm>
        </p:spPr>
        <p:txBody>
          <a:bodyPr/>
          <a:lstStyle/>
          <a:p>
            <a:r>
              <a:rPr lang="da-DK" dirty="0"/>
              <a:t>Eksempler på komplikationer med BMI over 25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14BA7E7-5829-4193-968E-3C6F2D088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20000"/>
          </a:bodyPr>
          <a:lstStyle/>
          <a:p>
            <a:r>
              <a:rPr lang="da-DK" dirty="0"/>
              <a:t>Diabetes </a:t>
            </a:r>
          </a:p>
          <a:p>
            <a:r>
              <a:rPr lang="da-DK" dirty="0"/>
              <a:t>Hjertekarsygdomme </a:t>
            </a:r>
          </a:p>
          <a:p>
            <a:r>
              <a:rPr lang="da-DK" dirty="0"/>
              <a:t>Blodpropper</a:t>
            </a:r>
          </a:p>
          <a:p>
            <a:r>
              <a:rPr lang="da-DK" dirty="0"/>
              <a:t>Forhøjet blodtryk </a:t>
            </a:r>
          </a:p>
          <a:p>
            <a:r>
              <a:rPr lang="da-DK" dirty="0"/>
              <a:t>Galdesten</a:t>
            </a:r>
          </a:p>
          <a:p>
            <a:r>
              <a:rPr lang="da-DK" dirty="0"/>
              <a:t>Slidgigt</a:t>
            </a:r>
          </a:p>
          <a:p>
            <a:r>
              <a:rPr lang="da-DK" dirty="0"/>
              <a:t>Åndedrætsbesvær </a:t>
            </a:r>
          </a:p>
          <a:p>
            <a:r>
              <a:rPr lang="da-DK" dirty="0"/>
              <a:t>Søvnforstyrrelser</a:t>
            </a:r>
          </a:p>
          <a:p>
            <a:r>
              <a:rPr lang="da-DK" dirty="0"/>
              <a:t>Hormonforstyrrelser </a:t>
            </a:r>
          </a:p>
          <a:p>
            <a:r>
              <a:rPr lang="da-DK" dirty="0"/>
              <a:t>Fertilitetsforstyrrelser </a:t>
            </a:r>
          </a:p>
          <a:p>
            <a:r>
              <a:rPr lang="da-DK" dirty="0"/>
              <a:t>Kræft</a:t>
            </a:r>
          </a:p>
          <a:p>
            <a:r>
              <a:rPr lang="da-DK" dirty="0"/>
              <a:t>Samt øget risiko for skizofreni, bipolar lidelse, depression osv. </a:t>
            </a:r>
          </a:p>
        </p:txBody>
      </p:sp>
    </p:spTree>
    <p:extLst>
      <p:ext uri="{BB962C8B-B14F-4D97-AF65-F5344CB8AC3E}">
        <p14:creationId xmlns:p14="http://schemas.microsoft.com/office/powerpoint/2010/main" val="87362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47787E96-5B7F-423E-A3EC-79DA0C788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628650"/>
            <a:ext cx="85344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0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FD953B97-05F4-4694-B79C-7079D0BC0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63" y="44768"/>
            <a:ext cx="8686799" cy="660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07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107</Words>
  <Application>Microsoft Office PowerPoint</Application>
  <PresentationFormat>Widescreen</PresentationFormat>
  <Paragraphs>36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BMI = m / h²</vt:lpstr>
      <vt:lpstr>Begrænsninger på BMI </vt:lpstr>
      <vt:lpstr>PowerPoint-præsentation</vt:lpstr>
      <vt:lpstr>PowerPoint-præsentation</vt:lpstr>
      <vt:lpstr>Eksempler på komplikationer med BMI over 25</vt:lpstr>
      <vt:lpstr>PowerPoint-præsentation</vt:lpstr>
      <vt:lpstr>PowerPoint-præsentation</vt:lpstr>
      <vt:lpstr>PowerPoint-præsentation</vt:lpstr>
      <vt:lpstr>PowerPoint-præsentation</vt:lpstr>
      <vt:lpstr>Eksempler på komplikationer med BMI under 18,5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14</cp:revision>
  <dcterms:created xsi:type="dcterms:W3CDTF">2021-02-27T13:55:27Z</dcterms:created>
  <dcterms:modified xsi:type="dcterms:W3CDTF">2022-08-05T22:05:28Z</dcterms:modified>
</cp:coreProperties>
</file>