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Lst>
  <p:sldSz cy="6858000" cx="12192000"/>
  <p:notesSz cx="6858000" cy="9144000"/>
  <p:embeddedFontLst>
    <p:embeddedFont>
      <p:font typeface="Play"/>
      <p:regular r:id="rId114"/>
      <p:bold r:id="rId115"/>
    </p:embeddedFont>
    <p:embeddedFont>
      <p:font typeface="Noto Sans"/>
      <p:regular r:id="rId116"/>
      <p:bold r:id="rId117"/>
      <p:italic r:id="rId118"/>
      <p:boldItalic r:id="rId1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20" roundtripDataSignature="AMtx7mhUVmbep/I3fpdE+R0xEL+mc9eb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84A8979-985C-4494-B236-5A97565771F9}">
  <a:tblStyle styleId="{B84A8979-985C-4494-B236-5A97565771F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C8568E3-B6A7-4FFB-830D-414FB46B3950}"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120"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font" Target="fonts/NotoSans-italic.fntdata"/><Relationship Id="rId117" Type="http://schemas.openxmlformats.org/officeDocument/2006/relationships/font" Target="fonts/NotoSans-bold.fntdata"/><Relationship Id="rId116" Type="http://schemas.openxmlformats.org/officeDocument/2006/relationships/font" Target="fonts/NotoSans-regular.fntdata"/><Relationship Id="rId115" Type="http://schemas.openxmlformats.org/officeDocument/2006/relationships/font" Target="fonts/Play-bold.fntdata"/><Relationship Id="rId119" Type="http://schemas.openxmlformats.org/officeDocument/2006/relationships/font" Target="fonts/NotoSans-boldItalic.fntdata"/><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font" Target="fonts/Play-regular.fntdata"/><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a-DK"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kg.dk/martin-buber-relationen-og-kontrollen/"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kus.ku.dk/studerende-for-en-dag/" TargetMode="Externa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r.dk/nyheder/politik/mette-f-indvandrerdrenge-ma-ikke-gore-det-utrygt-tage-s-tog" TargetMode="Externa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ltinget.dk/artikel/rosa-lund-dansk-udlaendingepolitik-er-som-at-pisse-paa-mennesker-og-brokke-sig-over-lugten" TargetMode="Externa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39b33cc041f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39b33cc041f_0_1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g39b33cc041f_0_1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39b33cc041f_0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39b33cc041f_0_1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3" name="Google Shape;783;g39b33cc041f_0_18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39b33cc041f_0_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39b33cc041f_0_1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0" name="Google Shape;790;g39b33cc041f_0_19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39d4148235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39d4148235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8" name="Google Shape;798;g39d4148235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39d41482358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39d41482358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5" name="Google Shape;805;g39d41482358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39d41482358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39d41482358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2" name="Google Shape;812;g39d41482358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39d41482358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39d41482358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0" name="Google Shape;820;g39d41482358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39d41482358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39d41482358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g39d41482358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39d41482358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39d41482358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5" name="Google Shape;835;g39d41482358_0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7ef8a0c99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7ef8a0c99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37ef8a0c99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7ef8a0c99b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7ef8a0c99b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b="1" lang="da-DK"/>
              <a:t>1) Politisk integration</a:t>
            </a:r>
            <a:endParaRPr/>
          </a:p>
          <a:p>
            <a:pPr indent="0" lvl="0" marL="0" rtl="0" algn="l">
              <a:lnSpc>
                <a:spcPct val="90000"/>
              </a:lnSpc>
              <a:spcBef>
                <a:spcPts val="1000"/>
              </a:spcBef>
              <a:spcAft>
                <a:spcPts val="0"/>
              </a:spcAft>
              <a:buClr>
                <a:schemeClr val="dk1"/>
              </a:buClr>
              <a:buSzPts val="2800"/>
              <a:buFont typeface="Arial"/>
              <a:buNone/>
            </a:pPr>
            <a:r>
              <a:rPr lang="da-DK"/>
              <a:t>Statens accept af etniske minoriteter → at få politisk indflydelse (parallel til Honneths tanker om anerkendelse)</a:t>
            </a:r>
            <a:endParaRPr/>
          </a:p>
          <a:p>
            <a:pPr indent="0" lvl="0" marL="0" rtl="0" algn="l">
              <a:lnSpc>
                <a:spcPct val="90000"/>
              </a:lnSpc>
              <a:spcBef>
                <a:spcPts val="1000"/>
              </a:spcBef>
              <a:spcAft>
                <a:spcPts val="0"/>
              </a:spcAft>
              <a:buClr>
                <a:schemeClr val="dk1"/>
              </a:buClr>
              <a:buSzPts val="2800"/>
              <a:buFont typeface="Arial"/>
              <a:buNone/>
            </a:pPr>
            <a:r>
              <a:rPr b="1" lang="da-DK"/>
              <a:t>2) Integration på arbejdsmarkedet</a:t>
            </a:r>
            <a:endParaRPr/>
          </a:p>
          <a:p>
            <a:pPr indent="0" lvl="0" marL="0" rtl="0" algn="l">
              <a:lnSpc>
                <a:spcPct val="90000"/>
              </a:lnSpc>
              <a:spcBef>
                <a:spcPts val="1000"/>
              </a:spcBef>
              <a:spcAft>
                <a:spcPts val="0"/>
              </a:spcAft>
              <a:buClr>
                <a:schemeClr val="dk1"/>
              </a:buClr>
              <a:buSzPts val="2800"/>
              <a:buFont typeface="Arial"/>
              <a:buNone/>
            </a:pPr>
            <a:r>
              <a:rPr lang="da-DK"/>
              <a:t>Etniske minoriteters adgang til det danske arbejdsmarked</a:t>
            </a:r>
            <a:endParaRPr/>
          </a:p>
          <a:p>
            <a:pPr indent="0" lvl="0" marL="0" rtl="0" algn="l">
              <a:lnSpc>
                <a:spcPct val="90000"/>
              </a:lnSpc>
              <a:spcBef>
                <a:spcPts val="1000"/>
              </a:spcBef>
              <a:spcAft>
                <a:spcPts val="0"/>
              </a:spcAft>
              <a:buClr>
                <a:schemeClr val="dk1"/>
              </a:buClr>
              <a:buSzPts val="2800"/>
              <a:buFont typeface="Arial"/>
              <a:buNone/>
            </a:pPr>
            <a:r>
              <a:rPr b="1" lang="da-DK"/>
              <a:t>3) Social integration</a:t>
            </a:r>
            <a:endParaRPr/>
          </a:p>
          <a:p>
            <a:pPr indent="0" lvl="0" marL="0" rtl="0" algn="l">
              <a:lnSpc>
                <a:spcPct val="90000"/>
              </a:lnSpc>
              <a:spcBef>
                <a:spcPts val="1000"/>
              </a:spcBef>
              <a:spcAft>
                <a:spcPts val="0"/>
              </a:spcAft>
              <a:buClr>
                <a:schemeClr val="dk1"/>
              </a:buClr>
              <a:buSzPts val="2800"/>
              <a:buFont typeface="Arial"/>
              <a:buNone/>
            </a:pPr>
            <a:r>
              <a:rPr lang="da-DK"/>
              <a:t>Integration i privaten – at få danske venner og omgangskreds</a:t>
            </a:r>
            <a:endParaRPr/>
          </a:p>
        </p:txBody>
      </p:sp>
      <p:sp>
        <p:nvSpPr>
          <p:cNvPr id="164" name="Google Shape;164;g37ef8a0c99b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7ef8a0c99b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7ef8a0c99b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da-DK"/>
              <a:t>Synes I det er en vigtig tilføjelse?</a:t>
            </a:r>
            <a:endParaRPr/>
          </a:p>
        </p:txBody>
      </p:sp>
      <p:sp>
        <p:nvSpPr>
          <p:cNvPr id="171" name="Google Shape;171;g37ef8a0c99b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7ef8a0c99b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7ef8a0c99b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37ef8a0c99b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7ef8a0c99b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7ef8a0c99b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37ef8a0c99b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7ef8a0c99b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7ef8a0c99b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37ef8a0c99b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7ef8a0c99b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7ef8a0c99b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37ef8a0c99b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7ef8a0c99b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7ef8a0c99b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g37ef8a0c99b_0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7f1ae8835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7f1ae8835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g37f1ae8835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7ef8a0c99b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7ef8a0c99b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37ef8a0c99b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7ef8a0c99b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7ef8a0c99b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g37ef8a0c99b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7f1ae8835b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7f1ae8835b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g37f1ae8835b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7f1ae8835b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7f1ae8835b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g37f1ae8835b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7f1ae8835b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7f1ae8835b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37f1ae8835b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7f1ae8835b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7f1ae8835b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g37f1ae8835b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7f1ae8835b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7f1ae8835b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g37f1ae8835b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7fa76b30bb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7fa76b30bb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37fa76b30bb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7fa76b30bb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7fa76b30bb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g37fa76b30bb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4903565246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4903565246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34903565246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4903565246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4903565246_0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g34903565246_0_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81c713445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81c713445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g381c713445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84a6f59862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84a6f59862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g384a6f59862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4903565246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4903565246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da-DK"/>
              <a:t>Hvis man anser sin egen kultur for at være andre kulturer overlegen, og bruger man sin egen kultur som målestok, når andre kulturer skal vurderes, så ender man i det, man kalder etnocentrisme.</a:t>
            </a:r>
            <a:endParaRPr/>
          </a:p>
          <a:p>
            <a:pPr indent="0" lvl="0" marL="0" rtl="0" algn="l">
              <a:spcBef>
                <a:spcPts val="0"/>
              </a:spcBef>
              <a:spcAft>
                <a:spcPts val="0"/>
              </a:spcAft>
              <a:buNone/>
            </a:pPr>
            <a:r>
              <a:t/>
            </a:r>
            <a:endParaRPr/>
          </a:p>
          <a:p>
            <a:pPr indent="0" lvl="0" marL="0" rtl="0" algn="l">
              <a:spcBef>
                <a:spcPts val="0"/>
              </a:spcBef>
              <a:spcAft>
                <a:spcPts val="0"/>
              </a:spcAft>
              <a:buNone/>
            </a:pPr>
            <a:r>
              <a:rPr lang="da-DK"/>
              <a:t>Rosen-thal-effekten: selvopfyldende profeti. </a:t>
            </a:r>
            <a:endParaRPr/>
          </a:p>
          <a:p>
            <a:pPr indent="0" lvl="0" marL="0" rtl="0" algn="l">
              <a:spcBef>
                <a:spcPts val="0"/>
              </a:spcBef>
              <a:spcAft>
                <a:spcPts val="0"/>
              </a:spcAft>
              <a:buNone/>
            </a:pPr>
            <a:r>
              <a:t/>
            </a:r>
            <a:endParaRPr/>
          </a:p>
          <a:p>
            <a:pPr indent="0" lvl="0" marL="0" rtl="0" algn="l">
              <a:spcBef>
                <a:spcPts val="0"/>
              </a:spcBef>
              <a:spcAft>
                <a:spcPts val="0"/>
              </a:spcAft>
              <a:buNone/>
            </a:pPr>
            <a:r>
              <a:rPr lang="da-DK"/>
              <a:t>Stereotypitrussel: Når der er stereotyper og man hører dem nok, så begynder man også at tro på dem og de “truer” ens liv. </a:t>
            </a:r>
            <a:endParaRPr/>
          </a:p>
        </p:txBody>
      </p:sp>
      <p:sp>
        <p:nvSpPr>
          <p:cNvPr id="314" name="Google Shape;314;g34903565246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84a6f59862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84a6f59862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g384a6f59862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84a6f59862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84a6f59862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384a6f59862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4903565246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4903565246_0_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34903565246_0_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4903565246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4903565246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da-DK"/>
              <a:t>Kilde: </a:t>
            </a:r>
            <a:r>
              <a:rPr lang="da-DK" sz="1100" u="sng">
                <a:solidFill>
                  <a:schemeClr val="hlink"/>
                </a:solidFill>
                <a:hlinkClick r:id="rId2"/>
              </a:rPr>
              <a:t>Martin Buber: Relationen og kontrollen - KKG</a:t>
            </a:r>
            <a:endParaRPr/>
          </a:p>
        </p:txBody>
      </p:sp>
      <p:sp>
        <p:nvSpPr>
          <p:cNvPr id="342" name="Google Shape;342;g34903565246_0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4903565246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4903565246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g34903565246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7fa76b30b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7fa76b30b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37fa76b30b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4903565246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4903565246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g34903565246_0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4903565246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4903565246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g34903565246_0_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840cce79e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840cce79e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g3840cce79e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840cce79eb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840cce79eb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g3840cce79eb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840cce79eb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840cce79eb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g3840cce79eb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840cce79eb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3840cce79eb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g3840cce79eb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840cce79eb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840cce79eb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g3840cce79eb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840cce79eb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3840cce79eb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g3840cce79eb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840cce79eb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840cce79eb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g3840cce79eb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840cce79eb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3840cce79eb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da-DK"/>
              <a:t>mekanisk solidaritet: ligheder</a:t>
            </a:r>
            <a:endParaRPr/>
          </a:p>
          <a:p>
            <a:pPr indent="0" lvl="0" marL="0" rtl="0" algn="l">
              <a:spcBef>
                <a:spcPts val="0"/>
              </a:spcBef>
              <a:spcAft>
                <a:spcPts val="0"/>
              </a:spcAft>
              <a:buNone/>
            </a:pPr>
            <a:r>
              <a:rPr lang="da-DK"/>
              <a:t>Organisk solidaritet: forskelle</a:t>
            </a:r>
            <a:endParaRPr/>
          </a:p>
        </p:txBody>
      </p:sp>
      <p:sp>
        <p:nvSpPr>
          <p:cNvPr id="432" name="Google Shape;432;g3840cce79eb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840cce79eb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3840cce79eb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g3840cce79eb_0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666b55d83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3666b55d83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g3666b55d83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87587c9b0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387587c9b0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g387587c9b0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87587c9b09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387587c9b09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g387587c9b09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666b55d83b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3666b55d83b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g3666b55d83b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666b55d83b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3666b55d83b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g3666b55d83b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666b55d83b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3666b55d83b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g3666b55d83b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666b55d83b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3666b55d83b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g3666b55d83b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666b55d83b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3666b55d83b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g3666b55d83b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da-DK" sz="1200">
                <a:solidFill>
                  <a:schemeClr val="dk1"/>
                </a:solidFill>
                <a:latin typeface="Arial"/>
                <a:ea typeface="Arial"/>
                <a:cs typeface="Arial"/>
                <a:sym typeface="Arial"/>
              </a:rPr>
              <a:t>Ordet </a:t>
            </a:r>
            <a:r>
              <a:rPr b="1" i="0" lang="da-DK" sz="1200">
                <a:solidFill>
                  <a:schemeClr val="dk1"/>
                </a:solidFill>
                <a:latin typeface="Arial"/>
                <a:ea typeface="Arial"/>
                <a:cs typeface="Arial"/>
                <a:sym typeface="Arial"/>
              </a:rPr>
              <a:t>integration</a:t>
            </a:r>
            <a:r>
              <a:rPr b="0" i="0" lang="da-DK" sz="1200">
                <a:solidFill>
                  <a:schemeClr val="dk1"/>
                </a:solidFill>
                <a:latin typeface="Arial"/>
                <a:ea typeface="Arial"/>
                <a:cs typeface="Arial"/>
                <a:sym typeface="Arial"/>
              </a:rPr>
              <a:t> kommer af det latinske ord "integration", og direkte oversat betyder det "at gøre hel" eller "sammenslutte flere dele" eller "forbinde en mangfoldighed til en helhed".</a:t>
            </a:r>
            <a:endParaRPr/>
          </a:p>
          <a:p>
            <a:pPr indent="0" lvl="0" marL="0" rtl="0" algn="l">
              <a:spcBef>
                <a:spcPts val="0"/>
              </a:spcBef>
              <a:spcAft>
                <a:spcPts val="0"/>
              </a:spcAft>
              <a:buNone/>
            </a:pPr>
            <a:r>
              <a:rPr b="1" i="0" lang="da-DK" sz="1200">
                <a:solidFill>
                  <a:schemeClr val="dk1"/>
                </a:solidFill>
                <a:latin typeface="Arial"/>
                <a:ea typeface="Arial"/>
                <a:cs typeface="Arial"/>
                <a:sym typeface="Arial"/>
              </a:rPr>
              <a:t>Assimilation</a:t>
            </a:r>
            <a:r>
              <a:rPr b="0" i="0" lang="da-DK" sz="1200">
                <a:solidFill>
                  <a:schemeClr val="dk1"/>
                </a:solidFill>
                <a:latin typeface="Arial"/>
                <a:ea typeface="Arial"/>
                <a:cs typeface="Arial"/>
                <a:sym typeface="Arial"/>
              </a:rPr>
              <a:t> stammer ligeledes fra latin, fra begrebet "assimilare", der direkte oversat betyder "at gøre lig med". </a:t>
            </a:r>
            <a:r>
              <a:rPr b="1" i="0" lang="da-DK" sz="1200">
                <a:solidFill>
                  <a:schemeClr val="dk1"/>
                </a:solidFill>
                <a:latin typeface="Arial"/>
                <a:ea typeface="Arial"/>
                <a:cs typeface="Arial"/>
                <a:sym typeface="Arial"/>
              </a:rPr>
              <a:t>Segregation</a:t>
            </a:r>
            <a:r>
              <a:rPr b="0" i="0" lang="da-DK" sz="1200">
                <a:solidFill>
                  <a:schemeClr val="dk1"/>
                </a:solidFill>
                <a:latin typeface="Arial"/>
                <a:ea typeface="Arial"/>
                <a:cs typeface="Arial"/>
                <a:sym typeface="Arial"/>
              </a:rPr>
              <a:t> har rødder i det latinske begreb "segregare" og betyder "at adskille"</a:t>
            </a:r>
            <a:endParaRPr/>
          </a:p>
          <a:p>
            <a:pPr indent="0" lvl="0" marL="0" rtl="0" algn="l">
              <a:spcBef>
                <a:spcPts val="0"/>
              </a:spcBef>
              <a:spcAft>
                <a:spcPts val="0"/>
              </a:spcAft>
              <a:buNone/>
            </a:pPr>
            <a:r>
              <a:t/>
            </a:r>
            <a:endParaRPr/>
          </a:p>
        </p:txBody>
      </p:sp>
      <p:sp>
        <p:nvSpPr>
          <p:cNvPr id="118" name="Google Shape;11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666b55d83b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3666b55d83b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g3666b55d83b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892e48c5c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3892e48c5c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g3892e48c5c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892e48c5c5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3892e48c5c5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g3892e48c5c5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892e48c5c5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3892e48c5c5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g3892e48c5c5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892e48c5c5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3892e48c5c5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g3892e48c5c5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892e48c5c5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3892e48c5c5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g3892e48c5c5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3666b55d83b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3666b55d83b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g3666b55d83b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3850884031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3850884031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g3850884031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8508840319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38508840319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g38508840319_0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38508840319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38508840319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g38508840319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38508840319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38508840319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da-DK" sz="2200">
                <a:solidFill>
                  <a:srgbClr val="333333"/>
                </a:solidFill>
                <a:highlight>
                  <a:srgbClr val="FFFFFF"/>
                </a:highlight>
                <a:latin typeface="Noto Sans"/>
                <a:ea typeface="Noto Sans"/>
                <a:cs typeface="Noto Sans"/>
                <a:sym typeface="Noto Sans"/>
              </a:rPr>
              <a:t>“I </a:t>
            </a:r>
            <a:r>
              <a:rPr lang="da-DK" sz="2200" u="sng">
                <a:solidFill>
                  <a:srgbClr val="333333"/>
                </a:solidFill>
                <a:latin typeface="Noto Sans"/>
                <a:ea typeface="Noto Sans"/>
                <a:cs typeface="Noto Sans"/>
                <a:sym typeface="Noto Sans"/>
              </a:rPr>
              <a:t>den flydende modernitet</a:t>
            </a:r>
            <a:r>
              <a:rPr lang="da-DK" sz="2200">
                <a:solidFill>
                  <a:srgbClr val="333333"/>
                </a:solidFill>
                <a:highlight>
                  <a:srgbClr val="FFFFFF"/>
                </a:highlight>
                <a:latin typeface="Noto Sans"/>
                <a:ea typeface="Noto Sans"/>
                <a:cs typeface="Noto Sans"/>
                <a:sym typeface="Noto Sans"/>
              </a:rPr>
              <a:t> er den tunge modernitets stabile og forudsigelige socialstrukturer ifølge Bauman blevet erstattet af forgængelige, let flydende og konstant foranderlige relationer mellem menneskene, og en stærkt forøget social mobilitet”</a:t>
            </a:r>
            <a:endParaRPr/>
          </a:p>
        </p:txBody>
      </p:sp>
      <p:sp>
        <p:nvSpPr>
          <p:cNvPr id="572" name="Google Shape;572;g38508840319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38508840319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38508840319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g38508840319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38508840319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38508840319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g38508840319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38508840319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38508840319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g38508840319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38508840319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38508840319_0_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g38508840319_0_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38508840319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38508840319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g38508840319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38508840319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38508840319_0_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g38508840319_0_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39b33cc041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39b33cc041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g39b33cc041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39b33cc041f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39b33cc041f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g39b33cc041f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39b33cc041f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39b33cc041f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g39b33cc041f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39b33cc041f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39b33cc041f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g39b33cc041f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39b33cc041f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39b33cc041f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da-DK"/>
              <a:t>Individualisering</a:t>
            </a:r>
            <a:endParaRPr/>
          </a:p>
          <a:p>
            <a:pPr indent="0" lvl="0" marL="0" rtl="0" algn="l">
              <a:spcBef>
                <a:spcPts val="0"/>
              </a:spcBef>
              <a:spcAft>
                <a:spcPts val="0"/>
              </a:spcAft>
              <a:buNone/>
            </a:pPr>
            <a:r>
              <a:rPr lang="da-DK"/>
              <a:t>Aftraditionalisering</a:t>
            </a:r>
            <a:endParaRPr/>
          </a:p>
          <a:p>
            <a:pPr indent="0" lvl="0" marL="0" rtl="0" algn="l">
              <a:spcBef>
                <a:spcPts val="0"/>
              </a:spcBef>
              <a:spcAft>
                <a:spcPts val="0"/>
              </a:spcAft>
              <a:buNone/>
            </a:pPr>
            <a:r>
              <a:rPr lang="da-DK"/>
              <a:t>aktiv tillid</a:t>
            </a:r>
            <a:endParaRPr/>
          </a:p>
          <a:p>
            <a:pPr indent="0" lvl="0" marL="0" rtl="0" algn="l">
              <a:spcBef>
                <a:spcPts val="0"/>
              </a:spcBef>
              <a:spcAft>
                <a:spcPts val="0"/>
              </a:spcAft>
              <a:buNone/>
            </a:pPr>
            <a:r>
              <a:rPr lang="da-DK"/>
              <a:t>Øget refleksivitet</a:t>
            </a:r>
            <a:endParaRPr/>
          </a:p>
          <a:p>
            <a:pPr indent="0" lvl="0" marL="0" rtl="0" algn="l">
              <a:spcBef>
                <a:spcPts val="0"/>
              </a:spcBef>
              <a:spcAft>
                <a:spcPts val="0"/>
              </a:spcAft>
              <a:buNone/>
            </a:pPr>
            <a:r>
              <a:rPr lang="da-DK"/>
              <a:t>Udlejring af sociale relationer</a:t>
            </a:r>
            <a:endParaRPr/>
          </a:p>
          <a:p>
            <a:pPr indent="0" lvl="0" marL="0" rtl="0" algn="l">
              <a:spcBef>
                <a:spcPts val="0"/>
              </a:spcBef>
              <a:spcAft>
                <a:spcPts val="0"/>
              </a:spcAft>
              <a:buNone/>
            </a:pPr>
            <a:r>
              <a:rPr lang="da-DK"/>
              <a:t>Adskillelse af tid og rum</a:t>
            </a:r>
            <a:endParaRPr/>
          </a:p>
          <a:p>
            <a:pPr indent="0" lvl="0" marL="0" rtl="0" algn="l">
              <a:spcBef>
                <a:spcPts val="0"/>
              </a:spcBef>
              <a:spcAft>
                <a:spcPts val="0"/>
              </a:spcAft>
              <a:buNone/>
            </a:pPr>
            <a:r>
              <a:rPr lang="da-DK"/>
              <a:t>Strukturationsteori</a:t>
            </a:r>
            <a:endParaRPr/>
          </a:p>
        </p:txBody>
      </p:sp>
      <p:sp>
        <p:nvSpPr>
          <p:cNvPr id="650" name="Google Shape;650;g39b33cc041f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39b33cc041f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39b33cc041f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g39b33cc041f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39b33cc041f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39b33cc041f_0_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g39b33cc041f_0_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39b33cc041f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39b33cc041f_0_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g39b33cc041f_0_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39b33cc041f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39b33cc041f_0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g39b33cc041f_0_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39b33cc041f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39b33cc041f_0_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g39b33cc041f_0_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39b33cc041f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39b33cc041f_0_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g39b33cc041f_0_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39b33cc041f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39b33cc041f_0_1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g39b33cc041f_0_1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39b33cc041f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39b33cc041f_0_1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g39b33cc041f_0_1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39b33cc041f_0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39b33cc041f_0_2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da-DK" sz="1100" u="sng">
                <a:solidFill>
                  <a:schemeClr val="hlink"/>
                </a:solidFill>
                <a:hlinkClick r:id="rId2"/>
              </a:rPr>
              <a:t>https://fokus.ku.dk/studerende-for-en-dag/</a:t>
            </a:r>
            <a:endParaRPr/>
          </a:p>
        </p:txBody>
      </p:sp>
      <p:sp>
        <p:nvSpPr>
          <p:cNvPr id="705" name="Google Shape;705;g39b33cc041f_0_2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38508840319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38508840319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da-DK" sz="1400"/>
              <a:t>Aftraditionalisering</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Clr>
                <a:schemeClr val="dk1"/>
              </a:buClr>
              <a:buSzPts val="1100"/>
              <a:buFont typeface="Arial"/>
              <a:buNone/>
            </a:pPr>
            <a:r>
              <a:rPr lang="da-DK" sz="1400"/>
              <a:t>Øget refleksivitet</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Clr>
                <a:schemeClr val="dk1"/>
              </a:buClr>
              <a:buSzPts val="1100"/>
              <a:buFont typeface="Arial"/>
              <a:buNone/>
            </a:pPr>
            <a:r>
              <a:rPr lang="da-DK" sz="1400"/>
              <a:t>Individualitet</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Clr>
                <a:schemeClr val="dk1"/>
              </a:buClr>
              <a:buSzPts val="1100"/>
              <a:buFont typeface="Arial"/>
              <a:buNone/>
            </a:pPr>
            <a:r>
              <a:rPr lang="da-DK" sz="1400"/>
              <a:t>Rene forhold (frivillige relationer)</a:t>
            </a:r>
            <a:endParaRPr/>
          </a:p>
        </p:txBody>
      </p:sp>
      <p:sp>
        <p:nvSpPr>
          <p:cNvPr id="712" name="Google Shape;712;g38508840319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39b33cc041f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39b33cc041f_0_1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g39b33cc041f_0_1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39b33cc041f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39b33cc041f_0_1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da-DK"/>
              <a:t>Kilde: </a:t>
            </a:r>
            <a:r>
              <a:rPr lang="da-DK" sz="1100" u="sng">
                <a:solidFill>
                  <a:schemeClr val="hlink"/>
                </a:solidFill>
                <a:hlinkClick r:id="rId2"/>
              </a:rPr>
              <a:t>https://www.dr.dk/nyheder/politik/mette-f-indvandrerdrenge-ma-ikke-gore-det-utrygt-tage-s-tog</a:t>
            </a:r>
            <a:endParaRPr/>
          </a:p>
        </p:txBody>
      </p:sp>
      <p:sp>
        <p:nvSpPr>
          <p:cNvPr id="726" name="Google Shape;726;g39b33cc041f_0_1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39b33cc041f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39b33cc041f_0_1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da-DK"/>
              <a:t>Kilde: </a:t>
            </a:r>
            <a:r>
              <a:rPr lang="da-DK" sz="1100" u="sng">
                <a:solidFill>
                  <a:schemeClr val="hlink"/>
                </a:solidFill>
                <a:hlinkClick r:id="rId2"/>
              </a:rPr>
              <a:t>https://www.altinget.dk/artikel/rosa-lund-dansk-udlaendingepolitik-er-som-at-pisse-paa-mennesker-og-brokke-sig-over-lugten</a:t>
            </a:r>
            <a:endParaRPr/>
          </a:p>
        </p:txBody>
      </p:sp>
      <p:sp>
        <p:nvSpPr>
          <p:cNvPr id="733" name="Google Shape;733;g39b33cc041f_0_1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39b33cc041f_0_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39b33cc041f_0_1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g39b33cc041f_0_1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39b33cc041f_0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39b33cc041f_0_1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g39b33cc041f_0_1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39b33cc041f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39b33cc041f_0_1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5" name="Google Shape;755;g39b33cc041f_0_1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39b33cc041f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39b33cc041f_0_1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da-DK"/>
              <a:t>"Kæder af ligheder" og udtryk for indre logik i diskursen, der dannes ved, at flere begreber, fænomener og associationer knytter sig sammen via implicit reference til et nodalpunkt i en bestemt diskurs. Processen får ved at fokusere på diskursens indre karakteristika og logik tilsyneladende forskelle til at forsvinde eller træde i baggrunden. 		 	 </a:t>
            </a:r>
            <a:endParaRPr/>
          </a:p>
        </p:txBody>
      </p:sp>
      <p:sp>
        <p:nvSpPr>
          <p:cNvPr id="762" name="Google Shape;762;g39b33cc041f_0_1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39b33cc041f_0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39b33cc041f_0_1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g39b33cc041f_0_1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slide" type="title">
  <p:cSld name="TITLE">
    <p:spTree>
      <p:nvGrpSpPr>
        <p:cNvPr id="15" name="Shape 15"/>
        <p:cNvGrpSpPr/>
        <p:nvPr/>
      </p:nvGrpSpPr>
      <p:grpSpPr>
        <a:xfrm>
          <a:off x="0" y="0"/>
          <a:ext cx="0" cy="0"/>
          <a:chOff x="0" y="0"/>
          <a:chExt cx="0" cy="0"/>
        </a:xfrm>
      </p:grpSpPr>
      <p:sp>
        <p:nvSpPr>
          <p:cNvPr id="16" name="Google Shape;16;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lodret tekst" type="vertTx">
  <p:cSld name="VERTICAL_TEXT">
    <p:spTree>
      <p:nvGrpSpPr>
        <p:cNvPr id="72" name="Shape 72"/>
        <p:cNvGrpSpPr/>
        <p:nvPr/>
      </p:nvGrpSpPr>
      <p:grpSpPr>
        <a:xfrm>
          <a:off x="0" y="0"/>
          <a:ext cx="0" cy="0"/>
          <a:chOff x="0" y="0"/>
          <a:chExt cx="0" cy="0"/>
        </a:xfrm>
      </p:grpSpPr>
      <p:sp>
        <p:nvSpPr>
          <p:cNvPr id="73" name="Google Shape;7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et titel og tekst" type="vertTitleAndTx">
  <p:cSld name="VERTICAL_TITLE_AND_VERTICAL_TEXT">
    <p:spTree>
      <p:nvGrpSpPr>
        <p:cNvPr id="78" name="Shape 78"/>
        <p:cNvGrpSpPr/>
        <p:nvPr/>
      </p:nvGrpSpPr>
      <p:grpSpPr>
        <a:xfrm>
          <a:off x="0" y="0"/>
          <a:ext cx="0" cy="0"/>
          <a:chOff x="0" y="0"/>
          <a:chExt cx="0" cy="0"/>
        </a:xfrm>
      </p:grpSpPr>
      <p:sp>
        <p:nvSpPr>
          <p:cNvPr id="79" name="Google Shape;79;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indholdsobjekt"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snitsoverskrift"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 indholdsobjekter"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menligning"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n titel"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54" name="Shape 54"/>
        <p:cNvGrpSpPr/>
        <p:nvPr/>
      </p:nvGrpSpPr>
      <p:grpSpPr>
        <a:xfrm>
          <a:off x="0" y="0"/>
          <a:ext cx="0" cy="0"/>
          <a:chOff x="0" y="0"/>
          <a:chExt cx="0" cy="0"/>
        </a:xfrm>
      </p:grpSpPr>
      <p:sp>
        <p:nvSpPr>
          <p:cNvPr id="55" name="Google Shape;5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hold med billedtekst" type="objTx">
  <p:cSld name="OBJECT_WITH_CAPTION_TEXT">
    <p:spTree>
      <p:nvGrpSpPr>
        <p:cNvPr id="58" name="Shape 58"/>
        <p:cNvGrpSpPr/>
        <p:nvPr/>
      </p:nvGrpSpPr>
      <p:grpSpPr>
        <a:xfrm>
          <a:off x="0" y="0"/>
          <a:ext cx="0" cy="0"/>
          <a:chOff x="0" y="0"/>
          <a:chExt cx="0" cy="0"/>
        </a:xfrm>
      </p:grpSpPr>
      <p:sp>
        <p:nvSpPr>
          <p:cNvPr id="59" name="Google Shape;59;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lede med billedtekst" type="picTx">
  <p:cSld name="PICTURE_WITH_CAPTION_TEXT">
    <p:spTree>
      <p:nvGrpSpPr>
        <p:cNvPr id="65" name="Shape 65"/>
        <p:cNvGrpSpPr/>
        <p:nvPr/>
      </p:nvGrpSpPr>
      <p:grpSpPr>
        <a:xfrm>
          <a:off x="0" y="0"/>
          <a:ext cx="0" cy="0"/>
          <a:chOff x="0" y="0"/>
          <a:chExt cx="0" cy="0"/>
        </a:xfrm>
      </p:grpSpPr>
      <p:sp>
        <p:nvSpPr>
          <p:cNvPr id="66" name="Google Shape;66;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1"/>
          <p:cNvSpPr/>
          <p:nvPr>
            <p:ph idx="2" type="pic"/>
          </p:nvPr>
        </p:nvSpPr>
        <p:spPr>
          <a:xfrm>
            <a:off x="5183188" y="987425"/>
            <a:ext cx="6172200" cy="4873625"/>
          </a:xfrm>
          <a:prstGeom prst="rect">
            <a:avLst/>
          </a:prstGeom>
          <a:noFill/>
          <a:ln>
            <a:noFill/>
          </a:ln>
        </p:spPr>
      </p:sp>
      <p:sp>
        <p:nvSpPr>
          <p:cNvPr id="68" name="Google Shape;68;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19.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15.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16.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hyperlink" Target="https://www.ft.dk/forhandlinger/20231/20231M074_2024-04-05_0900.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ennyindvandring.systime.dk/?id=24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youtube.com/watch?v=oJE9KHsMiY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echo.tv2.dk/2025-09-19-studerende-fra-bangladesh-frygter-for-sin-fremti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about:blank"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1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1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1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17.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lay"/>
              <a:buNone/>
            </a:pPr>
            <a:r>
              <a:rPr lang="da-DK"/>
              <a:t>Indvandring, integration og identitet i det senmoderne samfund</a:t>
            </a:r>
            <a:endParaRPr/>
          </a:p>
        </p:txBody>
      </p:sp>
      <p:sp>
        <p:nvSpPr>
          <p:cNvPr id="89" name="Google Shape;89;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da-DK"/>
              <a:t>Segregation – at adskille</a:t>
            </a:r>
            <a:endParaRPr/>
          </a:p>
        </p:txBody>
      </p:sp>
      <p:sp>
        <p:nvSpPr>
          <p:cNvPr id="146" name="Google Shape;146;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da-DK"/>
              <a:t>At holde forskellige grupper adskilt</a:t>
            </a:r>
            <a:endParaRPr/>
          </a:p>
          <a:p>
            <a:pPr indent="-228600" lvl="0" marL="228600" rtl="0" algn="l">
              <a:lnSpc>
                <a:spcPct val="90000"/>
              </a:lnSpc>
              <a:spcBef>
                <a:spcPts val="1000"/>
              </a:spcBef>
              <a:spcAft>
                <a:spcPts val="0"/>
              </a:spcAft>
              <a:buClr>
                <a:schemeClr val="dk1"/>
              </a:buClr>
              <a:buSzPts val="2800"/>
              <a:buChar char="•"/>
            </a:pPr>
            <a:r>
              <a:rPr lang="da-DK"/>
              <a:t>Ghettoer opstår hvor der kun er folk med samme etnicitet (kan både ske frivilligt og ufrivilligt)</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g39b33cc041f_0_18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Metode 2: Ole Wævers lagdelte teori</a:t>
            </a:r>
            <a:endParaRPr/>
          </a:p>
        </p:txBody>
      </p:sp>
      <p:sp>
        <p:nvSpPr>
          <p:cNvPr id="779" name="Google Shape;779;g39b33cc041f_0_18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lang="da-DK"/>
              <a:t>Teoretiker som beskriver at der findes tre forskellige lag af diskurser, hvor de dybeste lag i diskurser er sværest at ændre</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AutoNum type="arabicParenR"/>
            </a:pPr>
            <a:r>
              <a:rPr lang="da-DK"/>
              <a:t>Dybe diskurser</a:t>
            </a:r>
            <a:endParaRPr/>
          </a:p>
          <a:p>
            <a:pPr indent="-342900" lvl="0" marL="457200" rtl="0" algn="l">
              <a:spcBef>
                <a:spcPts val="0"/>
              </a:spcBef>
              <a:spcAft>
                <a:spcPts val="0"/>
              </a:spcAft>
              <a:buSzPts val="1800"/>
              <a:buChar char="-"/>
            </a:pPr>
            <a:r>
              <a:rPr lang="da-DK"/>
              <a:t>Fx Hvordan Danmark opfatter sig selv som stat og nation (velfærdsstat og ikke-magtstat)</a:t>
            </a:r>
            <a:endParaRPr/>
          </a:p>
          <a:p>
            <a:pPr indent="-342900" lvl="0" marL="457200" rtl="0" algn="l">
              <a:spcBef>
                <a:spcPts val="0"/>
              </a:spcBef>
              <a:spcAft>
                <a:spcPts val="0"/>
              </a:spcAft>
              <a:buSzPts val="1800"/>
              <a:buAutoNum type="arabicParenR"/>
            </a:pPr>
            <a:r>
              <a:rPr lang="da-DK"/>
              <a:t>Mellemdybe diskurser </a:t>
            </a:r>
            <a:endParaRPr/>
          </a:p>
          <a:p>
            <a:pPr indent="-342900" lvl="0" marL="457200" rtl="0" algn="l">
              <a:spcBef>
                <a:spcPts val="0"/>
              </a:spcBef>
              <a:spcAft>
                <a:spcPts val="0"/>
              </a:spcAft>
              <a:buSzPts val="1800"/>
              <a:buChar char="-"/>
            </a:pPr>
            <a:r>
              <a:rPr lang="da-DK"/>
              <a:t>Fx Hvordan man opfatter relationen mellem rigsfællesskabets parter</a:t>
            </a:r>
            <a:endParaRPr/>
          </a:p>
          <a:p>
            <a:pPr indent="-342900" lvl="0" marL="457200" rtl="0" algn="l">
              <a:spcBef>
                <a:spcPts val="0"/>
              </a:spcBef>
              <a:spcAft>
                <a:spcPts val="0"/>
              </a:spcAft>
              <a:buSzPts val="1800"/>
              <a:buAutoNum type="arabicParenR"/>
            </a:pPr>
            <a:r>
              <a:rPr lang="da-DK"/>
              <a:t>Ikke-dybe diskurser</a:t>
            </a:r>
            <a:endParaRPr/>
          </a:p>
          <a:p>
            <a:pPr indent="-342900" lvl="0" marL="457200" rtl="0" algn="l">
              <a:spcBef>
                <a:spcPts val="0"/>
              </a:spcBef>
              <a:spcAft>
                <a:spcPts val="0"/>
              </a:spcAft>
              <a:buSzPts val="1800"/>
              <a:buChar char="-"/>
            </a:pPr>
            <a:r>
              <a:rPr lang="da-DK"/>
              <a:t>Fx Kongeriget Danmarks udenrigspolitiske positionering i Arktis</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g39b33cc041f_0_18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Metode 3: Lene Hansen - Selv-Anden konstellationer</a:t>
            </a:r>
            <a:endParaRPr/>
          </a:p>
        </p:txBody>
      </p:sp>
      <p:sp>
        <p:nvSpPr>
          <p:cNvPr id="786" name="Google Shape;786;g39b33cc041f_0_18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Id</a:t>
            </a:r>
            <a:r>
              <a:rPr lang="da-DK"/>
              <a:t>éen her at Selvet kun dannes i relationen til en Anden - der sker en sammenkædning og differentiering mellem Selv og Anden.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da-DK"/>
              <a:t>Den Anden kan være mange forskellige slags (fremtid, fortid, fjende (radikal anden) eller ven (positiv anden)).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da-DK"/>
              <a:t>Typisk brugt i International Politik - men kan også anvendes i identitetsdannelse mellem mennesker/enheder</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g39b33cc041f_0_19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Eksempel</a:t>
            </a:r>
            <a:endParaRPr/>
          </a:p>
        </p:txBody>
      </p:sp>
      <p:sp>
        <p:nvSpPr>
          <p:cNvPr id="793" name="Google Shape;793;g39b33cc041f_0_196"/>
          <p:cNvSpPr txBox="1"/>
          <p:nvPr>
            <p:ph idx="1" type="body"/>
          </p:nvPr>
        </p:nvSpPr>
        <p:spPr>
          <a:xfrm>
            <a:off x="838200" y="1825625"/>
            <a:ext cx="5836800" cy="43512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da-DK"/>
              <a:t>Man finder ud af et Selv (her: rigsfællesskabet)</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da-DK"/>
              <a:t>Hvem er så den Anden som Selvet skabes op af? (her: løsrevet Grønland - så en fiktiv fremtidigt Anden)</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da-DK">
                <a:highlight>
                  <a:srgbClr val="FFFF00"/>
                </a:highlight>
              </a:rPr>
              <a:t>Hvordan kunne det se ud ift. indvandring?</a:t>
            </a:r>
            <a:endParaRPr/>
          </a:p>
        </p:txBody>
      </p:sp>
      <p:pic>
        <p:nvPicPr>
          <p:cNvPr id="794" name="Google Shape;794;g39b33cc041f_0_196" title="Skærmbillede 2025-10-20 kl. 13.56.12.png"/>
          <p:cNvPicPr preferRelativeResize="0"/>
          <p:nvPr/>
        </p:nvPicPr>
        <p:blipFill>
          <a:blip r:embed="rId3">
            <a:alphaModFix/>
          </a:blip>
          <a:stretch>
            <a:fillRect/>
          </a:stretch>
        </p:blipFill>
        <p:spPr>
          <a:xfrm>
            <a:off x="6422975" y="73425"/>
            <a:ext cx="5292199" cy="6711151"/>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799" name="Shape 799"/>
        <p:cNvGrpSpPr/>
        <p:nvPr/>
      </p:nvGrpSpPr>
      <p:grpSpPr>
        <a:xfrm>
          <a:off x="0" y="0"/>
          <a:ext cx="0" cy="0"/>
          <a:chOff x="0" y="0"/>
          <a:chExt cx="0" cy="0"/>
        </a:xfrm>
      </p:grpSpPr>
      <p:sp>
        <p:nvSpPr>
          <p:cNvPr id="800" name="Google Shape;800;g39d41482358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Modul 13</a:t>
            </a:r>
            <a:endParaRPr/>
          </a:p>
        </p:txBody>
      </p:sp>
      <p:sp>
        <p:nvSpPr>
          <p:cNvPr id="801" name="Google Shape;801;g39d41482358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da-DK"/>
              <a:t>Begreber vi skal have styr på</a:t>
            </a:r>
            <a:endParaRPr/>
          </a:p>
          <a:p>
            <a:pPr indent="-342900" lvl="0" marL="457200" rtl="0" algn="l">
              <a:spcBef>
                <a:spcPts val="0"/>
              </a:spcBef>
              <a:spcAft>
                <a:spcPts val="0"/>
              </a:spcAft>
              <a:buSzPts val="1800"/>
              <a:buChar char="-"/>
            </a:pPr>
            <a:r>
              <a:rPr lang="da-DK"/>
              <a:t>Repetition: hvilke tre metoder kunne man bruge til at analysere diskurser?</a:t>
            </a:r>
            <a:endParaRPr/>
          </a:p>
          <a:p>
            <a:pPr indent="-342900" lvl="0" marL="457200" rtl="0" algn="l">
              <a:spcBef>
                <a:spcPts val="0"/>
              </a:spcBef>
              <a:spcAft>
                <a:spcPts val="0"/>
              </a:spcAft>
              <a:buSzPts val="1800"/>
              <a:buChar char="-"/>
            </a:pPr>
            <a:r>
              <a:rPr lang="da-DK"/>
              <a:t>Vælg selv opgaver</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g39d41482358_0_2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Find definitionen på</a:t>
            </a:r>
            <a:endParaRPr/>
          </a:p>
        </p:txBody>
      </p:sp>
      <p:sp>
        <p:nvSpPr>
          <p:cNvPr id="808" name="Google Shape;808;g39d41482358_0_2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lang="da-DK"/>
              <a:t>Normer i relation til roller, rollekonflikter og social kontrol - søg i ærke dansker, perker dansker og luk samfundet op for at finde definitioner.</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1000"/>
              </a:spcBef>
              <a:spcAft>
                <a:spcPts val="0"/>
              </a:spcAft>
              <a:buNone/>
            </a:pPr>
            <a:r>
              <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g39d41482358_0_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Kultur-begreber</a:t>
            </a:r>
            <a:endParaRPr/>
          </a:p>
        </p:txBody>
      </p:sp>
      <p:sp>
        <p:nvSpPr>
          <p:cNvPr id="815" name="Google Shape;815;g39d41482358_0_6"/>
          <p:cNvSpPr txBox="1"/>
          <p:nvPr>
            <p:ph idx="1" type="body"/>
          </p:nvPr>
        </p:nvSpPr>
        <p:spPr>
          <a:xfrm>
            <a:off x="838200" y="1825625"/>
            <a:ext cx="34545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Find definitionen af:</a:t>
            </a:r>
            <a:endParaRPr/>
          </a:p>
          <a:p>
            <a:pPr indent="-342900" lvl="0" marL="457200" rtl="0" algn="l">
              <a:spcBef>
                <a:spcPts val="1000"/>
              </a:spcBef>
              <a:spcAft>
                <a:spcPts val="0"/>
              </a:spcAft>
              <a:buSzPts val="1800"/>
              <a:buChar char="-"/>
            </a:pPr>
            <a:r>
              <a:rPr lang="da-DK"/>
              <a:t>Monokultur</a:t>
            </a:r>
            <a:endParaRPr/>
          </a:p>
          <a:p>
            <a:pPr indent="-342900" lvl="0" marL="457200" rtl="0" algn="l">
              <a:spcBef>
                <a:spcPts val="0"/>
              </a:spcBef>
              <a:spcAft>
                <a:spcPts val="0"/>
              </a:spcAft>
              <a:buSzPts val="1800"/>
              <a:buChar char="-"/>
            </a:pPr>
            <a:r>
              <a:rPr lang="da-DK"/>
              <a:t>Multikultur</a:t>
            </a:r>
            <a:endParaRPr/>
          </a:p>
          <a:p>
            <a:pPr indent="-342900" lvl="0" marL="457200" rtl="0" algn="l">
              <a:spcBef>
                <a:spcPts val="0"/>
              </a:spcBef>
              <a:spcAft>
                <a:spcPts val="0"/>
              </a:spcAft>
              <a:buSzPts val="1800"/>
              <a:buChar char="-"/>
            </a:pPr>
            <a:r>
              <a:rPr lang="da-DK"/>
              <a:t>Subkultur</a:t>
            </a:r>
            <a:endParaRPr/>
          </a:p>
        </p:txBody>
      </p:sp>
      <p:pic>
        <p:nvPicPr>
          <p:cNvPr id="816" name="Google Shape;816;g39d41482358_0_6"/>
          <p:cNvPicPr preferRelativeResize="0"/>
          <p:nvPr/>
        </p:nvPicPr>
        <p:blipFill>
          <a:blip r:embed="rId3">
            <a:alphaModFix/>
          </a:blip>
          <a:stretch>
            <a:fillRect/>
          </a:stretch>
        </p:blipFill>
        <p:spPr>
          <a:xfrm>
            <a:off x="4762500" y="1406525"/>
            <a:ext cx="6896100" cy="464820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g39d41482358_0_1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Diskursiv kamp</a:t>
            </a:r>
            <a:endParaRPr/>
          </a:p>
        </p:txBody>
      </p:sp>
      <p:sp>
        <p:nvSpPr>
          <p:cNvPr id="823" name="Google Shape;823;g39d41482358_0_13"/>
          <p:cNvSpPr txBox="1"/>
          <p:nvPr>
            <p:ph idx="1" type="body"/>
          </p:nvPr>
        </p:nvSpPr>
        <p:spPr>
          <a:xfrm>
            <a:off x="622300" y="1705775"/>
            <a:ext cx="3962400" cy="4714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sz="1700">
                <a:solidFill>
                  <a:srgbClr val="333333"/>
                </a:solidFill>
                <a:highlight>
                  <a:srgbClr val="FFFFFF"/>
                </a:highlight>
                <a:latin typeface="Noto Sans"/>
                <a:ea typeface="Noto Sans"/>
                <a:cs typeface="Noto Sans"/>
                <a:sym typeface="Noto Sans"/>
              </a:rPr>
              <a:t>“Der er med andre ord tale om to diskurser, der støder sammen. Den ene er hverken mere rigtig eller forkert end den anden. Man oplever bare verden med udgangspunkt i to forskellige værdisæt eller gennem forskellige „briller“. Vores virkelighedsopfattelse frembringes altså gennem </a:t>
            </a:r>
            <a:r>
              <a:rPr i="1" lang="da-DK" sz="1700">
                <a:solidFill>
                  <a:srgbClr val="333333"/>
                </a:solidFill>
                <a:latin typeface="Noto Sans"/>
                <a:ea typeface="Noto Sans"/>
                <a:cs typeface="Noto Sans"/>
                <a:sym typeface="Noto Sans"/>
              </a:rPr>
              <a:t>en kamp mellem konkurrerende diskurser.”</a:t>
            </a:r>
            <a:r>
              <a:rPr lang="da-DK" sz="1700">
                <a:solidFill>
                  <a:srgbClr val="333333"/>
                </a:solidFill>
                <a:latin typeface="Noto Sans"/>
                <a:ea typeface="Noto Sans"/>
                <a:cs typeface="Noto Sans"/>
                <a:sym typeface="Noto Sans"/>
              </a:rPr>
              <a:t> </a:t>
            </a:r>
            <a:endParaRPr sz="1700">
              <a:solidFill>
                <a:srgbClr val="333333"/>
              </a:solidFill>
              <a:latin typeface="Noto Sans"/>
              <a:ea typeface="Noto Sans"/>
              <a:cs typeface="Noto Sans"/>
              <a:sym typeface="Noto Sans"/>
            </a:endParaRPr>
          </a:p>
          <a:p>
            <a:pPr indent="0" lvl="0" marL="0" rtl="0" algn="l">
              <a:spcBef>
                <a:spcPts val="1000"/>
              </a:spcBef>
              <a:spcAft>
                <a:spcPts val="0"/>
              </a:spcAft>
              <a:buNone/>
            </a:pPr>
            <a:r>
              <a:t/>
            </a:r>
            <a:endParaRPr sz="1700">
              <a:solidFill>
                <a:srgbClr val="333333"/>
              </a:solidFill>
              <a:latin typeface="Noto Sans"/>
              <a:ea typeface="Noto Sans"/>
              <a:cs typeface="Noto Sans"/>
              <a:sym typeface="Noto Sans"/>
            </a:endParaRPr>
          </a:p>
          <a:p>
            <a:pPr indent="0" lvl="0" marL="0" rtl="0" algn="l">
              <a:spcBef>
                <a:spcPts val="1000"/>
              </a:spcBef>
              <a:spcAft>
                <a:spcPts val="0"/>
              </a:spcAft>
              <a:buNone/>
            </a:pPr>
            <a:r>
              <a:rPr lang="da-DK" sz="1700">
                <a:solidFill>
                  <a:srgbClr val="333333"/>
                </a:solidFill>
                <a:latin typeface="Noto Sans"/>
                <a:ea typeface="Noto Sans"/>
                <a:cs typeface="Noto Sans"/>
                <a:sym typeface="Noto Sans"/>
              </a:rPr>
              <a:t>Diskursiv magt = den herskende diskurs sætter rammen for hvad den normale opfattelse af fx integration er.</a:t>
            </a:r>
            <a:endParaRPr sz="1700">
              <a:solidFill>
                <a:srgbClr val="333333"/>
              </a:solidFill>
              <a:latin typeface="Noto Sans"/>
              <a:ea typeface="Noto Sans"/>
              <a:cs typeface="Noto Sans"/>
              <a:sym typeface="Noto Sans"/>
            </a:endParaRPr>
          </a:p>
          <a:p>
            <a:pPr indent="0" lvl="0" marL="0" rtl="0" algn="l">
              <a:spcBef>
                <a:spcPts val="1000"/>
              </a:spcBef>
              <a:spcAft>
                <a:spcPts val="0"/>
              </a:spcAft>
              <a:buNone/>
            </a:pPr>
            <a:r>
              <a:rPr lang="da-DK" sz="1700">
                <a:solidFill>
                  <a:srgbClr val="FF0000"/>
                </a:solidFill>
                <a:latin typeface="Noto Sans"/>
                <a:ea typeface="Noto Sans"/>
                <a:cs typeface="Noto Sans"/>
                <a:sym typeface="Noto Sans"/>
              </a:rPr>
              <a:t>Hvad kalder vi den herskende diskurs?</a:t>
            </a:r>
            <a:endParaRPr sz="1700">
              <a:solidFill>
                <a:srgbClr val="FF0000"/>
              </a:solidFill>
              <a:latin typeface="Noto Sans"/>
              <a:ea typeface="Noto Sans"/>
              <a:cs typeface="Noto Sans"/>
              <a:sym typeface="Noto Sans"/>
            </a:endParaRPr>
          </a:p>
        </p:txBody>
      </p:sp>
      <p:pic>
        <p:nvPicPr>
          <p:cNvPr id="824" name="Google Shape;824;g39d41482358_0_13"/>
          <p:cNvPicPr preferRelativeResize="0"/>
          <p:nvPr/>
        </p:nvPicPr>
        <p:blipFill>
          <a:blip r:embed="rId3">
            <a:alphaModFix/>
          </a:blip>
          <a:stretch>
            <a:fillRect/>
          </a:stretch>
        </p:blipFill>
        <p:spPr>
          <a:xfrm>
            <a:off x="4146550" y="1581875"/>
            <a:ext cx="7581900" cy="483870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g39d41482358_0_3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Tapas “vælg selv”-opgave m. fremlæggelser</a:t>
            </a:r>
            <a:endParaRPr/>
          </a:p>
        </p:txBody>
      </p:sp>
      <p:sp>
        <p:nvSpPr>
          <p:cNvPr id="831" name="Google Shape;831;g39d41482358_0_3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da-DK"/>
              <a:t>I selvvalgte grupper skal I vælge </a:t>
            </a:r>
            <a:r>
              <a:rPr lang="da-DK"/>
              <a:t>én af følgende opgaver:</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da-DK"/>
              <a:t>Grøn opgave (den lette udgave)</a:t>
            </a:r>
            <a:endParaRPr/>
          </a:p>
          <a:p>
            <a:pPr indent="-342900" lvl="0" marL="457200" rtl="0" algn="l">
              <a:spcBef>
                <a:spcPts val="1000"/>
              </a:spcBef>
              <a:spcAft>
                <a:spcPts val="0"/>
              </a:spcAft>
              <a:buSzPts val="1800"/>
              <a:buAutoNum type="arabicParenR"/>
            </a:pPr>
            <a:r>
              <a:rPr lang="da-DK"/>
              <a:t>Vælg at arbejde med enten DF’s eller RV’s diskurs om integrationspolitik</a:t>
            </a:r>
            <a:endParaRPr/>
          </a:p>
          <a:p>
            <a:pPr indent="-342900" lvl="0" marL="457200" rtl="0" algn="l">
              <a:spcBef>
                <a:spcPts val="0"/>
              </a:spcBef>
              <a:spcAft>
                <a:spcPts val="0"/>
              </a:spcAft>
              <a:buSzPts val="1800"/>
              <a:buAutoNum type="arabicParenR"/>
            </a:pPr>
            <a:r>
              <a:rPr lang="da-DK"/>
              <a:t>Find “ærke dansker, perker danskers” diskursanalyse af partiets integrationspolitik (enten 2.16 eller 2.17)</a:t>
            </a:r>
            <a:endParaRPr/>
          </a:p>
          <a:p>
            <a:pPr indent="-342900" lvl="0" marL="457200" rtl="0" algn="l">
              <a:spcBef>
                <a:spcPts val="0"/>
              </a:spcBef>
              <a:spcAft>
                <a:spcPts val="0"/>
              </a:spcAft>
              <a:buSzPts val="1800"/>
              <a:buAutoNum type="arabicParenR"/>
            </a:pPr>
            <a:r>
              <a:rPr lang="da-DK"/>
              <a:t>Lav en powerpointpræsentation af bogens diskursanalyse</a:t>
            </a:r>
            <a:endParaRPr/>
          </a:p>
          <a:p>
            <a:pPr indent="-342900" lvl="0" marL="457200" rtl="0" algn="l">
              <a:spcBef>
                <a:spcPts val="0"/>
              </a:spcBef>
              <a:spcAft>
                <a:spcPts val="0"/>
              </a:spcAft>
              <a:buSzPts val="1800"/>
              <a:buAutoNum type="arabicParenR"/>
            </a:pPr>
            <a:r>
              <a:rPr lang="da-DK"/>
              <a:t>Fremlæggelser næste gang</a:t>
            </a:r>
            <a:endParaRPr/>
          </a:p>
          <a:p>
            <a:pPr indent="0" lvl="0" marL="0" rtl="0" algn="l">
              <a:spcBef>
                <a:spcPts val="1000"/>
              </a:spcBef>
              <a:spcAft>
                <a:spcPts val="0"/>
              </a:spcAft>
              <a:buNone/>
            </a:pPr>
            <a:r>
              <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g39d41482358_0_3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838" name="Google Shape;838;g39d41482358_0_3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lang="da-DK"/>
              <a:t>Rød opgave (den svære udgave til den friske elev)</a:t>
            </a:r>
            <a:endParaRPr/>
          </a:p>
          <a:p>
            <a:pPr indent="-342900" lvl="0" marL="457200" rtl="0" algn="l">
              <a:spcBef>
                <a:spcPts val="1000"/>
              </a:spcBef>
              <a:spcAft>
                <a:spcPts val="0"/>
              </a:spcAft>
              <a:buSzPts val="1800"/>
              <a:buAutoNum type="arabicParenR"/>
            </a:pPr>
            <a:r>
              <a:rPr lang="da-DK"/>
              <a:t>Gå ind på følgende forespørgselsdebat i folketinget om regeringens værdipolitik her: </a:t>
            </a:r>
            <a:r>
              <a:rPr lang="da-DK" sz="1100" u="sng">
                <a:solidFill>
                  <a:schemeClr val="hlink"/>
                </a:solidFill>
                <a:hlinkClick r:id="rId3"/>
              </a:rPr>
              <a:t>https://www.ft.dk/forhandlinger/20231/20231M074_2024-04-05_0900.htm</a:t>
            </a:r>
            <a:r>
              <a:rPr lang="da-DK"/>
              <a:t>.</a:t>
            </a:r>
            <a:endParaRPr/>
          </a:p>
          <a:p>
            <a:pPr indent="-342900" lvl="0" marL="457200" rtl="0" algn="l">
              <a:spcBef>
                <a:spcPts val="0"/>
              </a:spcBef>
              <a:spcAft>
                <a:spcPts val="0"/>
              </a:spcAft>
              <a:buSzPts val="1800"/>
              <a:buAutoNum type="arabicParenR"/>
            </a:pPr>
            <a:r>
              <a:rPr lang="da-DK"/>
              <a:t>Vælg et parti at fokusere på, som deltager i denne debat. </a:t>
            </a:r>
            <a:endParaRPr/>
          </a:p>
          <a:p>
            <a:pPr indent="-342900" lvl="0" marL="457200" rtl="0" algn="l">
              <a:spcBef>
                <a:spcPts val="0"/>
              </a:spcBef>
              <a:spcAft>
                <a:spcPts val="0"/>
              </a:spcAft>
              <a:buSzPts val="1800"/>
              <a:buAutoNum type="arabicParenR"/>
            </a:pPr>
            <a:r>
              <a:rPr lang="da-DK"/>
              <a:t>Lav enten en diskursanalyse af partiets integrationspolitik med udgangspunkt i enten Laclau og Mouffe eller Lene Hansen.</a:t>
            </a:r>
            <a:endParaRPr/>
          </a:p>
          <a:p>
            <a:pPr indent="-342900" lvl="0" marL="457200" rtl="0" algn="l">
              <a:spcBef>
                <a:spcPts val="0"/>
              </a:spcBef>
              <a:spcAft>
                <a:spcPts val="0"/>
              </a:spcAft>
              <a:buSzPts val="1800"/>
              <a:buAutoNum type="arabicParenR"/>
            </a:pPr>
            <a:r>
              <a:rPr lang="da-DK"/>
              <a:t>Lav en kort præsentation heraf</a:t>
            </a:r>
            <a:endParaRPr/>
          </a:p>
          <a:p>
            <a:pPr indent="-342900" lvl="0" marL="457200" rtl="0" algn="l">
              <a:spcBef>
                <a:spcPts val="0"/>
              </a:spcBef>
              <a:spcAft>
                <a:spcPts val="0"/>
              </a:spcAft>
              <a:buSzPts val="1800"/>
              <a:buAutoNum type="arabicParenR"/>
            </a:pPr>
            <a:r>
              <a:rPr lang="da-DK"/>
              <a:t>Fremlæggelser næste gang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da-DK"/>
              <a:t>Læsning af kilder</a:t>
            </a:r>
            <a:endParaRPr/>
          </a:p>
        </p:txBody>
      </p:sp>
      <p:sp>
        <p:nvSpPr>
          <p:cNvPr id="153" name="Google Shape;153;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da-DK"/>
              <a:t>kilde 41, 42 og 43 - alle danske efterkommere</a:t>
            </a:r>
            <a:endParaRPr/>
          </a:p>
          <a:p>
            <a:pPr indent="-228600" lvl="0" marL="228600" rtl="0" algn="l">
              <a:lnSpc>
                <a:spcPct val="90000"/>
              </a:lnSpc>
              <a:spcBef>
                <a:spcPts val="1000"/>
              </a:spcBef>
              <a:spcAft>
                <a:spcPts val="0"/>
              </a:spcAft>
              <a:buClr>
                <a:schemeClr val="dk1"/>
              </a:buClr>
              <a:buSzPts val="2800"/>
              <a:buChar char="•"/>
            </a:pPr>
            <a:r>
              <a:rPr lang="da-DK" u="sng">
                <a:solidFill>
                  <a:schemeClr val="hlink"/>
                </a:solidFill>
                <a:hlinkClick r:id="rId3"/>
              </a:rPr>
              <a:t>https://dennyindvandring.systime.dk/?id=244</a:t>
            </a:r>
            <a:endParaRPr/>
          </a:p>
          <a:p>
            <a:pPr indent="0" lvl="0" marL="0" rtl="0" algn="l">
              <a:lnSpc>
                <a:spcPct val="90000"/>
              </a:lnSpc>
              <a:spcBef>
                <a:spcPts val="1000"/>
              </a:spcBef>
              <a:spcAft>
                <a:spcPts val="0"/>
              </a:spcAft>
              <a:buClr>
                <a:schemeClr val="dk1"/>
              </a:buClr>
              <a:buSzPts val="2800"/>
              <a:buNone/>
            </a:pPr>
            <a:r>
              <a:rPr lang="da-DK"/>
              <a:t>Spørgsmål:</a:t>
            </a:r>
            <a:endParaRPr/>
          </a:p>
          <a:p>
            <a:pPr indent="-228600" lvl="0" marL="228600" rtl="0" algn="l">
              <a:lnSpc>
                <a:spcPct val="90000"/>
              </a:lnSpc>
              <a:spcBef>
                <a:spcPts val="1000"/>
              </a:spcBef>
              <a:spcAft>
                <a:spcPts val="0"/>
              </a:spcAft>
              <a:buClr>
                <a:schemeClr val="dk1"/>
              </a:buClr>
              <a:buSzPts val="2800"/>
              <a:buChar char="•"/>
            </a:pPr>
            <a:r>
              <a:rPr lang="da-DK"/>
              <a:t>Hvilke gode ting er der ved at være af anden etnisk herkomst i Danmark ifølge kilderne?</a:t>
            </a:r>
            <a:endParaRPr/>
          </a:p>
          <a:p>
            <a:pPr indent="-228600" lvl="0" marL="228600" rtl="0" algn="l">
              <a:lnSpc>
                <a:spcPct val="90000"/>
              </a:lnSpc>
              <a:spcBef>
                <a:spcPts val="1000"/>
              </a:spcBef>
              <a:spcAft>
                <a:spcPts val="0"/>
              </a:spcAft>
              <a:buClr>
                <a:schemeClr val="dk1"/>
              </a:buClr>
              <a:buSzPts val="2800"/>
              <a:buChar char="•"/>
            </a:pPr>
            <a:r>
              <a:rPr lang="da-DK"/>
              <a:t>Hvilke svære ting er der ved at være af anden etnisk herkomst i Danmark ifølge kilderne?</a:t>
            </a:r>
            <a:endParaRPr/>
          </a:p>
          <a:p>
            <a:pPr indent="-228600" lvl="0" marL="228600" rtl="0" algn="l">
              <a:lnSpc>
                <a:spcPct val="90000"/>
              </a:lnSpc>
              <a:spcBef>
                <a:spcPts val="1000"/>
              </a:spcBef>
              <a:spcAft>
                <a:spcPts val="0"/>
              </a:spcAft>
              <a:buClr>
                <a:schemeClr val="dk1"/>
              </a:buClr>
              <a:buSzPts val="2800"/>
              <a:buChar char="•"/>
            </a:pPr>
            <a:r>
              <a:rPr lang="da-DK"/>
              <a:t>Hvad lærer vi om integration, assimilation og segregation ud fra kilderne?</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58" name="Shape 158"/>
        <p:cNvGrpSpPr/>
        <p:nvPr/>
      </p:nvGrpSpPr>
      <p:grpSpPr>
        <a:xfrm>
          <a:off x="0" y="0"/>
          <a:ext cx="0" cy="0"/>
          <a:chOff x="0" y="0"/>
          <a:chExt cx="0" cy="0"/>
        </a:xfrm>
      </p:grpSpPr>
      <p:sp>
        <p:nvSpPr>
          <p:cNvPr id="159" name="Google Shape;159;g37ef8a0c99b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Modul 3: socialisering og identitetsdannelse</a:t>
            </a:r>
            <a:endParaRPr/>
          </a:p>
        </p:txBody>
      </p:sp>
      <p:sp>
        <p:nvSpPr>
          <p:cNvPr id="160" name="Google Shape;160;g37ef8a0c99b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Program</a:t>
            </a:r>
            <a:endParaRPr/>
          </a:p>
          <a:p>
            <a:pPr indent="-342900" lvl="0" marL="457200" rtl="0" algn="l">
              <a:spcBef>
                <a:spcPts val="1000"/>
              </a:spcBef>
              <a:spcAft>
                <a:spcPts val="0"/>
              </a:spcAft>
              <a:buSzPts val="1800"/>
              <a:buChar char="-"/>
            </a:pPr>
            <a:r>
              <a:rPr lang="da-DK"/>
              <a:t>Repetition af integration</a:t>
            </a:r>
            <a:endParaRPr/>
          </a:p>
          <a:p>
            <a:pPr indent="-342900" lvl="0" marL="457200" rtl="0" algn="l">
              <a:spcBef>
                <a:spcPts val="0"/>
              </a:spcBef>
              <a:spcAft>
                <a:spcPts val="0"/>
              </a:spcAft>
              <a:buSzPts val="1800"/>
              <a:buChar char="-"/>
            </a:pPr>
            <a:r>
              <a:rPr lang="da-DK"/>
              <a:t>Styr på lektien</a:t>
            </a:r>
            <a:endParaRPr/>
          </a:p>
          <a:p>
            <a:pPr indent="-342900" lvl="0" marL="457200" rtl="0" algn="l">
              <a:spcBef>
                <a:spcPts val="0"/>
              </a:spcBef>
              <a:spcAft>
                <a:spcPts val="0"/>
              </a:spcAft>
              <a:buSzPts val="1800"/>
              <a:buChar char="-"/>
            </a:pPr>
            <a:r>
              <a:rPr lang="da-DK"/>
              <a:t>Diskussion i plenum: hvornår er man dansk?</a:t>
            </a:r>
            <a:endParaRPr/>
          </a:p>
          <a:p>
            <a:pPr indent="-342900" lvl="0" marL="457200" rtl="0" algn="l">
              <a:spcBef>
                <a:spcPts val="0"/>
              </a:spcBef>
              <a:spcAft>
                <a:spcPts val="0"/>
              </a:spcAft>
              <a:buSzPts val="1800"/>
              <a:buChar char="-"/>
            </a:pPr>
            <a:r>
              <a:rPr lang="da-DK"/>
              <a:t>Dokumentar: PerkerDansker om danskhed: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37ef8a0c99b_0_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Def. af integration</a:t>
            </a:r>
            <a:endParaRPr/>
          </a:p>
        </p:txBody>
      </p:sp>
      <p:sp>
        <p:nvSpPr>
          <p:cNvPr id="167" name="Google Shape;167;g37ef8a0c99b_0_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da-DK"/>
              <a:t>Hvordan lød Hamburgers definition af integration fra sidst?</a:t>
            </a:r>
            <a:endParaRPr/>
          </a:p>
          <a:p>
            <a:pPr indent="0" lvl="0" marL="457200" rtl="0" algn="l">
              <a:spcBef>
                <a:spcPts val="10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37ef8a0c99b_0_1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Det ekstra element i definitionen</a:t>
            </a:r>
            <a:endParaRPr/>
          </a:p>
        </p:txBody>
      </p:sp>
      <p:sp>
        <p:nvSpPr>
          <p:cNvPr id="174" name="Google Shape;174;g37ef8a0c99b_0_12"/>
          <p:cNvSpPr txBox="1"/>
          <p:nvPr>
            <p:ph idx="1" type="body"/>
          </p:nvPr>
        </p:nvSpPr>
        <p:spPr>
          <a:xfrm>
            <a:off x="838200" y="1557900"/>
            <a:ext cx="10515600" cy="5026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Tal om hvordan denne definition af integration adskiller sig fra Hamburgers - hvad er tilføjet?:</a:t>
            </a:r>
            <a:endParaRPr/>
          </a:p>
          <a:p>
            <a:pPr indent="0" lvl="0" marL="0" rtl="0" algn="l">
              <a:spcBef>
                <a:spcPts val="1000"/>
              </a:spcBef>
              <a:spcAft>
                <a:spcPts val="0"/>
              </a:spcAft>
              <a:buNone/>
            </a:pPr>
            <a:r>
              <a:rPr i="1" lang="da-DK" sz="2700"/>
              <a:t>“Integration betegner en gensidig tilpasning mellem majoriteten og minoriteten i et givet samfund med henblik på at skabe en velfungerende helhed. Det er den proces hvor udlændinge tilegner sig det nye samfunds normer, mens de samtidigt holder fast i egne traditioner. Og modsat, at modtagersamfundet indoptager de nyankomne og dele af deres kulturelle praksisser, mens de samtidigt bevarer hvad der opfattes som deres oprindelige kultur og samfundsform. Men præcis hvor meget hver part skal eller bør kunne tilpasse sig, er et politisk spørgsmål”</a:t>
            </a:r>
            <a:r>
              <a:rPr lang="da-DK"/>
              <a:t> (s. 9 i “billeder på integration”).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7ef8a0c99b_0_2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Styr på lektien:</a:t>
            </a:r>
            <a:endParaRPr/>
          </a:p>
        </p:txBody>
      </p:sp>
      <p:sp>
        <p:nvSpPr>
          <p:cNvPr id="181" name="Google Shape;181;g37ef8a0c99b_0_2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20000"/>
          </a:bodyPr>
          <a:lstStyle/>
          <a:p>
            <a:pPr indent="0" lvl="0" marL="0" marR="0" rtl="0" algn="l">
              <a:lnSpc>
                <a:spcPct val="90000"/>
              </a:lnSpc>
              <a:spcBef>
                <a:spcPts val="1000"/>
              </a:spcBef>
              <a:spcAft>
                <a:spcPts val="0"/>
              </a:spcAft>
              <a:buNone/>
            </a:pPr>
            <a:r>
              <a:rPr lang="da-DK"/>
              <a:t>Hvad er socialisering?</a:t>
            </a:r>
            <a:endParaRPr/>
          </a:p>
          <a:p>
            <a:pPr indent="0" lvl="0" marL="0" marR="0" rtl="0" algn="l">
              <a:lnSpc>
                <a:spcPct val="90000"/>
              </a:lnSpc>
              <a:spcBef>
                <a:spcPts val="1000"/>
              </a:spcBef>
              <a:spcAft>
                <a:spcPts val="0"/>
              </a:spcAft>
              <a:buNone/>
            </a:pPr>
            <a:r>
              <a:rPr lang="da-DK"/>
              <a:t>Hvad er en norm?</a:t>
            </a:r>
            <a:endParaRPr/>
          </a:p>
          <a:p>
            <a:pPr indent="0" lvl="0" marL="0" marR="0" rtl="0" algn="l">
              <a:lnSpc>
                <a:spcPct val="90000"/>
              </a:lnSpc>
              <a:spcBef>
                <a:spcPts val="1000"/>
              </a:spcBef>
              <a:spcAft>
                <a:spcPts val="0"/>
              </a:spcAft>
              <a:buNone/>
            </a:pPr>
            <a:r>
              <a:rPr lang="da-DK"/>
              <a:t>Hvad er identitet?</a:t>
            </a:r>
            <a:endParaRPr/>
          </a:p>
          <a:p>
            <a:pPr indent="0" lvl="0" marL="0" marR="0" rtl="0" algn="l">
              <a:lnSpc>
                <a:spcPct val="90000"/>
              </a:lnSpc>
              <a:spcBef>
                <a:spcPts val="1000"/>
              </a:spcBef>
              <a:spcAft>
                <a:spcPts val="0"/>
              </a:spcAft>
              <a:buNone/>
            </a:pPr>
            <a:r>
              <a:rPr lang="da-DK"/>
              <a:t>Hvad er en social kategori?</a:t>
            </a:r>
            <a:endParaRPr/>
          </a:p>
          <a:p>
            <a:pPr indent="0" lvl="0" marL="0" marR="0" rtl="0" algn="l">
              <a:lnSpc>
                <a:spcPct val="90000"/>
              </a:lnSpc>
              <a:spcBef>
                <a:spcPts val="1000"/>
              </a:spcBef>
              <a:spcAft>
                <a:spcPts val="0"/>
              </a:spcAft>
              <a:buNone/>
            </a:pPr>
            <a:r>
              <a:rPr lang="da-DK"/>
              <a:t>Hvad handler identitet om?</a:t>
            </a:r>
            <a:endParaRPr/>
          </a:p>
          <a:p>
            <a:pPr indent="0" lvl="0" marL="0" marR="0" rtl="0" algn="l">
              <a:lnSpc>
                <a:spcPct val="90000"/>
              </a:lnSpc>
              <a:spcBef>
                <a:spcPts val="1000"/>
              </a:spcBef>
              <a:spcAft>
                <a:spcPts val="0"/>
              </a:spcAft>
              <a:buNone/>
            </a:pPr>
            <a:r>
              <a:rPr lang="da-DK"/>
              <a:t>Hvad er karakteristisk for socialiseringsprocessen i dag?</a:t>
            </a:r>
            <a:endParaRPr sz="1300">
              <a:solidFill>
                <a:srgbClr val="333333"/>
              </a:solidFill>
              <a:latin typeface="Noto Sans"/>
              <a:ea typeface="Noto Sans"/>
              <a:cs typeface="Noto Sans"/>
              <a:sym typeface="Noto Sans"/>
            </a:endParaRPr>
          </a:p>
          <a:p>
            <a:pPr indent="0" lvl="0" marL="0" rtl="0" algn="l">
              <a:spcBef>
                <a:spcPts val="1000"/>
              </a:spcBef>
              <a:spcAft>
                <a:spcPts val="0"/>
              </a:spcAft>
              <a:buNone/>
            </a:pPr>
            <a:r>
              <a:t/>
            </a:r>
            <a:endParaRPr/>
          </a:p>
          <a:p>
            <a:pPr indent="0" lvl="0" marL="0" rtl="0" algn="l">
              <a:spcBef>
                <a:spcPts val="1000"/>
              </a:spcBef>
              <a:spcAft>
                <a:spcPts val="0"/>
              </a:spcAft>
              <a:buNone/>
            </a:pPr>
            <a:r>
              <a:rPr lang="da-DK"/>
              <a:t>Hvilken betydning har det for ens identitet om man er vokset op i et traditionelt samfund kontra et senmoderne samfund? (dvs. hvad karakteriserer disse to samfundstyper?)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7ef8a0c99b_0_3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Dokumentar: PerkerDansker om danskhed</a:t>
            </a:r>
            <a:endParaRPr/>
          </a:p>
        </p:txBody>
      </p:sp>
      <p:sp>
        <p:nvSpPr>
          <p:cNvPr id="188" name="Google Shape;188;g37ef8a0c99b_0_3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da-DK"/>
              <a:t>Skriv ned undervejs hvad nogle af disse mennesker fokuserer på (alle har fået udleveret nogle forskellige personer de skal fokusere på). </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da-DK" sz="1100" u="sng">
                <a:solidFill>
                  <a:schemeClr val="hlink"/>
                </a:solidFill>
                <a:hlinkClick r:id="rId3"/>
              </a:rPr>
              <a:t>https://www.youtube.com/watch?v=oJE9KHsMiYk</a:t>
            </a:r>
            <a:r>
              <a:rPr lang="da-DK"/>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37ef8a0c99b_0_4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Opsamling</a:t>
            </a:r>
            <a:endParaRPr/>
          </a:p>
        </p:txBody>
      </p:sp>
      <p:sp>
        <p:nvSpPr>
          <p:cNvPr id="195" name="Google Shape;195;g37ef8a0c99b_0_4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Hvor kan vi se dagens begreber i dokumentaren?</a:t>
            </a:r>
            <a:endParaRPr/>
          </a:p>
          <a:p>
            <a:pPr indent="-342900" lvl="0" marL="457200" rtl="0" algn="l">
              <a:spcBef>
                <a:spcPts val="1000"/>
              </a:spcBef>
              <a:spcAft>
                <a:spcPts val="0"/>
              </a:spcAft>
              <a:buSzPts val="1800"/>
              <a:buChar char="-"/>
            </a:pPr>
            <a:r>
              <a:rPr lang="da-DK"/>
              <a:t>socialisering</a:t>
            </a:r>
            <a:endParaRPr/>
          </a:p>
          <a:p>
            <a:pPr indent="-342900" lvl="0" marL="457200" rtl="0" algn="l">
              <a:spcBef>
                <a:spcPts val="0"/>
              </a:spcBef>
              <a:spcAft>
                <a:spcPts val="0"/>
              </a:spcAft>
              <a:buSzPts val="1800"/>
              <a:buChar char="-"/>
            </a:pPr>
            <a:r>
              <a:rPr lang="da-DK"/>
              <a:t>normer</a:t>
            </a:r>
            <a:endParaRPr/>
          </a:p>
          <a:p>
            <a:pPr indent="-342900" lvl="0" marL="457200" rtl="0" algn="l">
              <a:spcBef>
                <a:spcPts val="0"/>
              </a:spcBef>
              <a:spcAft>
                <a:spcPts val="0"/>
              </a:spcAft>
              <a:buSzPts val="1800"/>
              <a:buChar char="-"/>
            </a:pPr>
            <a:r>
              <a:rPr lang="da-DK"/>
              <a:t>identitet og identitetsdannelse</a:t>
            </a:r>
            <a:endParaRPr/>
          </a:p>
          <a:p>
            <a:pPr indent="-342900" lvl="0" marL="457200" rtl="0" algn="l">
              <a:spcBef>
                <a:spcPts val="0"/>
              </a:spcBef>
              <a:spcAft>
                <a:spcPts val="0"/>
              </a:spcAft>
              <a:buSzPts val="1800"/>
              <a:buChar char="-"/>
            </a:pPr>
            <a:r>
              <a:rPr lang="da-DK"/>
              <a:t>sociale kategorier</a:t>
            </a:r>
            <a:endParaRPr/>
          </a:p>
          <a:p>
            <a:pPr indent="-342900" lvl="0" marL="457200" rtl="0" algn="l">
              <a:spcBef>
                <a:spcPts val="0"/>
              </a:spcBef>
              <a:spcAft>
                <a:spcPts val="0"/>
              </a:spcAft>
              <a:buSzPts val="1800"/>
              <a:buChar char="-"/>
            </a:pPr>
            <a:r>
              <a:rPr lang="da-DK"/>
              <a:t>socialiseringsprocesser</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37ef8a0c99b_0_51"/>
          <p:cNvSpPr txBox="1"/>
          <p:nvPr>
            <p:ph type="title"/>
          </p:nvPr>
        </p:nvSpPr>
        <p:spPr>
          <a:xfrm flipH="1" rot="-196">
            <a:off x="838140" y="1690855"/>
            <a:ext cx="10515600" cy="2147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Hvilke identitetsmæssige problematikker er der for immigranter der bosætter sig i Danmark?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206" name="Shape 206"/>
        <p:cNvGrpSpPr/>
        <p:nvPr/>
      </p:nvGrpSpPr>
      <p:grpSpPr>
        <a:xfrm>
          <a:off x="0" y="0"/>
          <a:ext cx="0" cy="0"/>
          <a:chOff x="0" y="0"/>
          <a:chExt cx="0" cy="0"/>
        </a:xfrm>
      </p:grpSpPr>
      <p:sp>
        <p:nvSpPr>
          <p:cNvPr id="207" name="Google Shape;207;g37ef8a0c99b_0_5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Modul 4: dobbeltsocialisering</a:t>
            </a:r>
            <a:endParaRPr/>
          </a:p>
        </p:txBody>
      </p:sp>
      <p:sp>
        <p:nvSpPr>
          <p:cNvPr id="208" name="Google Shape;208;g37ef8a0c99b_0_5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93" name="Shape 93"/>
        <p:cNvGrpSpPr/>
        <p:nvPr/>
      </p:nvGrpSpPr>
      <p:grpSpPr>
        <a:xfrm>
          <a:off x="0" y="0"/>
          <a:ext cx="0" cy="0"/>
          <a:chOff x="0" y="0"/>
          <a:chExt cx="0" cy="0"/>
        </a:xfrm>
      </p:grpSpPr>
      <p:sp>
        <p:nvSpPr>
          <p:cNvPr id="94" name="Google Shape;94;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da-DK"/>
              <a:t>Modul 2: Integrationsmetoder</a:t>
            </a:r>
            <a:endParaRPr/>
          </a:p>
        </p:txBody>
      </p:sp>
      <p:sp>
        <p:nvSpPr>
          <p:cNvPr id="95" name="Google Shape;95;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None/>
            </a:pPr>
            <a:r>
              <a:rPr lang="da-DK"/>
              <a:t>Program</a:t>
            </a:r>
            <a:endParaRPr/>
          </a:p>
          <a:p>
            <a:pPr indent="-514350" lvl="0" marL="514350" rtl="0" algn="l">
              <a:lnSpc>
                <a:spcPct val="90000"/>
              </a:lnSpc>
              <a:spcBef>
                <a:spcPts val="1000"/>
              </a:spcBef>
              <a:spcAft>
                <a:spcPts val="0"/>
              </a:spcAft>
              <a:buClr>
                <a:schemeClr val="dk1"/>
              </a:buClr>
              <a:buSzPts val="2800"/>
              <a:buAutoNum type="arabicParenR"/>
            </a:pPr>
            <a:r>
              <a:rPr lang="da-DK"/>
              <a:t>Styr på betegnelserne (10 min)</a:t>
            </a:r>
            <a:endParaRPr/>
          </a:p>
          <a:p>
            <a:pPr indent="-514350" lvl="0" marL="514350" rtl="0" algn="l">
              <a:lnSpc>
                <a:spcPct val="90000"/>
              </a:lnSpc>
              <a:spcBef>
                <a:spcPts val="1000"/>
              </a:spcBef>
              <a:spcAft>
                <a:spcPts val="0"/>
              </a:spcAft>
              <a:buClr>
                <a:schemeClr val="dk1"/>
              </a:buClr>
              <a:buSzPts val="2800"/>
              <a:buAutoNum type="arabicParenR"/>
            </a:pPr>
            <a:r>
              <a:rPr lang="da-DK"/>
              <a:t>To og to: hvad er forskellen på push- og pull-faktorer? (20 min)</a:t>
            </a:r>
            <a:endParaRPr/>
          </a:p>
          <a:p>
            <a:pPr indent="-514350" lvl="0" marL="514350" rtl="0" algn="l">
              <a:lnSpc>
                <a:spcPct val="90000"/>
              </a:lnSpc>
              <a:spcBef>
                <a:spcPts val="1000"/>
              </a:spcBef>
              <a:spcAft>
                <a:spcPts val="0"/>
              </a:spcAft>
              <a:buClr>
                <a:schemeClr val="dk1"/>
              </a:buClr>
              <a:buSzPts val="2800"/>
              <a:buAutoNum type="arabicParenR"/>
            </a:pPr>
            <a:r>
              <a:rPr lang="da-DK"/>
              <a:t>Læreroplæg om integrationsmetoder (20 min)</a:t>
            </a:r>
            <a:endParaRPr/>
          </a:p>
          <a:p>
            <a:pPr indent="-450850" lvl="0" marL="514350" rtl="0" algn="l">
              <a:lnSpc>
                <a:spcPct val="90000"/>
              </a:lnSpc>
              <a:spcBef>
                <a:spcPts val="1000"/>
              </a:spcBef>
              <a:spcAft>
                <a:spcPts val="0"/>
              </a:spcAft>
              <a:buSzPts val="1800"/>
              <a:buAutoNum type="arabicParenR"/>
            </a:pPr>
            <a:r>
              <a:rPr lang="da-DK"/>
              <a:t>Gruppearbejde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7f1ae8835b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Opsamling på dokumentar</a:t>
            </a:r>
            <a:endParaRPr/>
          </a:p>
        </p:txBody>
      </p:sp>
      <p:sp>
        <p:nvSpPr>
          <p:cNvPr id="215" name="Google Shape;215;g37f1ae8835b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Hvad fandt vi ud af om Zina og Emil (og de andre)? </a:t>
            </a:r>
            <a:endParaRPr/>
          </a:p>
          <a:p>
            <a:pPr indent="0" lvl="0" marL="0" rtl="0" algn="l">
              <a:spcBef>
                <a:spcPts val="1000"/>
              </a:spcBef>
              <a:spcAft>
                <a:spcPts val="0"/>
              </a:spcAft>
              <a:buNone/>
            </a:pPr>
            <a:r>
              <a:rPr lang="da-DK"/>
              <a:t>Tænk: identitet, socialisering, tanker om integration, udfordringer, osv.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37ef8a0c99b_0_1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Diskussion i plenum</a:t>
            </a:r>
            <a:endParaRPr/>
          </a:p>
        </p:txBody>
      </p:sp>
      <p:sp>
        <p:nvSpPr>
          <p:cNvPr id="222" name="Google Shape;222;g37ef8a0c99b_0_1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i="1" lang="da-DK" sz="3800">
                <a:solidFill>
                  <a:srgbClr val="333333"/>
                </a:solidFill>
                <a:highlight>
                  <a:srgbClr val="FFFFFF"/>
                </a:highlight>
                <a:latin typeface="Noto Sans"/>
                <a:ea typeface="Noto Sans"/>
                <a:cs typeface="Noto Sans"/>
                <a:sym typeface="Noto Sans"/>
              </a:rPr>
              <a:t>Hvornår er man dansker?</a:t>
            </a:r>
            <a:endParaRPr i="1" sz="3800">
              <a:solidFill>
                <a:srgbClr val="333333"/>
              </a:solidFill>
              <a:highlight>
                <a:srgbClr val="FFFFFF"/>
              </a:highlight>
              <a:latin typeface="Noto Sans"/>
              <a:ea typeface="Noto Sans"/>
              <a:cs typeface="Noto Sans"/>
              <a:sym typeface="Noto Sans"/>
            </a:endParaRPr>
          </a:p>
          <a:p>
            <a:pPr indent="0" lvl="0" marL="0" rtl="0" algn="l">
              <a:spcBef>
                <a:spcPts val="1000"/>
              </a:spcBef>
              <a:spcAft>
                <a:spcPts val="0"/>
              </a:spcAft>
              <a:buNone/>
            </a:pPr>
            <a:r>
              <a:t/>
            </a:r>
            <a:endParaRPr i="1" sz="3800">
              <a:solidFill>
                <a:srgbClr val="333333"/>
              </a:solidFill>
              <a:highlight>
                <a:srgbClr val="FFFFFF"/>
              </a:highlight>
              <a:latin typeface="Noto Sans"/>
              <a:ea typeface="Noto Sans"/>
              <a:cs typeface="Noto Sans"/>
              <a:sym typeface="Noto Sans"/>
            </a:endParaRPr>
          </a:p>
          <a:p>
            <a:pPr indent="0" lvl="0" marL="0" rtl="0" algn="l">
              <a:spcBef>
                <a:spcPts val="1000"/>
              </a:spcBef>
              <a:spcAft>
                <a:spcPts val="0"/>
              </a:spcAft>
              <a:buNone/>
            </a:pPr>
            <a:r>
              <a:rPr lang="da-DK" sz="3800">
                <a:solidFill>
                  <a:srgbClr val="333333"/>
                </a:solidFill>
                <a:highlight>
                  <a:srgbClr val="FFFFFF"/>
                </a:highlight>
                <a:latin typeface="Noto Sans"/>
                <a:ea typeface="Noto Sans"/>
                <a:cs typeface="Noto Sans"/>
                <a:sym typeface="Noto Sans"/>
              </a:rPr>
              <a:t>Find 10 træk i fællesskab som beskriver danskhed</a:t>
            </a:r>
            <a:endParaRPr sz="3800">
              <a:solidFill>
                <a:srgbClr val="333333"/>
              </a:solidFill>
              <a:highlight>
                <a:srgbClr val="FFFFFF"/>
              </a:highlight>
              <a:latin typeface="Noto Sans"/>
              <a:ea typeface="Noto Sans"/>
              <a:cs typeface="Noto Sans"/>
              <a:sym typeface="No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g37ef8a0c99b_0_33"/>
          <p:cNvPicPr preferRelativeResize="0"/>
          <p:nvPr/>
        </p:nvPicPr>
        <p:blipFill>
          <a:blip r:embed="rId3">
            <a:alphaModFix/>
          </a:blip>
          <a:stretch>
            <a:fillRect/>
          </a:stretch>
        </p:blipFill>
        <p:spPr>
          <a:xfrm>
            <a:off x="3962125" y="1776400"/>
            <a:ext cx="8023400" cy="4244100"/>
          </a:xfrm>
          <a:prstGeom prst="rect">
            <a:avLst/>
          </a:prstGeom>
          <a:noFill/>
          <a:ln>
            <a:noFill/>
          </a:ln>
        </p:spPr>
      </p:pic>
      <p:sp>
        <p:nvSpPr>
          <p:cNvPr id="229" name="Google Shape;229;g37ef8a0c99b_0_3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Dobbeltsocialisering</a:t>
            </a:r>
            <a:endParaRPr/>
          </a:p>
        </p:txBody>
      </p:sp>
      <p:sp>
        <p:nvSpPr>
          <p:cNvPr id="230" name="Google Shape;230;g37ef8a0c99b_0_33"/>
          <p:cNvSpPr txBox="1"/>
          <p:nvPr>
            <p:ph idx="1" type="body"/>
          </p:nvPr>
        </p:nvSpPr>
        <p:spPr>
          <a:xfrm>
            <a:off x="838200" y="1825625"/>
            <a:ext cx="4028700" cy="4351200"/>
          </a:xfrm>
          <a:prstGeom prst="rect">
            <a:avLst/>
          </a:prstGeom>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da-DK" sz="2300"/>
              <a:t>Lars Dencik - svensk sociolog beskriver det senmoderne barn som produkt af en dobbeltsocialisering. </a:t>
            </a:r>
            <a:endParaRPr sz="2300"/>
          </a:p>
          <a:p>
            <a:pPr indent="0" lvl="0" marL="0" rtl="0" algn="l">
              <a:lnSpc>
                <a:spcPct val="100000"/>
              </a:lnSpc>
              <a:spcBef>
                <a:spcPts val="0"/>
              </a:spcBef>
              <a:spcAft>
                <a:spcPts val="0"/>
              </a:spcAft>
              <a:buClr>
                <a:schemeClr val="dk1"/>
              </a:buClr>
              <a:buSzPts val="1100"/>
              <a:buFont typeface="Arial"/>
              <a:buNone/>
            </a:pPr>
            <a:r>
              <a:t/>
            </a:r>
            <a:endParaRPr sz="2300"/>
          </a:p>
          <a:p>
            <a:pPr indent="0" lvl="0" marL="0" rtl="0" algn="l">
              <a:lnSpc>
                <a:spcPct val="100000"/>
              </a:lnSpc>
              <a:spcBef>
                <a:spcPts val="0"/>
              </a:spcBef>
              <a:spcAft>
                <a:spcPts val="0"/>
              </a:spcAft>
              <a:buNone/>
            </a:pPr>
            <a:r>
              <a:rPr lang="da-DK" sz="2300"/>
              <a:t>Dobbeltsocialisering = at barnets opvækst foregår både derhjemme, men også i daginstitution. </a:t>
            </a:r>
            <a:endParaRPr sz="2300"/>
          </a:p>
          <a:p>
            <a:pPr indent="0" lvl="0" marL="0" rtl="0" algn="l">
              <a:lnSpc>
                <a:spcPct val="100000"/>
              </a:lnSpc>
              <a:spcBef>
                <a:spcPts val="0"/>
              </a:spcBef>
              <a:spcAft>
                <a:spcPts val="0"/>
              </a:spcAft>
              <a:buClr>
                <a:schemeClr val="dk1"/>
              </a:buClr>
              <a:buSzPts val="1100"/>
              <a:buFont typeface="Arial"/>
              <a:buNone/>
            </a:pPr>
            <a:r>
              <a:t/>
            </a:r>
            <a:endParaRPr sz="23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37f1ae8835b_0_1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Dobbeltsocialisering - to verdener</a:t>
            </a:r>
            <a:endParaRPr/>
          </a:p>
        </p:txBody>
      </p:sp>
      <p:sp>
        <p:nvSpPr>
          <p:cNvPr id="237" name="Google Shape;237;g37f1ae8835b_0_1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38" name="Google Shape;238;g37f1ae8835b_0_14"/>
          <p:cNvPicPr preferRelativeResize="0"/>
          <p:nvPr/>
        </p:nvPicPr>
        <p:blipFill>
          <a:blip r:embed="rId3">
            <a:alphaModFix/>
          </a:blip>
          <a:stretch>
            <a:fillRect/>
          </a:stretch>
        </p:blipFill>
        <p:spPr>
          <a:xfrm>
            <a:off x="1328050" y="1690825"/>
            <a:ext cx="9031270" cy="4351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37f1ae8835b_0_7"/>
          <p:cNvSpPr txBox="1"/>
          <p:nvPr>
            <p:ph type="title"/>
          </p:nvPr>
        </p:nvSpPr>
        <p:spPr>
          <a:xfrm>
            <a:off x="838200" y="365125"/>
            <a:ext cx="10515600" cy="1325700"/>
          </a:xfrm>
          <a:prstGeom prst="rect">
            <a:avLst/>
          </a:prstGeom>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Arial"/>
              <a:buNone/>
            </a:pPr>
            <a:r>
              <a:rPr lang="da-DK"/>
              <a:t>“Jeg-kultur” og “vi-kultur” af Antropolog Yvonne Mørk</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245" name="Google Shape;245;g37f1ae8835b_0_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46" name="Google Shape;246;g37f1ae8835b_0_7"/>
          <p:cNvPicPr preferRelativeResize="0"/>
          <p:nvPr/>
        </p:nvPicPr>
        <p:blipFill>
          <a:blip r:embed="rId3">
            <a:alphaModFix/>
          </a:blip>
          <a:stretch>
            <a:fillRect/>
          </a:stretch>
        </p:blipFill>
        <p:spPr>
          <a:xfrm>
            <a:off x="2979975" y="1825625"/>
            <a:ext cx="6232050" cy="4637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37f1ae8835b_0_2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Udfordringer ift. dobbeltsocialisering?</a:t>
            </a:r>
            <a:endParaRPr/>
          </a:p>
        </p:txBody>
      </p:sp>
      <p:sp>
        <p:nvSpPr>
          <p:cNvPr id="253" name="Google Shape;253;g37f1ae8835b_0_2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400050" lvl="0" marL="457200" rtl="0" algn="l">
              <a:lnSpc>
                <a:spcPct val="100000"/>
              </a:lnSpc>
              <a:spcBef>
                <a:spcPts val="0"/>
              </a:spcBef>
              <a:spcAft>
                <a:spcPts val="0"/>
              </a:spcAft>
              <a:buSzPts val="2700"/>
              <a:buAutoNum type="arabicParenR"/>
            </a:pPr>
            <a:r>
              <a:rPr lang="da-DK" sz="2700"/>
              <a:t>Tal sammen om, hvorvidt I selv har oplevet den her dobbeltsocialisering?</a:t>
            </a:r>
            <a:endParaRPr sz="2700"/>
          </a:p>
          <a:p>
            <a:pPr indent="0" lvl="0" marL="457200" rtl="0" algn="l">
              <a:lnSpc>
                <a:spcPct val="100000"/>
              </a:lnSpc>
              <a:spcBef>
                <a:spcPts val="0"/>
              </a:spcBef>
              <a:spcAft>
                <a:spcPts val="0"/>
              </a:spcAft>
              <a:buNone/>
            </a:pPr>
            <a:r>
              <a:t/>
            </a:r>
            <a:endParaRPr sz="2700"/>
          </a:p>
          <a:p>
            <a:pPr indent="-400050" lvl="0" marL="457200" rtl="0" algn="l">
              <a:lnSpc>
                <a:spcPct val="100000"/>
              </a:lnSpc>
              <a:spcBef>
                <a:spcPts val="0"/>
              </a:spcBef>
              <a:spcAft>
                <a:spcPts val="0"/>
              </a:spcAft>
              <a:buSzPts val="2700"/>
              <a:buAutoNum type="arabicParenR"/>
            </a:pPr>
            <a:r>
              <a:rPr lang="da-DK" sz="2700"/>
              <a:t>Skriv herefter ned, hvorfor det kan være ekstra udfordrende for børn med anden etnisk baggrund at navigere i dobbeltsocialisering.</a:t>
            </a:r>
            <a:endParaRPr sz="4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37f1ae8835b_0_2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Hylland Eriksen (tavlen!)</a:t>
            </a:r>
            <a:endParaRPr/>
          </a:p>
        </p:txBody>
      </p:sp>
      <p:sp>
        <p:nvSpPr>
          <p:cNvPr id="260" name="Google Shape;260;g37f1ae8835b_0_2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81000" lvl="0" marL="457200" rtl="0" algn="l">
              <a:lnSpc>
                <a:spcPct val="100000"/>
              </a:lnSpc>
              <a:spcBef>
                <a:spcPts val="0"/>
              </a:spcBef>
              <a:spcAft>
                <a:spcPts val="0"/>
              </a:spcAft>
              <a:buSzPts val="2400"/>
              <a:buChar char="-"/>
            </a:pPr>
            <a:r>
              <a:rPr b="1" lang="da-DK" sz="2400"/>
              <a:t>Den rene identitet:</a:t>
            </a:r>
            <a:r>
              <a:rPr lang="da-DK" sz="2400"/>
              <a:t> fastholdelse af egen religion og kultur fra hjemland - skaber “os” og “dem” → ofte manglende integration</a:t>
            </a:r>
            <a:endParaRPr sz="2400"/>
          </a:p>
          <a:p>
            <a:pPr indent="-381000" lvl="0" marL="457200" rtl="0" algn="l">
              <a:lnSpc>
                <a:spcPct val="100000"/>
              </a:lnSpc>
              <a:spcBef>
                <a:spcPts val="0"/>
              </a:spcBef>
              <a:spcAft>
                <a:spcPts val="0"/>
              </a:spcAft>
              <a:buSzPts val="2400"/>
              <a:buChar char="-"/>
            </a:pPr>
            <a:r>
              <a:rPr b="1" lang="da-DK" sz="2400"/>
              <a:t>Bindestregsidentitet</a:t>
            </a:r>
            <a:r>
              <a:rPr lang="da-DK" sz="2400"/>
              <a:t>: at byggebro → fx dansk-pakistaner. Primær socialisering: pakistansk kultur, sekundær socialisering: dansk kultur. Ikke en sammenblanding af de to kulturer</a:t>
            </a:r>
            <a:endParaRPr sz="2400"/>
          </a:p>
          <a:p>
            <a:pPr indent="-381000" lvl="0" marL="457200" rtl="0" algn="l">
              <a:lnSpc>
                <a:spcPct val="100000"/>
              </a:lnSpc>
              <a:spcBef>
                <a:spcPts val="0"/>
              </a:spcBef>
              <a:spcAft>
                <a:spcPts val="0"/>
              </a:spcAft>
              <a:buSzPts val="2400"/>
              <a:buChar char="-"/>
            </a:pPr>
            <a:r>
              <a:rPr b="1" lang="da-DK" sz="2400"/>
              <a:t>Kreolsk identitet:</a:t>
            </a:r>
            <a:r>
              <a:rPr lang="da-DK" sz="2400"/>
              <a:t> sammenblanding af flere kulturer til en ny sammensat identitet. Nye normer og værdier. </a:t>
            </a:r>
            <a:endParaRPr sz="41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37f1ae8835b_0_3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Anvendelse af Hylland Eriksen</a:t>
            </a:r>
            <a:endParaRPr/>
          </a:p>
        </p:txBody>
      </p:sp>
      <p:sp>
        <p:nvSpPr>
          <p:cNvPr id="267" name="Google Shape;267;g37f1ae8835b_0_3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Tal sammen i grupper af 3 om personerne i dokumentaren:</a:t>
            </a:r>
            <a:endParaRPr/>
          </a:p>
          <a:p>
            <a:pPr indent="-342900" lvl="0" marL="457200" rtl="0" algn="l">
              <a:spcBef>
                <a:spcPts val="1000"/>
              </a:spcBef>
              <a:spcAft>
                <a:spcPts val="0"/>
              </a:spcAft>
              <a:buSzPts val="1800"/>
              <a:buChar char="-"/>
            </a:pPr>
            <a:r>
              <a:rPr lang="da-DK"/>
              <a:t>Er der tale om ren identitet, bindestregsidentitet eller kreolsk identitet?</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272" name="Shape 272"/>
        <p:cNvGrpSpPr/>
        <p:nvPr/>
      </p:nvGrpSpPr>
      <p:grpSpPr>
        <a:xfrm>
          <a:off x="0" y="0"/>
          <a:ext cx="0" cy="0"/>
          <a:chOff x="0" y="0"/>
          <a:chExt cx="0" cy="0"/>
        </a:xfrm>
      </p:grpSpPr>
      <p:sp>
        <p:nvSpPr>
          <p:cNvPr id="273" name="Google Shape;273;g37fa76b30bb_0_4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Modul 5: Stigmatisering </a:t>
            </a:r>
            <a:endParaRPr/>
          </a:p>
        </p:txBody>
      </p:sp>
      <p:sp>
        <p:nvSpPr>
          <p:cNvPr id="274" name="Google Shape;274;g37fa76b30bb_0_4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da-DK"/>
              <a:t>Opsamling på Hylland-Eriksen</a:t>
            </a:r>
            <a:endParaRPr/>
          </a:p>
          <a:p>
            <a:pPr indent="-342900" lvl="0" marL="457200" rtl="0" algn="l">
              <a:spcBef>
                <a:spcPts val="0"/>
              </a:spcBef>
              <a:spcAft>
                <a:spcPts val="0"/>
              </a:spcAft>
              <a:buSzPts val="1800"/>
              <a:buChar char="-"/>
            </a:pPr>
            <a:r>
              <a:rPr lang="da-DK"/>
              <a:t>Signe holder oplæg </a:t>
            </a:r>
            <a:endParaRPr/>
          </a:p>
          <a:p>
            <a:pPr indent="-342900" lvl="0" marL="457200" rtl="0" algn="l">
              <a:spcBef>
                <a:spcPts val="0"/>
              </a:spcBef>
              <a:spcAft>
                <a:spcPts val="0"/>
              </a:spcAft>
              <a:buSzPts val="1800"/>
              <a:buChar char="-"/>
            </a:pPr>
            <a:r>
              <a:rPr lang="da-DK"/>
              <a:t>Empiri:</a:t>
            </a:r>
            <a:endParaRPr/>
          </a:p>
          <a:p>
            <a:pPr indent="-342900" lvl="0" marL="457200" rtl="0" algn="l">
              <a:spcBef>
                <a:spcPts val="0"/>
              </a:spcBef>
              <a:spcAft>
                <a:spcPts val="0"/>
              </a:spcAft>
              <a:buSzPts val="1800"/>
              <a:buChar char="-"/>
            </a:pPr>
            <a:r>
              <a:rPr lang="da-DK"/>
              <a:t>Genbesøg af Goffman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37fa76b30bb_0_1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Anvendelse af Hylland Eriksen</a:t>
            </a:r>
            <a:endParaRPr/>
          </a:p>
        </p:txBody>
      </p:sp>
      <p:sp>
        <p:nvSpPr>
          <p:cNvPr id="281" name="Google Shape;281;g37fa76b30bb_0_1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Tal sammen i grupper af 3 om personerne i dokumentaren:</a:t>
            </a:r>
            <a:endParaRPr/>
          </a:p>
          <a:p>
            <a:pPr indent="-342900" lvl="0" marL="457200" rtl="0" algn="l">
              <a:spcBef>
                <a:spcPts val="1000"/>
              </a:spcBef>
              <a:spcAft>
                <a:spcPts val="0"/>
              </a:spcAft>
              <a:buSzPts val="1800"/>
              <a:buChar char="-"/>
            </a:pPr>
            <a:r>
              <a:rPr lang="da-DK"/>
              <a:t>Er der tale om ren identitet, bindestregsidentitet eller kreolsk identitet?</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da-DK"/>
              <a:t>Forskellen på at være dansker, indvandrer og efterkommer (på tavlen)</a:t>
            </a:r>
            <a:endParaRPr/>
          </a:p>
        </p:txBody>
      </p:sp>
      <p:pic>
        <p:nvPicPr>
          <p:cNvPr id="101" name="Google Shape;101;p3"/>
          <p:cNvPicPr preferRelativeResize="0"/>
          <p:nvPr>
            <p:ph idx="1" type="body"/>
          </p:nvPr>
        </p:nvPicPr>
        <p:blipFill rotWithShape="1">
          <a:blip r:embed="rId3">
            <a:alphaModFix/>
          </a:blip>
          <a:srcRect b="0" l="0" r="0" t="0"/>
          <a:stretch/>
        </p:blipFill>
        <p:spPr>
          <a:xfrm>
            <a:off x="482600" y="1548448"/>
            <a:ext cx="8247142" cy="4627763"/>
          </a:xfrm>
          <a:prstGeom prst="rect">
            <a:avLst/>
          </a:prstGeom>
          <a:noFill/>
          <a:ln>
            <a:noFill/>
          </a:ln>
        </p:spPr>
      </p:pic>
      <p:sp>
        <p:nvSpPr>
          <p:cNvPr id="102" name="Google Shape;102;p3"/>
          <p:cNvSpPr txBox="1"/>
          <p:nvPr/>
        </p:nvSpPr>
        <p:spPr>
          <a:xfrm>
            <a:off x="8454189" y="1548448"/>
            <a:ext cx="3737811"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da-DK" sz="2400" u="none" cap="none" strike="noStrike">
                <a:solidFill>
                  <a:schemeClr val="dk1"/>
                </a:solidFill>
                <a:latin typeface="Arial"/>
                <a:ea typeface="Arial"/>
                <a:cs typeface="Arial"/>
                <a:sym typeface="Arial"/>
              </a:rPr>
              <a:t>Ofte taler man om indvandring fra vestlige lande og ikke-vestlige lande. </a:t>
            </a:r>
            <a:r>
              <a:rPr b="1" i="0" lang="da-DK" sz="2400" u="none" cap="none" strike="noStrike">
                <a:solidFill>
                  <a:schemeClr val="dk1"/>
                </a:solidFill>
                <a:latin typeface="Arial"/>
                <a:ea typeface="Arial"/>
                <a:cs typeface="Arial"/>
                <a:sym typeface="Arial"/>
              </a:rPr>
              <a:t>Vestlige lande </a:t>
            </a:r>
            <a:r>
              <a:rPr b="0" i="0" lang="da-DK" sz="2400" u="none" cap="none" strike="noStrike">
                <a:solidFill>
                  <a:schemeClr val="dk1"/>
                </a:solidFill>
                <a:latin typeface="Arial"/>
                <a:ea typeface="Arial"/>
                <a:cs typeface="Arial"/>
                <a:sym typeface="Arial"/>
              </a:rPr>
              <a:t>defineres som EU, Island og Norge samt USA, Canada, Australien, New Zealand, Andorra, Liechtenstein, Monaco, San Marino, Schweiz og Vatikanstaten. Alle andre lande betegnes som </a:t>
            </a:r>
            <a:r>
              <a:rPr b="1" i="0" lang="da-DK" sz="2400" u="none" cap="none" strike="noStrike">
                <a:solidFill>
                  <a:schemeClr val="dk1"/>
                </a:solidFill>
                <a:latin typeface="Arial"/>
                <a:ea typeface="Arial"/>
                <a:cs typeface="Arial"/>
                <a:sym typeface="Arial"/>
              </a:rPr>
              <a:t>ikke-vestlige</a:t>
            </a:r>
            <a:r>
              <a:rPr b="0" i="0" lang="da-DK" sz="2400" u="none" cap="none" strike="noStrike">
                <a:solidFill>
                  <a:schemeClr val="dk1"/>
                </a:solidFill>
                <a:latin typeface="Arial"/>
                <a:ea typeface="Arial"/>
                <a:cs typeface="Arial"/>
                <a:sym typeface="Arial"/>
              </a:rPr>
              <a: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34903565246_0_1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Goffman - stigma og afvigerkarriere</a:t>
            </a:r>
            <a:endParaRPr/>
          </a:p>
        </p:txBody>
      </p:sp>
      <p:sp>
        <p:nvSpPr>
          <p:cNvPr id="288" name="Google Shape;288;g34903565246_0_1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Hvad er det nu Goffman siger om stigma og afvigerkarriere? Tænk tilbage på forløbet “ulighed i Danmark” og Jimmi</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da-DK"/>
              <a:t>Hvordan kan vi bruge Goffman i forhold til at blive klogere på Fahim Asifuls situation? På indvandring og integration generelt?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34903565246_0_7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Artikel</a:t>
            </a:r>
            <a:endParaRPr/>
          </a:p>
        </p:txBody>
      </p:sp>
      <p:sp>
        <p:nvSpPr>
          <p:cNvPr id="295" name="Google Shape;295;g34903565246_0_7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sz="2400" u="sng">
                <a:solidFill>
                  <a:schemeClr val="hlink"/>
                </a:solidFill>
                <a:hlinkClick r:id="rId3"/>
              </a:rPr>
              <a:t>Studerende fra Bangladesh frygter for sin fremtid - TV 2</a:t>
            </a:r>
            <a:r>
              <a:rPr lang="da-DK" sz="4100"/>
              <a:t> - læs ned til “studerendes ophold skal vurderes igen”</a:t>
            </a:r>
            <a:endParaRPr sz="4100"/>
          </a:p>
          <a:p>
            <a:pPr indent="0" lvl="0" marL="0" rtl="0" algn="l">
              <a:spcBef>
                <a:spcPts val="1000"/>
              </a:spcBef>
              <a:spcAft>
                <a:spcPts val="0"/>
              </a:spcAft>
              <a:buNone/>
            </a:pPr>
            <a:r>
              <a:t/>
            </a:r>
            <a:endParaRPr sz="4100"/>
          </a:p>
          <a:p>
            <a:pPr indent="0" lvl="0" marL="0" rtl="0" algn="l">
              <a:spcBef>
                <a:spcPts val="1000"/>
              </a:spcBef>
              <a:spcAft>
                <a:spcPts val="0"/>
              </a:spcAft>
              <a:buClr>
                <a:schemeClr val="dk1"/>
              </a:buClr>
              <a:buSzPts val="1100"/>
              <a:buFont typeface="Arial"/>
              <a:buNone/>
            </a:pPr>
            <a:r>
              <a:rPr lang="da-DK" sz="2600"/>
              <a:t>Svar på spørgsmål:</a:t>
            </a:r>
            <a:endParaRPr sz="2600"/>
          </a:p>
          <a:p>
            <a:pPr indent="-393700" lvl="0" marL="457200" rtl="0" algn="l">
              <a:spcBef>
                <a:spcPts val="1000"/>
              </a:spcBef>
              <a:spcAft>
                <a:spcPts val="0"/>
              </a:spcAft>
              <a:buSzPts val="2600"/>
              <a:buChar char="-"/>
            </a:pPr>
            <a:r>
              <a:rPr lang="da-DK" sz="2600"/>
              <a:t>Beskriv kort Fahim Asifuls situation</a:t>
            </a:r>
            <a:endParaRPr sz="2600"/>
          </a:p>
          <a:p>
            <a:pPr indent="-393700" lvl="0" marL="457200" rtl="0" algn="l">
              <a:spcBef>
                <a:spcPts val="0"/>
              </a:spcBef>
              <a:spcAft>
                <a:spcPts val="0"/>
              </a:spcAft>
              <a:buSzPts val="2600"/>
              <a:buChar char="-"/>
            </a:pPr>
            <a:r>
              <a:rPr lang="da-DK" sz="2600"/>
              <a:t>Beskriv hvad det er Fahim Asiful oplever pt med RUC-sagen</a:t>
            </a:r>
            <a:endParaRPr sz="2600"/>
          </a:p>
          <a:p>
            <a:pPr indent="-393700" lvl="0" marL="457200" rtl="0" algn="l">
              <a:spcBef>
                <a:spcPts val="0"/>
              </a:spcBef>
              <a:spcAft>
                <a:spcPts val="0"/>
              </a:spcAft>
              <a:buSzPts val="2600"/>
              <a:buChar char="-"/>
            </a:pPr>
            <a:r>
              <a:rPr lang="da-DK" sz="2600"/>
              <a:t>Hvad frygter Fahim Asiful?</a:t>
            </a:r>
            <a:endParaRPr sz="55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300" name="Shape 300"/>
        <p:cNvGrpSpPr/>
        <p:nvPr/>
      </p:nvGrpSpPr>
      <p:grpSpPr>
        <a:xfrm>
          <a:off x="0" y="0"/>
          <a:ext cx="0" cy="0"/>
          <a:chOff x="0" y="0"/>
          <a:chExt cx="0" cy="0"/>
        </a:xfrm>
      </p:grpSpPr>
      <p:sp>
        <p:nvSpPr>
          <p:cNvPr id="301" name="Google Shape;301;g381c7134455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Modul 6: Stigmatisering </a:t>
            </a:r>
            <a:endParaRPr/>
          </a:p>
        </p:txBody>
      </p:sp>
      <p:sp>
        <p:nvSpPr>
          <p:cNvPr id="302" name="Google Shape;302;g381c7134455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da-DK"/>
              <a:t>Aktuelt</a:t>
            </a:r>
            <a:endParaRPr/>
          </a:p>
          <a:p>
            <a:pPr indent="-342900" lvl="0" marL="457200" rtl="0" algn="l">
              <a:spcBef>
                <a:spcPts val="0"/>
              </a:spcBef>
              <a:spcAft>
                <a:spcPts val="0"/>
              </a:spcAft>
              <a:buSzPts val="1800"/>
              <a:buChar char="-"/>
            </a:pPr>
            <a:r>
              <a:rPr lang="da-DK"/>
              <a:t>Spørgsmål til lektien</a:t>
            </a:r>
            <a:endParaRPr/>
          </a:p>
          <a:p>
            <a:pPr indent="-342900" lvl="0" marL="457200" rtl="0" algn="l">
              <a:spcBef>
                <a:spcPts val="0"/>
              </a:spcBef>
              <a:spcAft>
                <a:spcPts val="0"/>
              </a:spcAft>
              <a:buSzPts val="1800"/>
              <a:buChar char="-"/>
            </a:pPr>
            <a:r>
              <a:rPr lang="da-DK"/>
              <a:t>Martin Buber</a:t>
            </a:r>
            <a:endParaRPr/>
          </a:p>
          <a:p>
            <a:pPr indent="-342900" lvl="0" marL="457200" rtl="0" algn="l">
              <a:spcBef>
                <a:spcPts val="0"/>
              </a:spcBef>
              <a:spcAft>
                <a:spcPts val="0"/>
              </a:spcAft>
              <a:buSzPts val="1800"/>
              <a:buChar char="-"/>
            </a:pPr>
            <a:r>
              <a:rPr lang="da-DK"/>
              <a:t>Togeby og Allport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384a6f59862_0_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309" name="Google Shape;309;g384a6f59862_0_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10" name="Google Shape;310;g384a6f59862_0_1" title="Skærmbillede 2025-09-23 kl. 08.19.04.png"/>
          <p:cNvPicPr preferRelativeResize="0"/>
          <p:nvPr/>
        </p:nvPicPr>
        <p:blipFill>
          <a:blip r:embed="rId3">
            <a:alphaModFix/>
          </a:blip>
          <a:stretch>
            <a:fillRect/>
          </a:stretch>
        </p:blipFill>
        <p:spPr>
          <a:xfrm>
            <a:off x="2043335" y="182563"/>
            <a:ext cx="7833340" cy="64928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34903565246_0_2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Spørgsmål til lektien</a:t>
            </a:r>
            <a:endParaRPr/>
          </a:p>
        </p:txBody>
      </p:sp>
      <p:sp>
        <p:nvSpPr>
          <p:cNvPr id="317" name="Google Shape;317;g34903565246_0_2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298450" lvl="0" marL="457200" rtl="0" algn="l">
              <a:lnSpc>
                <a:spcPct val="115000"/>
              </a:lnSpc>
              <a:spcBef>
                <a:spcPts val="1200"/>
              </a:spcBef>
              <a:spcAft>
                <a:spcPts val="0"/>
              </a:spcAft>
              <a:buSzPts val="1100"/>
              <a:buChar char="●"/>
            </a:pPr>
            <a:r>
              <a:rPr lang="da-DK"/>
              <a:t>Hvad er etnocentrisme?</a:t>
            </a:r>
            <a:endParaRPr/>
          </a:p>
          <a:p>
            <a:pPr indent="-298450" lvl="0" marL="457200" rtl="0" algn="l">
              <a:lnSpc>
                <a:spcPct val="115000"/>
              </a:lnSpc>
              <a:spcBef>
                <a:spcPts val="0"/>
              </a:spcBef>
              <a:spcAft>
                <a:spcPts val="0"/>
              </a:spcAft>
              <a:buSzPts val="1100"/>
              <a:buChar char="●"/>
            </a:pPr>
            <a:r>
              <a:rPr lang="da-DK"/>
              <a:t>Hvad er stereotyper og hvor kommer de fra?</a:t>
            </a:r>
            <a:endParaRPr/>
          </a:p>
          <a:p>
            <a:pPr indent="-298450" lvl="0" marL="457200" rtl="0" algn="l">
              <a:lnSpc>
                <a:spcPct val="115000"/>
              </a:lnSpc>
              <a:spcBef>
                <a:spcPts val="0"/>
              </a:spcBef>
              <a:spcAft>
                <a:spcPts val="0"/>
              </a:spcAft>
              <a:buSzPts val="1100"/>
              <a:buChar char="●"/>
            </a:pPr>
            <a:r>
              <a:rPr lang="da-DK"/>
              <a:t>Hvad går Rosen-thal-effekten ud på? </a:t>
            </a:r>
            <a:endParaRPr/>
          </a:p>
          <a:p>
            <a:pPr indent="-298450" lvl="0" marL="457200" rtl="0" algn="l">
              <a:lnSpc>
                <a:spcPct val="115000"/>
              </a:lnSpc>
              <a:spcBef>
                <a:spcPts val="0"/>
              </a:spcBef>
              <a:spcAft>
                <a:spcPts val="0"/>
              </a:spcAft>
              <a:buSzPts val="1100"/>
              <a:buChar char="●"/>
            </a:pPr>
            <a:r>
              <a:rPr lang="da-DK"/>
              <a:t>Hvad menes med stereotypitrussel?</a:t>
            </a:r>
            <a:endParaRPr/>
          </a:p>
          <a:p>
            <a:pPr indent="0" lvl="0" marL="0" rtl="0" algn="l">
              <a:spcBef>
                <a:spcPts val="120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384a6f59862_0_1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324" name="Google Shape;324;g384a6f59862_0_1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10000"/>
          </a:bodyPr>
          <a:lstStyle/>
          <a:p>
            <a:pPr indent="0" lvl="0" marL="0" rtl="0" algn="l">
              <a:lnSpc>
                <a:spcPct val="115000"/>
              </a:lnSpc>
              <a:spcBef>
                <a:spcPts val="0"/>
              </a:spcBef>
              <a:spcAft>
                <a:spcPts val="0"/>
              </a:spcAft>
              <a:buClr>
                <a:schemeClr val="dk1"/>
              </a:buClr>
              <a:buSzPts val="1100"/>
              <a:buFont typeface="Arial"/>
              <a:buNone/>
            </a:pPr>
            <a:r>
              <a:rPr b="1" lang="da-DK"/>
              <a:t>Stigmatisering</a:t>
            </a:r>
            <a:r>
              <a:rPr lang="da-DK"/>
              <a:t> er samtidig en dynamisk proces, der foregår, når mennesker mødes, og der rettes negative forventninger til en person eller en gruppe udelukkende på grund af et kendetegn.</a:t>
            </a:r>
            <a:endParaRPr/>
          </a:p>
          <a:p>
            <a:pPr indent="0" lvl="0" marL="0" rtl="0" algn="l">
              <a:spcBef>
                <a:spcPts val="1000"/>
              </a:spcBef>
              <a:spcAft>
                <a:spcPts val="0"/>
              </a:spcAft>
              <a:buNone/>
            </a:pPr>
            <a:r>
              <a:t/>
            </a:r>
            <a:endParaRPr/>
          </a:p>
          <a:p>
            <a:pPr indent="0" lvl="0" marL="0" rtl="0" algn="l">
              <a:spcBef>
                <a:spcPts val="1000"/>
              </a:spcBef>
              <a:spcAft>
                <a:spcPts val="0"/>
              </a:spcAft>
              <a:buNone/>
            </a:pPr>
            <a:r>
              <a:rPr b="1" lang="da-DK" sz="2900">
                <a:solidFill>
                  <a:srgbClr val="333333"/>
                </a:solidFill>
                <a:latin typeface="Noto Sans"/>
                <a:ea typeface="Noto Sans"/>
                <a:cs typeface="Noto Sans"/>
                <a:sym typeface="Noto Sans"/>
              </a:rPr>
              <a:t>Stereotyper</a:t>
            </a:r>
            <a:r>
              <a:rPr lang="da-DK" sz="2900">
                <a:solidFill>
                  <a:srgbClr val="333333"/>
                </a:solidFill>
                <a:highlight>
                  <a:srgbClr val="F8F8F8"/>
                </a:highlight>
                <a:latin typeface="Noto Sans"/>
                <a:ea typeface="Noto Sans"/>
                <a:cs typeface="Noto Sans"/>
                <a:sym typeface="Noto Sans"/>
              </a:rPr>
              <a:t> er et generelt og klicheagtigt billede af individer inden for en kategori af mennesker. Stereotyper er meget rodfæstede, og modstridende information vil derfor sjældent have en virkning.</a:t>
            </a:r>
            <a:endParaRPr sz="2900">
              <a:solidFill>
                <a:srgbClr val="333333"/>
              </a:solidFill>
              <a:highlight>
                <a:srgbClr val="F8F8F8"/>
              </a:highlight>
              <a:latin typeface="Noto Sans"/>
              <a:ea typeface="Noto Sans"/>
              <a:cs typeface="Noto Sans"/>
              <a:sym typeface="Noto Sans"/>
            </a:endParaRPr>
          </a:p>
          <a:p>
            <a:pPr indent="0" lvl="0" marL="0" rtl="0" algn="l">
              <a:spcBef>
                <a:spcPts val="1000"/>
              </a:spcBef>
              <a:spcAft>
                <a:spcPts val="0"/>
              </a:spcAft>
              <a:buNone/>
            </a:pPr>
            <a:r>
              <a:rPr lang="da-DK" sz="2200">
                <a:solidFill>
                  <a:srgbClr val="333333"/>
                </a:solidFill>
                <a:latin typeface="Noto Sans"/>
                <a:ea typeface="Noto Sans"/>
                <a:cs typeface="Noto Sans"/>
                <a:sym typeface="Noto Sans"/>
              </a:rPr>
              <a:t>Fordomme</a:t>
            </a:r>
            <a:r>
              <a:rPr lang="da-DK" sz="2200">
                <a:solidFill>
                  <a:srgbClr val="333333"/>
                </a:solidFill>
                <a:highlight>
                  <a:srgbClr val="F8F8F8"/>
                </a:highlight>
                <a:latin typeface="Noto Sans"/>
                <a:ea typeface="Noto Sans"/>
                <a:cs typeface="Noto Sans"/>
                <a:sym typeface="Noto Sans"/>
              </a:rPr>
              <a:t> er ubevidste og generaliserende påstande om andre mennesker eller grupper af mennesker, som der ikke argumenteres nærmere for.</a:t>
            </a:r>
            <a:endParaRPr sz="3800">
              <a:solidFill>
                <a:srgbClr val="333333"/>
              </a:solidFill>
              <a:highlight>
                <a:srgbClr val="F8F8F8"/>
              </a:highlight>
              <a:latin typeface="Noto Sans"/>
              <a:ea typeface="Noto Sans"/>
              <a:cs typeface="Noto Sans"/>
              <a:sym typeface="Noto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384a6f59862_0_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331" name="Google Shape;331;g384a6f59862_0_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sz="2900">
                <a:highlight>
                  <a:srgbClr val="F3F4F4"/>
                </a:highlight>
                <a:latin typeface="Times New Roman"/>
                <a:ea typeface="Times New Roman"/>
                <a:cs typeface="Times New Roman"/>
                <a:sym typeface="Times New Roman"/>
              </a:rPr>
              <a:t>Afvigerkarriere: “Begrebet anvendes til at vise, hvordan mennesker, der mødes med stereotype negative forventninger, efterhånden kan tilegne sig de forventede negative egenskaber.”</a:t>
            </a:r>
            <a:endParaRPr sz="2900">
              <a:highlight>
                <a:srgbClr val="F3F4F4"/>
              </a:highlight>
              <a:latin typeface="Times New Roman"/>
              <a:ea typeface="Times New Roman"/>
              <a:cs typeface="Times New Roman"/>
              <a:sym typeface="Times New Roman"/>
            </a:endParaRPr>
          </a:p>
          <a:p>
            <a:pPr indent="0" lvl="0" marL="0" rtl="0" algn="l">
              <a:spcBef>
                <a:spcPts val="1000"/>
              </a:spcBef>
              <a:spcAft>
                <a:spcPts val="0"/>
              </a:spcAft>
              <a:buNone/>
            </a:pPr>
            <a:r>
              <a:t/>
            </a:r>
            <a:endParaRPr sz="2900">
              <a:highlight>
                <a:srgbClr val="F3F4F4"/>
              </a:highlight>
              <a:latin typeface="Times New Roman"/>
              <a:ea typeface="Times New Roman"/>
              <a:cs typeface="Times New Roman"/>
              <a:sym typeface="Times New Roman"/>
            </a:endParaRPr>
          </a:p>
          <a:p>
            <a:pPr indent="0" lvl="0" marL="0" rtl="0" algn="l">
              <a:spcBef>
                <a:spcPts val="1000"/>
              </a:spcBef>
              <a:spcAft>
                <a:spcPts val="0"/>
              </a:spcAft>
              <a:buNone/>
            </a:pPr>
            <a:r>
              <a:rPr lang="da-DK" sz="2500">
                <a:solidFill>
                  <a:srgbClr val="333333"/>
                </a:solidFill>
                <a:highlight>
                  <a:srgbClr val="FFFFFF"/>
                </a:highlight>
                <a:latin typeface="Noto Sans"/>
                <a:ea typeface="Noto Sans"/>
                <a:cs typeface="Noto Sans"/>
                <a:sym typeface="Noto Sans"/>
              </a:rPr>
              <a:t>Stereotypitrussel: Stereotyper kan virke selvforstærkende. Hvis man tilstrækkelig mange gange får at vide, at man tilhører en bestemt kategori af individer med specielle karakteristika, så kan der ske det, at det enkelte individ ender med reelt at tilegne sig disse karakteristika. De ofte negative stereotyper vil ende med at blive bekræftet </a:t>
            </a:r>
            <a:r>
              <a:rPr lang="da-DK" sz="2500" u="sng">
                <a:solidFill>
                  <a:srgbClr val="333333"/>
                </a:solidFill>
                <a:latin typeface="Noto Sans"/>
                <a:ea typeface="Noto Sans"/>
                <a:cs typeface="Noto Sans"/>
                <a:sym typeface="Noto Sans"/>
              </a:rPr>
              <a:t>Note</a:t>
            </a:r>
            <a:r>
              <a:rPr lang="da-DK" sz="2500">
                <a:solidFill>
                  <a:srgbClr val="333333"/>
                </a:solidFill>
                <a:highlight>
                  <a:srgbClr val="FFFFFF"/>
                </a:highlight>
                <a:latin typeface="Noto Sans"/>
                <a:ea typeface="Noto Sans"/>
                <a:cs typeface="Noto Sans"/>
                <a:sym typeface="Noto Sans"/>
              </a:rPr>
              <a:t>.</a:t>
            </a:r>
            <a:endParaRPr sz="4100">
              <a:highlight>
                <a:srgbClr val="F3F4F4"/>
              </a:highlight>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34903565246_0_6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Hvorfor skabes stereotyper?</a:t>
            </a:r>
            <a:endParaRPr/>
          </a:p>
        </p:txBody>
      </p:sp>
      <p:sp>
        <p:nvSpPr>
          <p:cNvPr id="338" name="Google Shape;338;g34903565246_0_6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34903565246_0_5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Martin Buber: Jeg-du vs. jeg-det</a:t>
            </a:r>
            <a:endParaRPr/>
          </a:p>
        </p:txBody>
      </p:sp>
      <p:sp>
        <p:nvSpPr>
          <p:cNvPr id="345" name="Google Shape;345;g34903565246_0_59"/>
          <p:cNvSpPr txBox="1"/>
          <p:nvPr>
            <p:ph idx="1" type="body"/>
          </p:nvPr>
        </p:nvSpPr>
        <p:spPr>
          <a:xfrm>
            <a:off x="838200" y="1825625"/>
            <a:ext cx="10515600" cy="50325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da-DK"/>
              <a:t>Psykologisk analyse af menneskets to grundindstillinger til verden</a:t>
            </a:r>
            <a:endParaRPr/>
          </a:p>
          <a:p>
            <a:pPr indent="-342900" lvl="0" marL="457200" rtl="0" algn="l">
              <a:spcBef>
                <a:spcPts val="1000"/>
              </a:spcBef>
              <a:spcAft>
                <a:spcPts val="0"/>
              </a:spcAft>
              <a:buSzPts val="1800"/>
              <a:buChar char="-"/>
            </a:pPr>
            <a:r>
              <a:rPr lang="da-DK"/>
              <a:t>Jeg-du: når man ser den anden som et “jeg” med følelser, personlighed, unikhed og behandler det som særligt</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da-DK"/>
              <a:t>Jeg-det: når vi “tingsliggør” den anden vi møder, da man ikke kan overskue at behandle alle mennesker på jorden som et du. Fx læreren, kassedamen, skraldemanden, indvandreren, osv.</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da-DK"/>
              <a:t>Vi bør blive bevidste om at vi ikke kan lade være med tingsliggøre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34903565246_0_3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Hvad siger vi danskere så om indvandrere?</a:t>
            </a:r>
            <a:endParaRPr/>
          </a:p>
        </p:txBody>
      </p:sp>
      <p:sp>
        <p:nvSpPr>
          <p:cNvPr id="352" name="Google Shape;352;g34903565246_0_3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53" name="Google Shape;353;g34903565246_0_30"/>
          <p:cNvPicPr preferRelativeResize="0"/>
          <p:nvPr/>
        </p:nvPicPr>
        <p:blipFill>
          <a:blip r:embed="rId3">
            <a:alphaModFix/>
          </a:blip>
          <a:stretch>
            <a:fillRect/>
          </a:stretch>
        </p:blipFill>
        <p:spPr>
          <a:xfrm>
            <a:off x="2351900" y="2234150"/>
            <a:ext cx="6838950" cy="381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da-DK"/>
              <a:t>Migration og immigration</a:t>
            </a:r>
            <a:endParaRPr/>
          </a:p>
        </p:txBody>
      </p:sp>
      <p:sp>
        <p:nvSpPr>
          <p:cNvPr id="108" name="Google Shape;108;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da-DK"/>
              <a:t>Migration: proces hvor mennesker flytter fra ét land til et andet land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da-DK"/>
              <a:t>Immigration: processen hvor et menneske flytter til et andet land permanent eller i en længere periode.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37fa76b30bb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Danmarkskanon: hvad er danskhed ifølge danskerne?</a:t>
            </a:r>
            <a:endParaRPr/>
          </a:p>
        </p:txBody>
      </p:sp>
      <p:sp>
        <p:nvSpPr>
          <p:cNvPr id="360" name="Google Shape;360;g37fa76b30bb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10000"/>
          </a:bodyPr>
          <a:lstStyle/>
          <a:p>
            <a:pPr indent="0" lvl="0" marL="0" rtl="0" algn="l">
              <a:lnSpc>
                <a:spcPct val="115000"/>
              </a:lnSpc>
              <a:spcBef>
                <a:spcPts val="0"/>
              </a:spcBef>
              <a:spcAft>
                <a:spcPts val="0"/>
              </a:spcAft>
              <a:buClr>
                <a:schemeClr val="dk1"/>
              </a:buClr>
              <a:buSzPts val="1100"/>
              <a:buFont typeface="Arial"/>
              <a:buNone/>
            </a:pPr>
            <a:r>
              <a:rPr lang="da-DK" sz="1800">
                <a:solidFill>
                  <a:srgbClr val="333333"/>
                </a:solidFill>
                <a:latin typeface="Noto Sans"/>
                <a:ea typeface="Noto Sans"/>
                <a:cs typeface="Noto Sans"/>
                <a:sym typeface="Noto Sans"/>
              </a:rPr>
              <a:t>Flertal for følgende ti værdier for fremtidens samfund:</a:t>
            </a:r>
            <a:endParaRPr sz="1800">
              <a:solidFill>
                <a:srgbClr val="333333"/>
              </a:solidFill>
              <a:latin typeface="Noto Sans"/>
              <a:ea typeface="Noto Sans"/>
              <a:cs typeface="Noto Sans"/>
              <a:sym typeface="Noto Sans"/>
            </a:endParaRPr>
          </a:p>
          <a:p>
            <a:pPr indent="-342900" lvl="0" marL="457200" rtl="0" algn="l">
              <a:lnSpc>
                <a:spcPct val="115000"/>
              </a:lnSpc>
              <a:spcBef>
                <a:spcPts val="1900"/>
              </a:spcBef>
              <a:spcAft>
                <a:spcPts val="0"/>
              </a:spcAft>
              <a:buClr>
                <a:srgbClr val="333333"/>
              </a:buClr>
              <a:buSzPts val="1800"/>
              <a:buFont typeface="Noto Sans"/>
              <a:buChar char="●"/>
            </a:pPr>
            <a:r>
              <a:rPr lang="da-DK" sz="1800">
                <a:solidFill>
                  <a:srgbClr val="333333"/>
                </a:solidFill>
                <a:latin typeface="Noto Sans"/>
                <a:ea typeface="Noto Sans"/>
                <a:cs typeface="Noto Sans"/>
                <a:sym typeface="Noto Sans"/>
              </a:rPr>
              <a:t>Den kristne kulturarv</a:t>
            </a:r>
            <a:endParaRPr sz="1800">
              <a:solidFill>
                <a:srgbClr val="333333"/>
              </a:solidFill>
              <a:latin typeface="Noto Sans"/>
              <a:ea typeface="Noto Sans"/>
              <a:cs typeface="Noto Sans"/>
              <a:sym typeface="Noto Sans"/>
            </a:endParaRPr>
          </a:p>
          <a:p>
            <a:pPr indent="-342900" lvl="0" marL="457200" rtl="0" algn="l">
              <a:lnSpc>
                <a:spcPct val="115000"/>
              </a:lnSpc>
              <a:spcBef>
                <a:spcPts val="0"/>
              </a:spcBef>
              <a:spcAft>
                <a:spcPts val="0"/>
              </a:spcAft>
              <a:buClr>
                <a:srgbClr val="333333"/>
              </a:buClr>
              <a:buSzPts val="1800"/>
              <a:buFont typeface="Noto Sans"/>
              <a:buChar char="●"/>
            </a:pPr>
            <a:r>
              <a:rPr lang="da-DK" sz="1800">
                <a:solidFill>
                  <a:srgbClr val="333333"/>
                </a:solidFill>
                <a:latin typeface="Noto Sans"/>
                <a:ea typeface="Noto Sans"/>
                <a:cs typeface="Noto Sans"/>
                <a:sym typeface="Noto Sans"/>
              </a:rPr>
              <a:t>Det danske sprog</a:t>
            </a:r>
            <a:endParaRPr sz="1800">
              <a:solidFill>
                <a:srgbClr val="333333"/>
              </a:solidFill>
              <a:latin typeface="Noto Sans"/>
              <a:ea typeface="Noto Sans"/>
              <a:cs typeface="Noto Sans"/>
              <a:sym typeface="Noto Sans"/>
            </a:endParaRPr>
          </a:p>
          <a:p>
            <a:pPr indent="-342900" lvl="0" marL="457200" rtl="0" algn="l">
              <a:lnSpc>
                <a:spcPct val="115000"/>
              </a:lnSpc>
              <a:spcBef>
                <a:spcPts val="0"/>
              </a:spcBef>
              <a:spcAft>
                <a:spcPts val="0"/>
              </a:spcAft>
              <a:buClr>
                <a:srgbClr val="333333"/>
              </a:buClr>
              <a:buSzPts val="1800"/>
              <a:buFont typeface="Noto Sans"/>
              <a:buChar char="●"/>
            </a:pPr>
            <a:r>
              <a:rPr lang="da-DK" sz="1800">
                <a:solidFill>
                  <a:srgbClr val="333333"/>
                </a:solidFill>
                <a:latin typeface="Noto Sans"/>
                <a:ea typeface="Noto Sans"/>
                <a:cs typeface="Noto Sans"/>
                <a:sym typeface="Noto Sans"/>
              </a:rPr>
              <a:t>Foreningsliv og frivillighed</a:t>
            </a:r>
            <a:endParaRPr sz="1800">
              <a:solidFill>
                <a:srgbClr val="333333"/>
              </a:solidFill>
              <a:latin typeface="Noto Sans"/>
              <a:ea typeface="Noto Sans"/>
              <a:cs typeface="Noto Sans"/>
              <a:sym typeface="Noto Sans"/>
            </a:endParaRPr>
          </a:p>
          <a:p>
            <a:pPr indent="-342900" lvl="0" marL="457200" rtl="0" algn="l">
              <a:lnSpc>
                <a:spcPct val="115000"/>
              </a:lnSpc>
              <a:spcBef>
                <a:spcPts val="0"/>
              </a:spcBef>
              <a:spcAft>
                <a:spcPts val="0"/>
              </a:spcAft>
              <a:buClr>
                <a:srgbClr val="333333"/>
              </a:buClr>
              <a:buSzPts val="1800"/>
              <a:buFont typeface="Noto Sans"/>
              <a:buChar char="●"/>
            </a:pPr>
            <a:r>
              <a:rPr lang="da-DK" sz="1800">
                <a:solidFill>
                  <a:srgbClr val="333333"/>
                </a:solidFill>
                <a:latin typeface="Noto Sans"/>
                <a:ea typeface="Noto Sans"/>
                <a:cs typeface="Noto Sans"/>
                <a:sym typeface="Noto Sans"/>
              </a:rPr>
              <a:t>Frihed</a:t>
            </a:r>
            <a:endParaRPr sz="1800">
              <a:solidFill>
                <a:srgbClr val="333333"/>
              </a:solidFill>
              <a:latin typeface="Noto Sans"/>
              <a:ea typeface="Noto Sans"/>
              <a:cs typeface="Noto Sans"/>
              <a:sym typeface="Noto Sans"/>
            </a:endParaRPr>
          </a:p>
          <a:p>
            <a:pPr indent="-342900" lvl="0" marL="457200" rtl="0" algn="l">
              <a:lnSpc>
                <a:spcPct val="115000"/>
              </a:lnSpc>
              <a:spcBef>
                <a:spcPts val="0"/>
              </a:spcBef>
              <a:spcAft>
                <a:spcPts val="0"/>
              </a:spcAft>
              <a:buClr>
                <a:srgbClr val="333333"/>
              </a:buClr>
              <a:buSzPts val="1800"/>
              <a:buFont typeface="Noto Sans"/>
              <a:buChar char="●"/>
            </a:pPr>
            <a:r>
              <a:rPr lang="da-DK" sz="1800">
                <a:solidFill>
                  <a:srgbClr val="333333"/>
                </a:solidFill>
                <a:latin typeface="Noto Sans"/>
                <a:ea typeface="Noto Sans"/>
                <a:cs typeface="Noto Sans"/>
                <a:sym typeface="Noto Sans"/>
              </a:rPr>
              <a:t>Frisind</a:t>
            </a:r>
            <a:endParaRPr sz="1800">
              <a:solidFill>
                <a:srgbClr val="333333"/>
              </a:solidFill>
              <a:latin typeface="Noto Sans"/>
              <a:ea typeface="Noto Sans"/>
              <a:cs typeface="Noto Sans"/>
              <a:sym typeface="Noto Sans"/>
            </a:endParaRPr>
          </a:p>
          <a:p>
            <a:pPr indent="-342900" lvl="0" marL="457200" rtl="0" algn="l">
              <a:lnSpc>
                <a:spcPct val="115000"/>
              </a:lnSpc>
              <a:spcBef>
                <a:spcPts val="0"/>
              </a:spcBef>
              <a:spcAft>
                <a:spcPts val="0"/>
              </a:spcAft>
              <a:buClr>
                <a:srgbClr val="333333"/>
              </a:buClr>
              <a:buSzPts val="1800"/>
              <a:buFont typeface="Noto Sans"/>
              <a:buChar char="●"/>
            </a:pPr>
            <a:r>
              <a:rPr lang="da-DK" sz="1800">
                <a:solidFill>
                  <a:srgbClr val="333333"/>
                </a:solidFill>
                <a:latin typeface="Noto Sans"/>
                <a:ea typeface="Noto Sans"/>
                <a:cs typeface="Noto Sans"/>
                <a:sym typeface="Noto Sans"/>
              </a:rPr>
              <a:t>Hygge</a:t>
            </a:r>
            <a:endParaRPr sz="1800">
              <a:solidFill>
                <a:srgbClr val="333333"/>
              </a:solidFill>
              <a:latin typeface="Noto Sans"/>
              <a:ea typeface="Noto Sans"/>
              <a:cs typeface="Noto Sans"/>
              <a:sym typeface="Noto Sans"/>
            </a:endParaRPr>
          </a:p>
          <a:p>
            <a:pPr indent="-342900" lvl="0" marL="457200" rtl="0" algn="l">
              <a:lnSpc>
                <a:spcPct val="115000"/>
              </a:lnSpc>
              <a:spcBef>
                <a:spcPts val="0"/>
              </a:spcBef>
              <a:spcAft>
                <a:spcPts val="0"/>
              </a:spcAft>
              <a:buClr>
                <a:srgbClr val="333333"/>
              </a:buClr>
              <a:buSzPts val="1800"/>
              <a:buFont typeface="Noto Sans"/>
              <a:buChar char="●"/>
            </a:pPr>
            <a:r>
              <a:rPr lang="da-DK" sz="1800">
                <a:solidFill>
                  <a:srgbClr val="333333"/>
                </a:solidFill>
                <a:latin typeface="Noto Sans"/>
                <a:ea typeface="Noto Sans"/>
                <a:cs typeface="Noto Sans"/>
                <a:sym typeface="Noto Sans"/>
              </a:rPr>
              <a:t>Kønsligestilling</a:t>
            </a:r>
            <a:endParaRPr sz="1800">
              <a:solidFill>
                <a:srgbClr val="333333"/>
              </a:solidFill>
              <a:latin typeface="Noto Sans"/>
              <a:ea typeface="Noto Sans"/>
              <a:cs typeface="Noto Sans"/>
              <a:sym typeface="Noto Sans"/>
            </a:endParaRPr>
          </a:p>
          <a:p>
            <a:pPr indent="-342900" lvl="0" marL="457200" rtl="0" algn="l">
              <a:lnSpc>
                <a:spcPct val="115000"/>
              </a:lnSpc>
              <a:spcBef>
                <a:spcPts val="0"/>
              </a:spcBef>
              <a:spcAft>
                <a:spcPts val="0"/>
              </a:spcAft>
              <a:buClr>
                <a:srgbClr val="333333"/>
              </a:buClr>
              <a:buSzPts val="1800"/>
              <a:buFont typeface="Noto Sans"/>
              <a:buChar char="●"/>
            </a:pPr>
            <a:r>
              <a:rPr lang="da-DK" sz="1800">
                <a:solidFill>
                  <a:srgbClr val="333333"/>
                </a:solidFill>
                <a:latin typeface="Noto Sans"/>
                <a:ea typeface="Noto Sans"/>
                <a:cs typeface="Noto Sans"/>
                <a:sym typeface="Noto Sans"/>
              </a:rPr>
              <a:t>Lighed for loven</a:t>
            </a:r>
            <a:endParaRPr sz="1800">
              <a:solidFill>
                <a:srgbClr val="333333"/>
              </a:solidFill>
              <a:latin typeface="Noto Sans"/>
              <a:ea typeface="Noto Sans"/>
              <a:cs typeface="Noto Sans"/>
              <a:sym typeface="Noto Sans"/>
            </a:endParaRPr>
          </a:p>
          <a:p>
            <a:pPr indent="-342900" lvl="0" marL="457200" rtl="0" algn="l">
              <a:lnSpc>
                <a:spcPct val="115000"/>
              </a:lnSpc>
              <a:spcBef>
                <a:spcPts val="0"/>
              </a:spcBef>
              <a:spcAft>
                <a:spcPts val="0"/>
              </a:spcAft>
              <a:buClr>
                <a:srgbClr val="333333"/>
              </a:buClr>
              <a:buSzPts val="1800"/>
              <a:buFont typeface="Noto Sans"/>
              <a:buChar char="●"/>
            </a:pPr>
            <a:r>
              <a:rPr lang="da-DK" sz="1800">
                <a:solidFill>
                  <a:srgbClr val="333333"/>
                </a:solidFill>
                <a:latin typeface="Noto Sans"/>
                <a:ea typeface="Noto Sans"/>
                <a:cs typeface="Noto Sans"/>
                <a:sym typeface="Noto Sans"/>
              </a:rPr>
              <a:t>Tillid</a:t>
            </a:r>
            <a:endParaRPr sz="1800">
              <a:solidFill>
                <a:srgbClr val="333333"/>
              </a:solidFill>
              <a:latin typeface="Noto Sans"/>
              <a:ea typeface="Noto Sans"/>
              <a:cs typeface="Noto Sans"/>
              <a:sym typeface="Noto Sans"/>
            </a:endParaRPr>
          </a:p>
          <a:p>
            <a:pPr indent="-342900" lvl="0" marL="457200" rtl="0" algn="l">
              <a:lnSpc>
                <a:spcPct val="115000"/>
              </a:lnSpc>
              <a:spcBef>
                <a:spcPts val="0"/>
              </a:spcBef>
              <a:spcAft>
                <a:spcPts val="0"/>
              </a:spcAft>
              <a:buClr>
                <a:srgbClr val="333333"/>
              </a:buClr>
              <a:buSzPts val="1800"/>
              <a:buFont typeface="Noto Sans"/>
              <a:buChar char="●"/>
            </a:pPr>
            <a:r>
              <a:rPr lang="da-DK" sz="1800">
                <a:solidFill>
                  <a:srgbClr val="333333"/>
                </a:solidFill>
                <a:latin typeface="Noto Sans"/>
                <a:ea typeface="Noto Sans"/>
                <a:cs typeface="Noto Sans"/>
                <a:sym typeface="Noto Sans"/>
              </a:rPr>
              <a:t>Velfærdssamfundet </a:t>
            </a:r>
            <a:endParaRPr sz="1800">
              <a:solidFill>
                <a:srgbClr val="333333"/>
              </a:solidFill>
              <a:latin typeface="Noto Sans"/>
              <a:ea typeface="Noto Sans"/>
              <a:cs typeface="Noto Sans"/>
              <a:sym typeface="Noto Sans"/>
            </a:endParaRPr>
          </a:p>
          <a:p>
            <a:pPr indent="0" lvl="0" marL="0" rtl="0" algn="l">
              <a:spcBef>
                <a:spcPts val="190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34903565246_0_3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Hvad er problemet?</a:t>
            </a:r>
            <a:endParaRPr/>
          </a:p>
        </p:txBody>
      </p:sp>
      <p:sp>
        <p:nvSpPr>
          <p:cNvPr id="367" name="Google Shape;367;g34903565246_0_3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da-DK"/>
              <a:t>Problemet med stereotyper og fordomme er, at alle i en gruppe bliver betragtet som havende identiske normer og værdier. </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da-DK"/>
              <a:t>Socialkonstruktivister vil sige, at disse fordomme og stereotyper skaber sociale kategorier og negative diskurser om indvandrere som øger “os” overfor “dem” mekanismen.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34903565246_0_4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Hvad kan vi stille op?</a:t>
            </a:r>
            <a:endParaRPr/>
          </a:p>
        </p:txBody>
      </p:sp>
      <p:sp>
        <p:nvSpPr>
          <p:cNvPr id="374" name="Google Shape;374;g34903565246_0_44"/>
          <p:cNvSpPr txBox="1"/>
          <p:nvPr>
            <p:ph idx="1" type="body"/>
          </p:nvPr>
        </p:nvSpPr>
        <p:spPr>
          <a:xfrm>
            <a:off x="635300" y="1825625"/>
            <a:ext cx="10515600" cy="5032500"/>
          </a:xfrm>
          <a:prstGeom prst="rect">
            <a:avLst/>
          </a:prstGeom>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None/>
            </a:pPr>
            <a:r>
              <a:rPr b="1" lang="da-DK"/>
              <a:t>S</a:t>
            </a:r>
            <a:r>
              <a:rPr b="1" lang="da-DK"/>
              <a:t>ociolog Lise Togeby: Uddannelse</a:t>
            </a:r>
            <a:endParaRPr b="1"/>
          </a:p>
          <a:p>
            <a:pPr indent="-342900" lvl="0" marL="457200" marR="0" rtl="0" algn="l">
              <a:lnSpc>
                <a:spcPct val="90000"/>
              </a:lnSpc>
              <a:spcBef>
                <a:spcPts val="1000"/>
              </a:spcBef>
              <a:spcAft>
                <a:spcPts val="0"/>
              </a:spcAft>
              <a:buSzPts val="1800"/>
              <a:buChar char="•"/>
            </a:pPr>
            <a:r>
              <a:rPr lang="da-DK"/>
              <a:t>Gennem uddannelse lærer man at opføre sig tolerant</a:t>
            </a:r>
            <a:endParaRPr/>
          </a:p>
          <a:p>
            <a:pPr indent="0" lvl="0" marL="0" marR="0" rtl="0" algn="l">
              <a:lnSpc>
                <a:spcPct val="90000"/>
              </a:lnSpc>
              <a:spcBef>
                <a:spcPts val="1000"/>
              </a:spcBef>
              <a:spcAft>
                <a:spcPts val="0"/>
              </a:spcAft>
              <a:buNone/>
            </a:pPr>
            <a:r>
              <a:t/>
            </a:r>
            <a:endParaRPr/>
          </a:p>
          <a:p>
            <a:pPr indent="0" lvl="0" marL="0" marR="0" rtl="0" algn="l">
              <a:lnSpc>
                <a:spcPct val="90000"/>
              </a:lnSpc>
              <a:spcBef>
                <a:spcPts val="1000"/>
              </a:spcBef>
              <a:spcAft>
                <a:spcPts val="0"/>
              </a:spcAft>
              <a:buNone/>
            </a:pPr>
            <a:r>
              <a:rPr b="1" lang="da-DK"/>
              <a:t>Sociolog Gordon W. Allport: Personlig kontakt</a:t>
            </a:r>
            <a:endParaRPr b="1"/>
          </a:p>
          <a:p>
            <a:pPr indent="-342900" lvl="0" marL="457200" marR="0" rtl="0" algn="l">
              <a:lnSpc>
                <a:spcPct val="90000"/>
              </a:lnSpc>
              <a:spcBef>
                <a:spcPts val="1000"/>
              </a:spcBef>
              <a:spcAft>
                <a:spcPts val="0"/>
              </a:spcAft>
              <a:buSzPts val="1800"/>
              <a:buChar char="•"/>
            </a:pPr>
            <a:r>
              <a:rPr lang="da-DK"/>
              <a:t>Kontaktteoriens påstand er, at majoritetens stereotype forestillinger om en minoritet forstærkes, hvis de to grupper kun har begrænset eller slet ingen kontakt med hinanden</a:t>
            </a:r>
            <a:endParaRPr/>
          </a:p>
          <a:p>
            <a:pPr indent="0" lvl="0" marL="457200" marR="0" rtl="0" algn="l">
              <a:lnSpc>
                <a:spcPct val="90000"/>
              </a:lnSpc>
              <a:spcBef>
                <a:spcPts val="1000"/>
              </a:spcBef>
              <a:spcAft>
                <a:spcPts val="0"/>
              </a:spcAft>
              <a:buNone/>
            </a:pPr>
            <a:r>
              <a:t/>
            </a:r>
            <a:endParaRPr/>
          </a:p>
          <a:p>
            <a:pPr indent="0" lvl="0" marL="457200" marR="0" rtl="0" algn="l">
              <a:lnSpc>
                <a:spcPct val="90000"/>
              </a:lnSpc>
              <a:spcBef>
                <a:spcPts val="100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379" name="Shape 379"/>
        <p:cNvGrpSpPr/>
        <p:nvPr/>
      </p:nvGrpSpPr>
      <p:grpSpPr>
        <a:xfrm>
          <a:off x="0" y="0"/>
          <a:ext cx="0" cy="0"/>
          <a:chOff x="0" y="0"/>
          <a:chExt cx="0" cy="0"/>
        </a:xfrm>
      </p:grpSpPr>
      <p:sp>
        <p:nvSpPr>
          <p:cNvPr id="380" name="Google Shape;380;g3840cce79eb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Modul 7: Durkheim og Weber</a:t>
            </a:r>
            <a:endParaRPr/>
          </a:p>
        </p:txBody>
      </p:sp>
      <p:sp>
        <p:nvSpPr>
          <p:cNvPr id="381" name="Google Shape;381;g3840cce79eb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da-DK"/>
              <a:t>Om overgangen fra det traditionelle, til det moderne til det senmoderne samfund</a:t>
            </a:r>
            <a:endParaRPr/>
          </a:p>
          <a:p>
            <a:pPr indent="-342900" lvl="0" marL="457200" rtl="0" algn="l">
              <a:spcBef>
                <a:spcPts val="0"/>
              </a:spcBef>
              <a:spcAft>
                <a:spcPts val="0"/>
              </a:spcAft>
              <a:buSzPts val="1800"/>
              <a:buChar char="-"/>
            </a:pPr>
            <a:r>
              <a:rPr lang="da-DK"/>
              <a:t>Fokus på det </a:t>
            </a:r>
            <a:r>
              <a:rPr i="1" lang="da-DK"/>
              <a:t>moderne</a:t>
            </a:r>
            <a:r>
              <a:rPr lang="da-DK"/>
              <a:t> samfund via Durkheim og Weber</a:t>
            </a:r>
            <a:endParaRPr/>
          </a:p>
          <a:p>
            <a:pPr indent="-342900" lvl="0" marL="457200" rtl="0" algn="l">
              <a:spcBef>
                <a:spcPts val="0"/>
              </a:spcBef>
              <a:spcAft>
                <a:spcPts val="0"/>
              </a:spcAft>
              <a:buSzPts val="1800"/>
              <a:buChar char="-"/>
            </a:pPr>
            <a:r>
              <a:rPr lang="da-DK"/>
              <a:t>Spørgsmål til kapitler om Durkheim og Weber (sociologibogen 3.2 + 3.3).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3840cce79eb_0_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388" name="Google Shape;388;g3840cce79eb_0_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89" name="Google Shape;389;g3840cce79eb_0_7"/>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3840cce79eb_0_1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396" name="Google Shape;396;g3840cce79eb_0_1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97" name="Google Shape;397;g3840cce79eb_0_14"/>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3840cce79eb_0_2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404" name="Google Shape;404;g3840cce79eb_0_2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405" name="Google Shape;405;g3840cce79eb_0_2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3840cce79eb_0_2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412" name="Google Shape;412;g3840cce79eb_0_2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413" name="Google Shape;413;g3840cce79eb_0_29"/>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3840cce79eb_0_3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420" name="Google Shape;420;g3840cce79eb_0_3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421" name="Google Shape;421;g3840cce79eb_0_36"/>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3840cce79eb_0_4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Klassisk sociologi (Durkheim og Weber)</a:t>
            </a:r>
            <a:endParaRPr/>
          </a:p>
        </p:txBody>
      </p:sp>
      <p:sp>
        <p:nvSpPr>
          <p:cNvPr id="428" name="Google Shape;428;g3840cce79eb_0_4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Stiller spørgsmålet: hvordan kan samfundets sociale orden stadigvæk hænge sammen nu når vi er så individualiserede?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da-DK"/>
              <a:t>Hvad er forskellen på PUSH og PULL faktorer i migration?</a:t>
            </a:r>
            <a:endParaRPr/>
          </a:p>
        </p:txBody>
      </p:sp>
      <p:sp>
        <p:nvSpPr>
          <p:cNvPr id="114" name="Google Shape;114;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da-DK"/>
              <a:t>To og to:</a:t>
            </a:r>
            <a:endParaRPr/>
          </a:p>
          <a:p>
            <a:pPr indent="-228600" lvl="0" marL="228600" rtl="0" algn="l">
              <a:lnSpc>
                <a:spcPct val="90000"/>
              </a:lnSpc>
              <a:spcBef>
                <a:spcPts val="1000"/>
              </a:spcBef>
              <a:spcAft>
                <a:spcPts val="0"/>
              </a:spcAft>
              <a:buClr>
                <a:schemeClr val="dk1"/>
              </a:buClr>
              <a:buSzPts val="2800"/>
              <a:buChar char="•"/>
            </a:pPr>
            <a:r>
              <a:rPr lang="da-DK"/>
              <a:t>Find ud af hvad der menes med push- og pull-faktorer i forhold til migration. Find på eksempler der passer på begge tilfælde.</a:t>
            </a:r>
            <a:endParaRPr/>
          </a:p>
          <a:p>
            <a:pPr indent="-228600" lvl="0" marL="228600" rtl="0" algn="l">
              <a:lnSpc>
                <a:spcPct val="90000"/>
              </a:lnSpc>
              <a:spcBef>
                <a:spcPts val="1000"/>
              </a:spcBef>
              <a:spcAft>
                <a:spcPts val="0"/>
              </a:spcAft>
              <a:buClr>
                <a:schemeClr val="dk1"/>
              </a:buClr>
              <a:buSzPts val="2800"/>
              <a:buChar char="•"/>
            </a:pPr>
            <a:r>
              <a:rPr lang="da-DK"/>
              <a:t>Hvilke årsager kan der være til folk immigrere til Danmark? (se 1.1)</a:t>
            </a:r>
            <a:endParaRPr/>
          </a:p>
          <a:p>
            <a:pPr indent="-228600" lvl="0" marL="228600" rtl="0" algn="l">
              <a:lnSpc>
                <a:spcPct val="90000"/>
              </a:lnSpc>
              <a:spcBef>
                <a:spcPts val="1000"/>
              </a:spcBef>
              <a:spcAft>
                <a:spcPts val="0"/>
              </a:spcAft>
              <a:buClr>
                <a:schemeClr val="dk1"/>
              </a:buClr>
              <a:buSzPts val="2800"/>
              <a:buChar char="•"/>
            </a:pPr>
            <a:r>
              <a:rPr lang="da-DK"/>
              <a:t>Hvad er der sket med antallet af indvandrere fra ikke-vestlige lande siden 1980? (se figur 1.0)</a:t>
            </a:r>
            <a:endParaRPr/>
          </a:p>
          <a:p>
            <a:pPr indent="-228600" lvl="0" marL="228600" rtl="0" algn="l">
              <a:lnSpc>
                <a:spcPct val="90000"/>
              </a:lnSpc>
              <a:spcBef>
                <a:spcPts val="1000"/>
              </a:spcBef>
              <a:spcAft>
                <a:spcPts val="0"/>
              </a:spcAft>
              <a:buClr>
                <a:schemeClr val="dk1"/>
              </a:buClr>
              <a:buSzPts val="2800"/>
              <a:buChar char="•"/>
            </a:pPr>
            <a:r>
              <a:rPr lang="da-DK"/>
              <a:t>Overvej hvilke push- og pull-faktorer der kan udledes af tabel 1.0 og 1.1 (se link: </a:t>
            </a:r>
            <a:r>
              <a:rPr lang="da-DK" u="sng">
                <a:solidFill>
                  <a:schemeClr val="hlink"/>
                </a:solidFill>
                <a:hlinkClick r:id="rId3"/>
              </a:rPr>
              <a:t>https://xn--rkedanskerperkerdansker-78b.ibog.forlagetcolumbus.dk/?id=136#c694</a:t>
            </a:r>
            <a:r>
              <a:rPr lang="da-DK"/>
              <a:t>)</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3840cce79eb_0_4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Spørgsmål til Durkheim (sociologibogen 3.2)</a:t>
            </a:r>
            <a:endParaRPr/>
          </a:p>
        </p:txBody>
      </p:sp>
      <p:sp>
        <p:nvSpPr>
          <p:cNvPr id="435" name="Google Shape;435;g3840cce79eb_0_4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da-DK"/>
              <a:t>Hvad er forskellen på mekanisk og organisk solidaritet?</a:t>
            </a:r>
            <a:endParaRPr/>
          </a:p>
          <a:p>
            <a:pPr indent="-342900" lvl="0" marL="457200" rtl="0" algn="l">
              <a:spcBef>
                <a:spcPts val="0"/>
              </a:spcBef>
              <a:spcAft>
                <a:spcPts val="0"/>
              </a:spcAft>
              <a:buSzPts val="1800"/>
              <a:buChar char="-"/>
            </a:pPr>
            <a:r>
              <a:rPr lang="da-DK"/>
              <a:t>Hvilken funktion har organisk solidaritet for det moderne samfund?</a:t>
            </a:r>
            <a:endParaRPr/>
          </a:p>
          <a:p>
            <a:pPr indent="-342900" lvl="0" marL="457200" rtl="0" algn="l">
              <a:spcBef>
                <a:spcPts val="0"/>
              </a:spcBef>
              <a:spcAft>
                <a:spcPts val="0"/>
              </a:spcAft>
              <a:buSzPts val="1800"/>
              <a:buChar char="-"/>
            </a:pPr>
            <a:r>
              <a:rPr lang="da-DK"/>
              <a:t>Hvad mener Durkheim med at “ethvert samfund er et moralsk samfund”?</a:t>
            </a:r>
            <a:endParaRPr/>
          </a:p>
          <a:p>
            <a:pPr indent="-342900" lvl="0" marL="457200" marR="0" rtl="0" algn="l">
              <a:lnSpc>
                <a:spcPct val="90000"/>
              </a:lnSpc>
              <a:spcBef>
                <a:spcPts val="0"/>
              </a:spcBef>
              <a:spcAft>
                <a:spcPts val="0"/>
              </a:spcAft>
              <a:buSzPts val="1800"/>
              <a:buChar char="-"/>
            </a:pPr>
            <a:r>
              <a:rPr lang="da-DK"/>
              <a:t>Hvad betyder anomi? Hvorfor hænger det sammen med en </a:t>
            </a:r>
            <a:r>
              <a:rPr lang="da-DK"/>
              <a:t>øget selvmordsfrekvens?</a:t>
            </a:r>
            <a:endParaRPr/>
          </a:p>
          <a:p>
            <a:pPr indent="-342900" lvl="0" marL="457200" marR="0" rtl="0" algn="l">
              <a:lnSpc>
                <a:spcPct val="90000"/>
              </a:lnSpc>
              <a:spcBef>
                <a:spcPts val="0"/>
              </a:spcBef>
              <a:spcAft>
                <a:spcPts val="0"/>
              </a:spcAft>
              <a:buSzPts val="1800"/>
              <a:buChar char="-"/>
            </a:pPr>
            <a:r>
              <a:rPr lang="da-DK"/>
              <a:t>Hvad betyder begrebet metodologisk kollektivisme, og hvorfor tilhører Durkheim denne tilgang til sociologi?</a:t>
            </a:r>
            <a:endParaRPr/>
          </a:p>
          <a:p>
            <a:pPr indent="-342900" lvl="0" marL="457200" marR="0" rtl="0" algn="l">
              <a:lnSpc>
                <a:spcPct val="90000"/>
              </a:lnSpc>
              <a:spcBef>
                <a:spcPts val="0"/>
              </a:spcBef>
              <a:spcAft>
                <a:spcPts val="0"/>
              </a:spcAft>
              <a:buSzPts val="1800"/>
              <a:buChar char="-"/>
            </a:pPr>
            <a:r>
              <a:rPr lang="da-DK"/>
              <a:t>Hvordan kan vi bruge Durkheim ift. udfordringer med integration af indvandrere i det danske samfund?</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3840cce79eb_0_5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Spørgsmål til Max Weber (sociologibogen 3.3)</a:t>
            </a:r>
            <a:endParaRPr/>
          </a:p>
        </p:txBody>
      </p:sp>
      <p:sp>
        <p:nvSpPr>
          <p:cNvPr id="442" name="Google Shape;442;g3840cce79eb_0_5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da-DK"/>
              <a:t>Hvad vil det sige, at der er en stigende rationalisering af alle områder i livet i overgangen fra det traditionelle til det moderne samfund?</a:t>
            </a:r>
            <a:endParaRPr/>
          </a:p>
          <a:p>
            <a:pPr indent="-342900" lvl="0" marL="457200" rtl="0" algn="l">
              <a:spcBef>
                <a:spcPts val="0"/>
              </a:spcBef>
              <a:spcAft>
                <a:spcPts val="0"/>
              </a:spcAft>
              <a:buSzPts val="1800"/>
              <a:buChar char="-"/>
            </a:pPr>
            <a:r>
              <a:rPr lang="da-DK"/>
              <a:t>Hvad er forskellen på værdirationel og målrationel handlen?</a:t>
            </a:r>
            <a:endParaRPr/>
          </a:p>
          <a:p>
            <a:pPr indent="-342900" lvl="0" marL="457200" rtl="0" algn="l">
              <a:spcBef>
                <a:spcPts val="0"/>
              </a:spcBef>
              <a:spcAft>
                <a:spcPts val="0"/>
              </a:spcAft>
              <a:buSzPts val="1800"/>
              <a:buChar char="-"/>
            </a:pPr>
            <a:r>
              <a:rPr lang="da-DK"/>
              <a:t>Hvilken betydning har målrationalisering for menneskelige relationer?</a:t>
            </a:r>
            <a:endParaRPr/>
          </a:p>
          <a:p>
            <a:pPr indent="-342900" lvl="0" marL="457200" rtl="0" algn="l">
              <a:spcBef>
                <a:spcPts val="0"/>
              </a:spcBef>
              <a:spcAft>
                <a:spcPts val="0"/>
              </a:spcAft>
              <a:buSzPts val="1800"/>
              <a:buChar char="-"/>
            </a:pPr>
            <a:r>
              <a:rPr lang="da-DK"/>
              <a:t>Hvad betyder moralsk subjektivisme? rationalitetens jernbur?</a:t>
            </a:r>
            <a:endParaRPr/>
          </a:p>
          <a:p>
            <a:pPr indent="-342900" lvl="0" marL="457200" rtl="0" algn="l">
              <a:spcBef>
                <a:spcPts val="0"/>
              </a:spcBef>
              <a:spcAft>
                <a:spcPts val="0"/>
              </a:spcAft>
              <a:buSzPts val="1800"/>
              <a:buChar char="-"/>
            </a:pPr>
            <a:r>
              <a:rPr lang="da-DK"/>
              <a:t>Hvad betyder begrebet metodologisk individualisme, og hvorfor tilhører Weber denne tilgang til sociologi?</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447" name="Shape 447"/>
        <p:cNvGrpSpPr/>
        <p:nvPr/>
      </p:nvGrpSpPr>
      <p:grpSpPr>
        <a:xfrm>
          <a:off x="0" y="0"/>
          <a:ext cx="0" cy="0"/>
          <a:chOff x="0" y="0"/>
          <a:chExt cx="0" cy="0"/>
        </a:xfrm>
      </p:grpSpPr>
      <p:sp>
        <p:nvSpPr>
          <p:cNvPr id="448" name="Google Shape;448;g3666b55d83b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Modul 8: Honneth</a:t>
            </a:r>
            <a:endParaRPr/>
          </a:p>
        </p:txBody>
      </p:sp>
      <p:sp>
        <p:nvSpPr>
          <p:cNvPr id="449" name="Google Shape;449;g3666b55d83b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da-DK"/>
              <a:t>Snak om terminsprøve </a:t>
            </a:r>
            <a:endParaRPr/>
          </a:p>
          <a:p>
            <a:pPr indent="-342900" lvl="0" marL="457200" rtl="0" algn="l">
              <a:spcBef>
                <a:spcPts val="0"/>
              </a:spcBef>
              <a:spcAft>
                <a:spcPts val="0"/>
              </a:spcAft>
              <a:buSzPts val="1800"/>
              <a:buChar char="-"/>
            </a:pPr>
            <a:r>
              <a:rPr lang="da-DK"/>
              <a:t>Dokumenter på lectio</a:t>
            </a:r>
            <a:endParaRPr/>
          </a:p>
          <a:p>
            <a:pPr indent="-342900" lvl="0" marL="457200" rtl="0" algn="l">
              <a:spcBef>
                <a:spcPts val="0"/>
              </a:spcBef>
              <a:spcAft>
                <a:spcPts val="0"/>
              </a:spcAft>
              <a:buSzPts val="1800"/>
              <a:buChar char="-"/>
            </a:pPr>
            <a:r>
              <a:rPr lang="da-DK"/>
              <a:t>Honneth og anerkendelse (eller manglen på samme..)</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387587c9b09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Hypoteser</a:t>
            </a:r>
            <a:endParaRPr/>
          </a:p>
        </p:txBody>
      </p:sp>
      <p:sp>
        <p:nvSpPr>
          <p:cNvPr id="456" name="Google Shape;456;g387587c9b09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60829" lvl="0" marL="457200" rtl="0" algn="l">
              <a:lnSpc>
                <a:spcPct val="115000"/>
              </a:lnSpc>
              <a:spcBef>
                <a:spcPts val="600"/>
              </a:spcBef>
              <a:spcAft>
                <a:spcPts val="0"/>
              </a:spcAft>
              <a:buClr>
                <a:srgbClr val="333333"/>
              </a:buClr>
              <a:buSzPts val="2082"/>
              <a:buChar char="●"/>
            </a:pPr>
            <a:r>
              <a:rPr lang="da-DK" sz="2082">
                <a:solidFill>
                  <a:srgbClr val="333333"/>
                </a:solidFill>
                <a:highlight>
                  <a:schemeClr val="lt1"/>
                </a:highlight>
              </a:rPr>
              <a:t>Du har skrevet det antal hypoteser med faglige begrundelser som du bliver bedt om</a:t>
            </a:r>
            <a:endParaRPr sz="2082">
              <a:solidFill>
                <a:srgbClr val="333333"/>
              </a:solidFill>
              <a:highlight>
                <a:schemeClr val="lt1"/>
              </a:highlight>
            </a:endParaRPr>
          </a:p>
          <a:p>
            <a:pPr indent="-360829" lvl="0" marL="457200" rtl="0" algn="l">
              <a:lnSpc>
                <a:spcPct val="115000"/>
              </a:lnSpc>
              <a:spcBef>
                <a:spcPts val="0"/>
              </a:spcBef>
              <a:spcAft>
                <a:spcPts val="0"/>
              </a:spcAft>
              <a:buClr>
                <a:srgbClr val="333333"/>
              </a:buClr>
              <a:buSzPts val="2082"/>
              <a:buChar char="●"/>
            </a:pPr>
            <a:r>
              <a:rPr lang="da-DK" sz="2082">
                <a:solidFill>
                  <a:srgbClr val="333333"/>
                </a:solidFill>
                <a:highlight>
                  <a:schemeClr val="lt1"/>
                </a:highlight>
              </a:rPr>
              <a:t>Hver hypotese består af en iagttagelse, et fordi og en kort forklaring på iagttagelsen</a:t>
            </a:r>
            <a:endParaRPr sz="2082">
              <a:solidFill>
                <a:srgbClr val="333333"/>
              </a:solidFill>
              <a:highlight>
                <a:schemeClr val="lt1"/>
              </a:highlight>
            </a:endParaRPr>
          </a:p>
          <a:p>
            <a:pPr indent="-360829" lvl="0" marL="457200" rtl="0" algn="l">
              <a:lnSpc>
                <a:spcPct val="115000"/>
              </a:lnSpc>
              <a:spcBef>
                <a:spcPts val="0"/>
              </a:spcBef>
              <a:spcAft>
                <a:spcPts val="0"/>
              </a:spcAft>
              <a:buClr>
                <a:srgbClr val="333333"/>
              </a:buClr>
              <a:buSzPts val="2082"/>
              <a:buChar char="●"/>
            </a:pPr>
            <a:r>
              <a:rPr lang="da-DK" sz="2082">
                <a:solidFill>
                  <a:srgbClr val="333333"/>
                </a:solidFill>
                <a:highlight>
                  <a:schemeClr val="lt1"/>
                </a:highlight>
              </a:rPr>
              <a:t>Hypotesen og den faglige begrundelse er tydeligt opdelt (du kan for eksempel skrive hypotese med fed, efterfulgt af linjeskift og derefter den faglige begrundelse (ikke med fed))</a:t>
            </a:r>
            <a:endParaRPr sz="2082">
              <a:solidFill>
                <a:srgbClr val="333333"/>
              </a:solidFill>
              <a:highlight>
                <a:schemeClr val="lt1"/>
              </a:highlight>
            </a:endParaRPr>
          </a:p>
          <a:p>
            <a:pPr indent="-360829" lvl="0" marL="457200" rtl="0" algn="l">
              <a:lnSpc>
                <a:spcPct val="115000"/>
              </a:lnSpc>
              <a:spcBef>
                <a:spcPts val="0"/>
              </a:spcBef>
              <a:spcAft>
                <a:spcPts val="0"/>
              </a:spcAft>
              <a:buClr>
                <a:srgbClr val="333333"/>
              </a:buClr>
              <a:buSzPts val="2082"/>
              <a:buChar char="●"/>
            </a:pPr>
            <a:r>
              <a:rPr lang="da-DK" sz="2082">
                <a:solidFill>
                  <a:srgbClr val="333333"/>
                </a:solidFill>
                <a:highlight>
                  <a:schemeClr val="lt1"/>
                </a:highlight>
              </a:rPr>
              <a:t>Der indgår observationer fra tabellen/nedslag i tabellen i hypotesen</a:t>
            </a:r>
            <a:endParaRPr sz="2082">
              <a:solidFill>
                <a:srgbClr val="333333"/>
              </a:solidFill>
              <a:highlight>
                <a:schemeClr val="lt1"/>
              </a:highlight>
            </a:endParaRPr>
          </a:p>
          <a:p>
            <a:pPr indent="-360829" lvl="0" marL="457200" rtl="0" algn="l">
              <a:lnSpc>
                <a:spcPct val="115000"/>
              </a:lnSpc>
              <a:spcBef>
                <a:spcPts val="0"/>
              </a:spcBef>
              <a:spcAft>
                <a:spcPts val="0"/>
              </a:spcAft>
              <a:buClr>
                <a:srgbClr val="333333"/>
              </a:buClr>
              <a:buSzPts val="2082"/>
              <a:buChar char="●"/>
            </a:pPr>
            <a:r>
              <a:rPr lang="da-DK" sz="2082">
                <a:solidFill>
                  <a:srgbClr val="333333"/>
                </a:solidFill>
                <a:highlight>
                  <a:schemeClr val="lt1"/>
                </a:highlight>
              </a:rPr>
              <a:t>Der indgår teori og fagbegreber i din faglige begrundelse</a:t>
            </a:r>
            <a:endParaRPr sz="2082">
              <a:solidFill>
                <a:srgbClr val="333333"/>
              </a:solidFill>
              <a:highlight>
                <a:schemeClr val="lt1"/>
              </a:highlight>
            </a:endParaRPr>
          </a:p>
          <a:p>
            <a:pPr indent="-360829" lvl="0" marL="457200" rtl="0" algn="l">
              <a:lnSpc>
                <a:spcPct val="115000"/>
              </a:lnSpc>
              <a:spcBef>
                <a:spcPts val="0"/>
              </a:spcBef>
              <a:spcAft>
                <a:spcPts val="0"/>
              </a:spcAft>
              <a:buClr>
                <a:srgbClr val="333333"/>
              </a:buClr>
              <a:buSzPts val="2082"/>
              <a:buChar char="●"/>
            </a:pPr>
            <a:r>
              <a:rPr lang="da-DK" sz="2082">
                <a:solidFill>
                  <a:srgbClr val="333333"/>
                </a:solidFill>
                <a:highlight>
                  <a:schemeClr val="lt1"/>
                </a:highlight>
              </a:rPr>
              <a:t>Dine tre hypoteser og begrundelser adskiller sig fra hinanden, og du bruger (så vidt muligt) forskellig teori</a:t>
            </a:r>
            <a:endParaRPr sz="2082">
              <a:solidFill>
                <a:srgbClr val="333333"/>
              </a:solidFill>
              <a:highlight>
                <a:schemeClr val="lt1"/>
              </a:highlight>
            </a:endParaRPr>
          </a:p>
          <a:p>
            <a:pPr indent="-360829" lvl="0" marL="457200" rtl="0" algn="l">
              <a:lnSpc>
                <a:spcPct val="115000"/>
              </a:lnSpc>
              <a:spcBef>
                <a:spcPts val="0"/>
              </a:spcBef>
              <a:spcAft>
                <a:spcPts val="0"/>
              </a:spcAft>
              <a:buClr>
                <a:srgbClr val="333333"/>
              </a:buClr>
              <a:buSzPts val="2082"/>
              <a:buChar char="●"/>
            </a:pPr>
            <a:r>
              <a:rPr lang="da-DK" sz="2082">
                <a:solidFill>
                  <a:srgbClr val="333333"/>
                </a:solidFill>
                <a:highlight>
                  <a:schemeClr val="lt1"/>
                </a:highlight>
              </a:rPr>
              <a:t>Du har lavet beregninger, hvis din tabel består af absolutte tal (det vil sige ikke procenttal).</a:t>
            </a:r>
            <a:endParaRPr sz="33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387587c9b09_0_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Lineær regression</a:t>
            </a:r>
            <a:endParaRPr/>
          </a:p>
        </p:txBody>
      </p:sp>
      <p:graphicFrame>
        <p:nvGraphicFramePr>
          <p:cNvPr id="463" name="Google Shape;463;g387587c9b09_0_6"/>
          <p:cNvGraphicFramePr/>
          <p:nvPr/>
        </p:nvGraphicFramePr>
        <p:xfrm>
          <a:off x="304800" y="1268325"/>
          <a:ext cx="3000000" cy="3000000"/>
        </p:xfrm>
        <a:graphic>
          <a:graphicData uri="http://schemas.openxmlformats.org/drawingml/2006/table">
            <a:tbl>
              <a:tblPr>
                <a:noFill/>
                <a:tableStyleId>{B84A8979-985C-4494-B236-5A97565771F9}</a:tableStyleId>
              </a:tblPr>
              <a:tblGrid>
                <a:gridCol w="11748175"/>
              </a:tblGrid>
              <a:tr h="792825">
                <a:tc>
                  <a:txBody>
                    <a:bodyPr/>
                    <a:lstStyle/>
                    <a:p>
                      <a:pPr indent="0" lvl="0" marL="0" rtl="0" algn="l">
                        <a:lnSpc>
                          <a:spcPct val="115000"/>
                        </a:lnSpc>
                        <a:spcBef>
                          <a:spcPts val="1200"/>
                        </a:spcBef>
                        <a:spcAft>
                          <a:spcPts val="0"/>
                        </a:spcAft>
                        <a:buNone/>
                      </a:pPr>
                      <a:r>
                        <a:rPr lang="da-DK" sz="1800"/>
                        <a:t>Beskrives X- og Y-aksen?</a:t>
                      </a:r>
                      <a:endParaRPr sz="1800"/>
                    </a:p>
                    <a:p>
                      <a:pPr indent="0" lvl="0" marL="0" rtl="0" algn="l">
                        <a:lnSpc>
                          <a:spcPct val="115000"/>
                        </a:lnSpc>
                        <a:spcBef>
                          <a:spcPts val="1200"/>
                        </a:spcBef>
                        <a:spcAft>
                          <a:spcPts val="0"/>
                        </a:spcAft>
                        <a:buNone/>
                      </a:pPr>
                      <a:r>
                        <a:rPr lang="da-DK" sz="1800"/>
                        <a:t>Beskrives sammenhængen mellem X og Y?</a:t>
                      </a:r>
                      <a:endParaRPr sz="1800"/>
                    </a:p>
                    <a:p>
                      <a:pPr indent="0" lvl="0" marL="0" rtl="0" algn="l">
                        <a:lnSpc>
                          <a:spcPct val="115000"/>
                        </a:lnSpc>
                        <a:spcBef>
                          <a:spcPts val="1200"/>
                        </a:spcBef>
                        <a:spcAft>
                          <a:spcPts val="1200"/>
                        </a:spcAft>
                        <a:buNone/>
                      </a:pPr>
                      <a:r>
                        <a:rPr lang="da-DK" sz="1800"/>
                        <a:t>Kommenteres det hvilken variabel der er den afhængige og uafhængige og hvad det betyder for sammenhængen?</a:t>
                      </a:r>
                      <a:endParaRPr sz="18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32225">
                <a:tc>
                  <a:txBody>
                    <a:bodyPr/>
                    <a:lstStyle/>
                    <a:p>
                      <a:pPr indent="0" lvl="0" marL="0" rtl="0" algn="l">
                        <a:lnSpc>
                          <a:spcPct val="115000"/>
                        </a:lnSpc>
                        <a:spcBef>
                          <a:spcPts val="1200"/>
                        </a:spcBef>
                        <a:spcAft>
                          <a:spcPts val="1200"/>
                        </a:spcAft>
                        <a:buNone/>
                      </a:pPr>
                      <a:r>
                        <a:rPr lang="da-DK" sz="1800"/>
                        <a:t>Beskrives det hvordan punkterne ligger i forhold til tendenslinjen?</a:t>
                      </a:r>
                      <a:endParaRPr sz="18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48825">
                <a:tc>
                  <a:txBody>
                    <a:bodyPr/>
                    <a:lstStyle/>
                    <a:p>
                      <a:pPr indent="0" lvl="0" marL="0" rtl="0" algn="l">
                        <a:lnSpc>
                          <a:spcPct val="115000"/>
                        </a:lnSpc>
                        <a:spcBef>
                          <a:spcPts val="1200"/>
                        </a:spcBef>
                        <a:spcAft>
                          <a:spcPts val="1200"/>
                        </a:spcAft>
                        <a:buNone/>
                      </a:pPr>
                      <a:r>
                        <a:rPr lang="da-DK" sz="1800"/>
                        <a:t>Beskrives hældningskoefficienten? (y=ax+b, hvor a angiver hældningskoefficienten for linjen).</a:t>
                      </a:r>
                      <a:endParaRPr sz="18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03750">
                <a:tc>
                  <a:txBody>
                    <a:bodyPr/>
                    <a:lstStyle/>
                    <a:p>
                      <a:pPr indent="0" lvl="0" marL="0" rtl="0" algn="l">
                        <a:lnSpc>
                          <a:spcPct val="115000"/>
                        </a:lnSpc>
                        <a:spcBef>
                          <a:spcPts val="1200"/>
                        </a:spcBef>
                        <a:spcAft>
                          <a:spcPts val="1200"/>
                        </a:spcAft>
                        <a:buNone/>
                      </a:pPr>
                      <a:r>
                        <a:rPr lang="da-DK" sz="1800"/>
                        <a:t>Beskrives forklaringsgraden R</a:t>
                      </a:r>
                      <a:r>
                        <a:rPr baseline="30000" lang="da-DK" sz="1800"/>
                        <a:t>2</a:t>
                      </a:r>
                      <a:r>
                        <a:rPr lang="da-DK" sz="1800"/>
                        <a:t>? Uddybende eller overfladisk? (uddyber eleven hvad det vil sige at forklaringsgraden f.eks. er 0,7 – dvs. at X kan forklare 70 % af variationen i Y).</a:t>
                      </a:r>
                      <a:endParaRPr sz="18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91500">
                <a:tc>
                  <a:txBody>
                    <a:bodyPr/>
                    <a:lstStyle/>
                    <a:p>
                      <a:pPr indent="0" lvl="0" marL="0" rtl="0" algn="l">
                        <a:lnSpc>
                          <a:spcPct val="115000"/>
                        </a:lnSpc>
                        <a:spcBef>
                          <a:spcPts val="1200"/>
                        </a:spcBef>
                        <a:spcAft>
                          <a:spcPts val="1200"/>
                        </a:spcAft>
                        <a:buNone/>
                      </a:pPr>
                      <a:r>
                        <a:rPr lang="da-DK" sz="1800"/>
                        <a:t>Relateres der til relevant faglig viden, der kan sige noget om sammenhængen?</a:t>
                      </a:r>
                      <a:endParaRPr sz="18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g3666b55d83b_0_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Honneth</a:t>
            </a:r>
            <a:endParaRPr/>
          </a:p>
        </p:txBody>
      </p:sp>
      <p:sp>
        <p:nvSpPr>
          <p:cNvPr id="470" name="Google Shape;470;g3666b55d83b_0_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Honneths påstand:</a:t>
            </a:r>
            <a:endParaRPr/>
          </a:p>
          <a:p>
            <a:pPr indent="0" lvl="0" marL="0" rtl="0" algn="l">
              <a:spcBef>
                <a:spcPts val="1000"/>
              </a:spcBef>
              <a:spcAft>
                <a:spcPts val="0"/>
              </a:spcAft>
              <a:buNone/>
            </a:pPr>
            <a:r>
              <a:rPr i="1" lang="da-DK"/>
              <a:t>Det er vigtigt for alle individers identitetsdannelse, at man føler sig anerkendt og elsket</a:t>
            </a:r>
            <a:endParaRPr i="1"/>
          </a:p>
          <a:p>
            <a:pPr indent="0" lvl="0" marL="0" rtl="0" algn="l">
              <a:spcBef>
                <a:spcPts val="1000"/>
              </a:spcBef>
              <a:spcAft>
                <a:spcPts val="0"/>
              </a:spcAft>
              <a:buNone/>
            </a:pPr>
            <a:r>
              <a:t/>
            </a:r>
            <a:endParaRPr/>
          </a:p>
          <a:p>
            <a:pPr indent="0" lvl="0" marL="0" rtl="0" algn="l">
              <a:spcBef>
                <a:spcPts val="1000"/>
              </a:spcBef>
              <a:spcAft>
                <a:spcPts val="0"/>
              </a:spcAft>
              <a:buNone/>
            </a:pPr>
            <a:r>
              <a:rPr lang="da-DK"/>
              <a:t>Men det gælder sådan set også i integration af migranter:</a:t>
            </a:r>
            <a:endParaRPr/>
          </a:p>
          <a:p>
            <a:pPr indent="0" lvl="0" marL="0" rtl="0" algn="l">
              <a:spcBef>
                <a:spcPts val="1000"/>
              </a:spcBef>
              <a:spcAft>
                <a:spcPts val="0"/>
              </a:spcAft>
              <a:buNone/>
            </a:pPr>
            <a:r>
              <a:rPr lang="da-DK"/>
              <a:t>“En vellykket integration indebærer, at individet har en følelse af, at han/hun bliver anerkendt.”</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3666b55d83b_0_1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Anerkendelsens tre sfærer</a:t>
            </a:r>
            <a:endParaRPr/>
          </a:p>
        </p:txBody>
      </p:sp>
      <p:sp>
        <p:nvSpPr>
          <p:cNvPr id="477" name="Google Shape;477;g3666b55d83b_0_1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Anerkendelsen kan forekomme på flere niveauer. Honneth påpeger, at anerkendelsen finder sted i: 	</a:t>
            </a:r>
            <a:endParaRPr/>
          </a:p>
          <a:p>
            <a:pPr indent="-342900" lvl="0" marL="457200" rtl="0" algn="l">
              <a:spcBef>
                <a:spcPts val="1000"/>
              </a:spcBef>
              <a:spcAft>
                <a:spcPts val="0"/>
              </a:spcAft>
              <a:buSzPts val="1800"/>
              <a:buChar char="-"/>
            </a:pPr>
            <a:r>
              <a:rPr lang="da-DK"/>
              <a:t>Den private sfære (kærlighedsanerkendelse)	</a:t>
            </a:r>
            <a:endParaRPr/>
          </a:p>
          <a:p>
            <a:pPr indent="-342900" lvl="0" marL="457200" rtl="0" algn="l">
              <a:spcBef>
                <a:spcPts val="0"/>
              </a:spcBef>
              <a:spcAft>
                <a:spcPts val="0"/>
              </a:spcAft>
              <a:buSzPts val="1800"/>
              <a:buChar char="-"/>
            </a:pPr>
            <a:r>
              <a:rPr lang="da-DK"/>
              <a:t>Den retslige sfære (retslig anerkendelse)</a:t>
            </a:r>
            <a:endParaRPr/>
          </a:p>
          <a:p>
            <a:pPr indent="-342900" lvl="0" marL="457200" rtl="0" algn="l">
              <a:spcBef>
                <a:spcPts val="0"/>
              </a:spcBef>
              <a:spcAft>
                <a:spcPts val="0"/>
              </a:spcAft>
              <a:buSzPts val="1800"/>
              <a:buChar char="-"/>
            </a:pPr>
            <a:r>
              <a:rPr lang="da-DK"/>
              <a:t>Den solidariske sfære (solidarisk anerkendelse)</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da-DK"/>
              <a:t>Gruppearbejde: 3 grupper - én sfære i hver gruppe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g3666b55d83b_0_3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Den private sfære (kærlighedsanerkendelse)</a:t>
            </a:r>
            <a:endParaRPr/>
          </a:p>
        </p:txBody>
      </p:sp>
      <p:sp>
        <p:nvSpPr>
          <p:cNvPr id="484" name="Google Shape;484;g3666b55d83b_0_3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da-DK"/>
              <a:t>Beskriv hvilken form for anerkendelse Honneth betegner som kærlighedsanerkendelse / den private sfære</a:t>
            </a:r>
            <a:endParaRPr/>
          </a:p>
          <a:p>
            <a:pPr indent="-342900" lvl="0" marL="457200" rtl="0" algn="l">
              <a:spcBef>
                <a:spcPts val="0"/>
              </a:spcBef>
              <a:spcAft>
                <a:spcPts val="0"/>
              </a:spcAft>
              <a:buSzPts val="1800"/>
              <a:buChar char="-"/>
            </a:pPr>
            <a:r>
              <a:rPr lang="da-DK"/>
              <a:t>Hvorfor er det et problem generelt at mangle denne form for anerkendelse? Hvad kan der ske ud fra et samfundsmæssigt perspektiv? Fra et individuelt perspektiv?</a:t>
            </a:r>
            <a:endParaRPr/>
          </a:p>
          <a:p>
            <a:pPr indent="-342900" lvl="0" marL="457200" rtl="0" algn="l">
              <a:spcBef>
                <a:spcPts val="0"/>
              </a:spcBef>
              <a:spcAft>
                <a:spcPts val="0"/>
              </a:spcAft>
              <a:buSzPts val="1800"/>
              <a:buChar char="-"/>
            </a:pPr>
            <a:r>
              <a:rPr lang="da-DK"/>
              <a:t>Hvorfor er det et problem for integrationen af mangle denne form for anerkendelse?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3666b55d83b_0_3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Den retslige sfære (retslig anerkendelse)</a:t>
            </a:r>
            <a:endParaRPr/>
          </a:p>
        </p:txBody>
      </p:sp>
      <p:sp>
        <p:nvSpPr>
          <p:cNvPr id="491" name="Google Shape;491;g3666b55d83b_0_3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da-DK"/>
              <a:t>Beskriv hvilken form for anerkendelse Honneth betegner som den retslige anerkendelse / retslige sfære</a:t>
            </a:r>
            <a:endParaRPr/>
          </a:p>
          <a:p>
            <a:pPr indent="-342900" lvl="0" marL="457200" rtl="0" algn="l">
              <a:spcBef>
                <a:spcPts val="0"/>
              </a:spcBef>
              <a:spcAft>
                <a:spcPts val="0"/>
              </a:spcAft>
              <a:buSzPts val="1800"/>
              <a:buChar char="-"/>
            </a:pPr>
            <a:r>
              <a:rPr lang="da-DK"/>
              <a:t>Hvorfor er det et problem generelt at mangle denne form for anerkendelse? </a:t>
            </a:r>
            <a:endParaRPr/>
          </a:p>
          <a:p>
            <a:pPr indent="-342900" lvl="0" marL="457200" rtl="0" algn="l">
              <a:spcBef>
                <a:spcPts val="0"/>
              </a:spcBef>
              <a:spcAft>
                <a:spcPts val="0"/>
              </a:spcAft>
              <a:buSzPts val="1800"/>
              <a:buChar char="-"/>
            </a:pPr>
            <a:r>
              <a:rPr lang="da-DK"/>
              <a:t>Hvorfor er det et problem for integrationen af mangle denne form for anerkendelse?</a:t>
            </a:r>
            <a:endParaRPr/>
          </a:p>
          <a:p>
            <a:pPr indent="-342900" lvl="0" marL="457200" rtl="0" algn="l">
              <a:spcBef>
                <a:spcPts val="0"/>
              </a:spcBef>
              <a:spcAft>
                <a:spcPts val="0"/>
              </a:spcAft>
              <a:buSzPts val="1800"/>
              <a:buChar char="-"/>
            </a:pPr>
            <a:r>
              <a:rPr lang="da-DK"/>
              <a:t>Hvad menes der med at mangel på retslig anerkendelse kan betyde at folk vælger “den rene identitet”?</a:t>
            </a:r>
            <a:endParaRPr/>
          </a:p>
          <a:p>
            <a:pPr indent="0" lvl="0" marL="0" rtl="0" algn="l">
              <a:spcBef>
                <a:spcPts val="1000"/>
              </a:spcBef>
              <a:spcAft>
                <a:spcPts val="0"/>
              </a:spcAft>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g3666b55d83b_0_4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Den solidariske sfære (solidarisk anerkendelse)</a:t>
            </a:r>
            <a:endParaRPr/>
          </a:p>
        </p:txBody>
      </p:sp>
      <p:sp>
        <p:nvSpPr>
          <p:cNvPr id="498" name="Google Shape;498;g3666b55d83b_0_4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da-DK"/>
              <a:t>Beskriv hvilken form for anerkendelse Honneth betegner som den solidariske anerkendelse / solidariske sfære</a:t>
            </a:r>
            <a:endParaRPr/>
          </a:p>
          <a:p>
            <a:pPr indent="-342900" lvl="0" marL="457200" rtl="0" algn="l">
              <a:spcBef>
                <a:spcPts val="0"/>
              </a:spcBef>
              <a:spcAft>
                <a:spcPts val="0"/>
              </a:spcAft>
              <a:buSzPts val="1800"/>
              <a:buChar char="-"/>
            </a:pPr>
            <a:r>
              <a:rPr lang="da-DK"/>
              <a:t>Hvorfor er det et problem generelt at mangle denne form for anerkendelse? </a:t>
            </a:r>
            <a:endParaRPr/>
          </a:p>
          <a:p>
            <a:pPr indent="-342900" lvl="0" marL="457200" rtl="0" algn="l">
              <a:spcBef>
                <a:spcPts val="0"/>
              </a:spcBef>
              <a:spcAft>
                <a:spcPts val="0"/>
              </a:spcAft>
              <a:buSzPts val="1800"/>
              <a:buChar char="-"/>
            </a:pPr>
            <a:r>
              <a:rPr lang="da-DK"/>
              <a:t>Hvorfor er det et problem for integrationen af mangle denne form for anerkendelse?</a:t>
            </a:r>
            <a:endParaRPr/>
          </a:p>
          <a:p>
            <a:pPr indent="0" lvl="0" marL="457200" rtl="0" algn="l">
              <a:spcBef>
                <a:spcPts val="10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pic>
        <p:nvPicPr>
          <p:cNvPr descr="Et billede, der indeholder tekst, skærmbillede, cirkel, Farverigt&#10;&#10;Indhold genereret af kunstig intelligens kan være forkert." id="120" name="Google Shape;120;p6"/>
          <p:cNvPicPr preferRelativeResize="0"/>
          <p:nvPr>
            <p:ph idx="1" type="body"/>
          </p:nvPr>
        </p:nvPicPr>
        <p:blipFill rotWithShape="1">
          <a:blip r:embed="rId3">
            <a:alphaModFix/>
          </a:blip>
          <a:srcRect b="0" l="0" r="0" t="0"/>
          <a:stretch/>
        </p:blipFill>
        <p:spPr>
          <a:xfrm>
            <a:off x="815002" y="643466"/>
            <a:ext cx="7096900" cy="5571067"/>
          </a:xfrm>
          <a:prstGeom prst="rect">
            <a:avLst/>
          </a:prstGeom>
          <a:noFill/>
          <a:ln>
            <a:noFill/>
          </a:ln>
        </p:spPr>
      </p:pic>
      <p:sp>
        <p:nvSpPr>
          <p:cNvPr id="121" name="Google Shape;121;p6"/>
          <p:cNvSpPr txBox="1"/>
          <p:nvPr/>
        </p:nvSpPr>
        <p:spPr>
          <a:xfrm>
            <a:off x="8165430" y="819015"/>
            <a:ext cx="3785937"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b="1" i="0" sz="1800">
              <a:solidFill>
                <a:srgbClr val="333333"/>
              </a:solidFill>
              <a:latin typeface="Noto Sans"/>
              <a:ea typeface="Noto Sans"/>
              <a:cs typeface="Noto Sans"/>
              <a:sym typeface="Noto Sans"/>
            </a:endParaRPr>
          </a:p>
          <a:p>
            <a:pPr indent="0" lvl="0" marL="0" marR="0" rtl="0" algn="l">
              <a:spcBef>
                <a:spcPts val="0"/>
              </a:spcBef>
              <a:spcAft>
                <a:spcPts val="0"/>
              </a:spcAft>
              <a:buClr>
                <a:schemeClr val="dk1"/>
              </a:buClr>
              <a:buSzPts val="1800"/>
              <a:buFont typeface="Arial"/>
              <a:buNone/>
            </a:pPr>
            <a:r>
              <a:t/>
            </a:r>
            <a:endParaRPr b="1" sz="1800">
              <a:solidFill>
                <a:srgbClr val="333333"/>
              </a:solidFill>
              <a:latin typeface="Noto Sans"/>
              <a:ea typeface="Noto Sans"/>
              <a:cs typeface="Noto Sans"/>
              <a:sym typeface="Noto Sans"/>
            </a:endParaRPr>
          </a:p>
          <a:p>
            <a:pPr indent="0" lvl="0" marL="0" marR="0" rtl="0" algn="l">
              <a:spcBef>
                <a:spcPts val="0"/>
              </a:spcBef>
              <a:spcAft>
                <a:spcPts val="0"/>
              </a:spcAft>
              <a:buClr>
                <a:schemeClr val="dk1"/>
              </a:buClr>
              <a:buSzPts val="1800"/>
              <a:buFont typeface="Arial"/>
              <a:buNone/>
            </a:pPr>
            <a:r>
              <a:t/>
            </a:r>
            <a:endParaRPr b="1" i="0" sz="1800">
              <a:solidFill>
                <a:srgbClr val="333333"/>
              </a:solidFill>
              <a:latin typeface="Noto Sans"/>
              <a:ea typeface="Noto Sans"/>
              <a:cs typeface="Noto Sans"/>
              <a:sym typeface="Noto Sans"/>
            </a:endParaRPr>
          </a:p>
          <a:p>
            <a:pPr indent="0" lvl="0" marL="0" marR="0" rtl="0" algn="l">
              <a:spcBef>
                <a:spcPts val="0"/>
              </a:spcBef>
              <a:spcAft>
                <a:spcPts val="0"/>
              </a:spcAft>
              <a:buClr>
                <a:srgbClr val="333333"/>
              </a:buClr>
              <a:buSzPts val="1800"/>
              <a:buFont typeface="Noto Sans"/>
              <a:buNone/>
            </a:pPr>
            <a:r>
              <a:rPr b="1" i="0" lang="da-DK" sz="1800">
                <a:solidFill>
                  <a:srgbClr val="333333"/>
                </a:solidFill>
                <a:latin typeface="Noto Sans"/>
                <a:ea typeface="Noto Sans"/>
                <a:cs typeface="Noto Sans"/>
                <a:sym typeface="Noto Sans"/>
              </a:rPr>
              <a:t>Integration:</a:t>
            </a:r>
            <a:r>
              <a:rPr b="0" i="0" lang="da-DK" sz="1800">
                <a:solidFill>
                  <a:srgbClr val="333333"/>
                </a:solidFill>
                <a:latin typeface="Noto Sans"/>
                <a:ea typeface="Noto Sans"/>
                <a:cs typeface="Noto Sans"/>
                <a:sym typeface="Noto Sans"/>
              </a:rPr>
              <a:t> "at gøre hel" eller "sammenslutte flere dele”</a:t>
            </a:r>
            <a:endParaRPr/>
          </a:p>
          <a:p>
            <a:pPr indent="0" lvl="0" marL="0" marR="0" rtl="0" algn="l">
              <a:spcBef>
                <a:spcPts val="0"/>
              </a:spcBef>
              <a:spcAft>
                <a:spcPts val="0"/>
              </a:spcAft>
              <a:buClr>
                <a:schemeClr val="dk1"/>
              </a:buClr>
              <a:buSzPts val="1800"/>
              <a:buFont typeface="Arial"/>
              <a:buNone/>
            </a:pPr>
            <a:r>
              <a:t/>
            </a:r>
            <a:endParaRPr sz="1800">
              <a:solidFill>
                <a:srgbClr val="333333"/>
              </a:solidFill>
              <a:latin typeface="Noto Sans"/>
              <a:ea typeface="Noto Sans"/>
              <a:cs typeface="Noto Sans"/>
              <a:sym typeface="Noto Sans"/>
            </a:endParaRPr>
          </a:p>
          <a:p>
            <a:pPr indent="0" lvl="0" marL="0" marR="0" rtl="0" algn="l">
              <a:spcBef>
                <a:spcPts val="0"/>
              </a:spcBef>
              <a:spcAft>
                <a:spcPts val="0"/>
              </a:spcAft>
              <a:buClr>
                <a:schemeClr val="dk1"/>
              </a:buClr>
              <a:buSzPts val="1800"/>
              <a:buFont typeface="Arial"/>
              <a:buNone/>
            </a:pPr>
            <a:r>
              <a:t/>
            </a:r>
            <a:endParaRPr b="1" i="0" sz="1800">
              <a:solidFill>
                <a:srgbClr val="333333"/>
              </a:solidFill>
              <a:latin typeface="Noto Sans"/>
              <a:ea typeface="Noto Sans"/>
              <a:cs typeface="Noto Sans"/>
              <a:sym typeface="Noto Sans"/>
            </a:endParaRPr>
          </a:p>
          <a:p>
            <a:pPr indent="0" lvl="0" marL="0" marR="0" rtl="0" algn="l">
              <a:spcBef>
                <a:spcPts val="0"/>
              </a:spcBef>
              <a:spcAft>
                <a:spcPts val="0"/>
              </a:spcAft>
              <a:buClr>
                <a:schemeClr val="dk1"/>
              </a:buClr>
              <a:buSzPts val="1800"/>
              <a:buFont typeface="Arial"/>
              <a:buNone/>
            </a:pPr>
            <a:r>
              <a:t/>
            </a:r>
            <a:endParaRPr b="1" i="0" sz="1800">
              <a:solidFill>
                <a:srgbClr val="333333"/>
              </a:solidFill>
              <a:latin typeface="Noto Sans"/>
              <a:ea typeface="Noto Sans"/>
              <a:cs typeface="Noto Sans"/>
              <a:sym typeface="Noto Sans"/>
            </a:endParaRPr>
          </a:p>
          <a:p>
            <a:pPr indent="0" lvl="0" marL="0" marR="0" rtl="0" algn="l">
              <a:spcBef>
                <a:spcPts val="0"/>
              </a:spcBef>
              <a:spcAft>
                <a:spcPts val="0"/>
              </a:spcAft>
              <a:buClr>
                <a:schemeClr val="dk1"/>
              </a:buClr>
              <a:buSzPts val="1800"/>
              <a:buFont typeface="Arial"/>
              <a:buNone/>
            </a:pPr>
            <a:r>
              <a:t/>
            </a:r>
            <a:endParaRPr b="1" sz="1800">
              <a:solidFill>
                <a:srgbClr val="333333"/>
              </a:solidFill>
              <a:latin typeface="Noto Sans"/>
              <a:ea typeface="Noto Sans"/>
              <a:cs typeface="Noto Sans"/>
              <a:sym typeface="Noto Sans"/>
            </a:endParaRPr>
          </a:p>
          <a:p>
            <a:pPr indent="0" lvl="0" marL="0" marR="0" rtl="0" algn="l">
              <a:spcBef>
                <a:spcPts val="0"/>
              </a:spcBef>
              <a:spcAft>
                <a:spcPts val="0"/>
              </a:spcAft>
              <a:buClr>
                <a:srgbClr val="333333"/>
              </a:buClr>
              <a:buSzPts val="1800"/>
              <a:buFont typeface="Noto Sans"/>
              <a:buNone/>
            </a:pPr>
            <a:r>
              <a:rPr b="1" i="0" lang="da-DK" sz="1800">
                <a:solidFill>
                  <a:srgbClr val="333333"/>
                </a:solidFill>
                <a:latin typeface="Noto Sans"/>
                <a:ea typeface="Noto Sans"/>
                <a:cs typeface="Noto Sans"/>
                <a:sym typeface="Noto Sans"/>
              </a:rPr>
              <a:t>Assimilation</a:t>
            </a:r>
            <a:r>
              <a:rPr b="0" i="0" lang="da-DK" sz="1800">
                <a:solidFill>
                  <a:srgbClr val="333333"/>
                </a:solidFill>
                <a:latin typeface="Noto Sans"/>
                <a:ea typeface="Noto Sans"/>
                <a:cs typeface="Noto Sans"/>
                <a:sym typeface="Noto Sans"/>
              </a:rPr>
              <a:t> = "at gøre lig med". </a:t>
            </a:r>
            <a:endParaRPr/>
          </a:p>
          <a:p>
            <a:pPr indent="0" lvl="0" marL="0" marR="0" rtl="0" algn="l">
              <a:spcBef>
                <a:spcPts val="0"/>
              </a:spcBef>
              <a:spcAft>
                <a:spcPts val="0"/>
              </a:spcAft>
              <a:buClr>
                <a:schemeClr val="dk1"/>
              </a:buClr>
              <a:buSzPts val="1800"/>
              <a:buFont typeface="Arial"/>
              <a:buNone/>
            </a:pPr>
            <a:r>
              <a:t/>
            </a:r>
            <a:endParaRPr sz="1800">
              <a:solidFill>
                <a:srgbClr val="333333"/>
              </a:solidFill>
              <a:latin typeface="Noto Sans"/>
              <a:ea typeface="Noto Sans"/>
              <a:cs typeface="Noto Sans"/>
              <a:sym typeface="Noto Sans"/>
            </a:endParaRPr>
          </a:p>
          <a:p>
            <a:pPr indent="0" lvl="0" marL="0" marR="0" rtl="0" algn="l">
              <a:spcBef>
                <a:spcPts val="0"/>
              </a:spcBef>
              <a:spcAft>
                <a:spcPts val="0"/>
              </a:spcAft>
              <a:buClr>
                <a:schemeClr val="dk1"/>
              </a:buClr>
              <a:buSzPts val="1800"/>
              <a:buFont typeface="Arial"/>
              <a:buNone/>
            </a:pPr>
            <a:r>
              <a:t/>
            </a:r>
            <a:endParaRPr b="1" i="0" sz="1800">
              <a:solidFill>
                <a:srgbClr val="333333"/>
              </a:solidFill>
              <a:latin typeface="Noto Sans"/>
              <a:ea typeface="Noto Sans"/>
              <a:cs typeface="Noto Sans"/>
              <a:sym typeface="Noto Sans"/>
            </a:endParaRPr>
          </a:p>
          <a:p>
            <a:pPr indent="0" lvl="0" marL="0" marR="0" rtl="0" algn="l">
              <a:spcBef>
                <a:spcPts val="0"/>
              </a:spcBef>
              <a:spcAft>
                <a:spcPts val="0"/>
              </a:spcAft>
              <a:buClr>
                <a:schemeClr val="dk1"/>
              </a:buClr>
              <a:buSzPts val="1800"/>
              <a:buFont typeface="Arial"/>
              <a:buNone/>
            </a:pPr>
            <a:r>
              <a:t/>
            </a:r>
            <a:endParaRPr b="1" sz="1800">
              <a:solidFill>
                <a:srgbClr val="333333"/>
              </a:solidFill>
              <a:latin typeface="Noto Sans"/>
              <a:ea typeface="Noto Sans"/>
              <a:cs typeface="Noto Sans"/>
              <a:sym typeface="Noto Sans"/>
            </a:endParaRPr>
          </a:p>
          <a:p>
            <a:pPr indent="0" lvl="0" marL="0" marR="0" rtl="0" algn="l">
              <a:spcBef>
                <a:spcPts val="0"/>
              </a:spcBef>
              <a:spcAft>
                <a:spcPts val="0"/>
              </a:spcAft>
              <a:buClr>
                <a:schemeClr val="dk1"/>
              </a:buClr>
              <a:buSzPts val="1800"/>
              <a:buFont typeface="Arial"/>
              <a:buNone/>
            </a:pPr>
            <a:r>
              <a:t/>
            </a:r>
            <a:endParaRPr b="1" i="0" sz="1800">
              <a:solidFill>
                <a:srgbClr val="333333"/>
              </a:solidFill>
              <a:latin typeface="Noto Sans"/>
              <a:ea typeface="Noto Sans"/>
              <a:cs typeface="Noto Sans"/>
              <a:sym typeface="Noto Sans"/>
            </a:endParaRPr>
          </a:p>
          <a:p>
            <a:pPr indent="0" lvl="0" marL="0" marR="0" rtl="0" algn="l">
              <a:spcBef>
                <a:spcPts val="0"/>
              </a:spcBef>
              <a:spcAft>
                <a:spcPts val="0"/>
              </a:spcAft>
              <a:buClr>
                <a:srgbClr val="333333"/>
              </a:buClr>
              <a:buSzPts val="1800"/>
              <a:buFont typeface="Noto Sans"/>
              <a:buNone/>
            </a:pPr>
            <a:r>
              <a:rPr b="1" i="0" lang="da-DK" sz="1800">
                <a:solidFill>
                  <a:srgbClr val="333333"/>
                </a:solidFill>
                <a:latin typeface="Noto Sans"/>
                <a:ea typeface="Noto Sans"/>
                <a:cs typeface="Noto Sans"/>
                <a:sym typeface="Noto Sans"/>
              </a:rPr>
              <a:t>Segregation</a:t>
            </a:r>
            <a:r>
              <a:rPr b="0" i="0" lang="da-DK" sz="1800">
                <a:solidFill>
                  <a:srgbClr val="333333"/>
                </a:solidFill>
                <a:latin typeface="Noto Sans"/>
                <a:ea typeface="Noto Sans"/>
                <a:cs typeface="Noto Sans"/>
                <a:sym typeface="Noto Sans"/>
              </a:rPr>
              <a:t> = "at adskille"</a:t>
            </a:r>
            <a:endParaRPr/>
          </a:p>
        </p:txBody>
      </p:sp>
      <p:sp>
        <p:nvSpPr>
          <p:cNvPr id="122" name="Google Shape;122;p6"/>
          <p:cNvSpPr txBox="1"/>
          <p:nvPr/>
        </p:nvSpPr>
        <p:spPr>
          <a:xfrm>
            <a:off x="815002" y="6368716"/>
            <a:ext cx="4858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g3666b55d83b_0_5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Det usynlige menneske</a:t>
            </a:r>
            <a:endParaRPr/>
          </a:p>
        </p:txBody>
      </p:sp>
      <p:sp>
        <p:nvSpPr>
          <p:cNvPr id="505" name="Google Shape;505;g3666b55d83b_0_5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a:t>
            </a:r>
            <a:r>
              <a:rPr lang="da-DK"/>
              <a:t>„Usynlighed“ handler om, at nogle mennesker eller grupper slet ikke bliver set. Man forbigår for eksempel en ansøger, når man læser en stak ansøgninger, fordi han hedder Muhammed. Han bliver ikke længere betragtet som værende et unikt individ, men bliver snarere set som medlem af en gruppe, der bliver negligeret og dermed er „usynlig“. Det handler med andre ord om, hvorvidt man er inkluderet eller ekskluderet i forhold til det omkringliggende samfund.”</a:t>
            </a:r>
            <a:endParaRPr/>
          </a:p>
          <a:p>
            <a:pPr indent="-342900" lvl="0" marL="457200" rtl="0" algn="l">
              <a:spcBef>
                <a:spcPts val="1000"/>
              </a:spcBef>
              <a:spcAft>
                <a:spcPts val="0"/>
              </a:spcAft>
              <a:buSzPts val="1800"/>
              <a:buChar char="-"/>
            </a:pPr>
            <a:r>
              <a:rPr i="1" lang="da-DK">
                <a:highlight>
                  <a:srgbClr val="FFFF00"/>
                </a:highlight>
              </a:rPr>
              <a:t>Hvad tænker I: hvorfor er det uheldigt, hvis migranter føler sig usynlige i det danske samfund??</a:t>
            </a:r>
            <a:endParaRPr i="1">
              <a:highlight>
                <a:srgbClr val="FFFF00"/>
              </a:highlight>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510" name="Shape 510"/>
        <p:cNvGrpSpPr/>
        <p:nvPr/>
      </p:nvGrpSpPr>
      <p:grpSpPr>
        <a:xfrm>
          <a:off x="0" y="0"/>
          <a:ext cx="0" cy="0"/>
          <a:chOff x="0" y="0"/>
          <a:chExt cx="0" cy="0"/>
        </a:xfrm>
      </p:grpSpPr>
      <p:sp>
        <p:nvSpPr>
          <p:cNvPr id="511" name="Google Shape;511;g3892e48c5c5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Modul 9: Bauman</a:t>
            </a:r>
            <a:endParaRPr/>
          </a:p>
        </p:txBody>
      </p:sp>
      <p:sp>
        <p:nvSpPr>
          <p:cNvPr id="512" name="Google Shape;512;g3892e48c5c5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Evaluering terminsprøve</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da-DK"/>
              <a:t>repetition Honneth</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da-DK"/>
              <a:t>Gensyn med Bauman</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da-DK"/>
              <a:t>Gruppearbejde</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g3892e48c5c5_0_2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Terminsprøve - evaluering</a:t>
            </a:r>
            <a:endParaRPr/>
          </a:p>
        </p:txBody>
      </p:sp>
      <p:sp>
        <p:nvSpPr>
          <p:cNvPr id="519" name="Google Shape;519;g3892e48c5c5_0_2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Minutpapir - de næste 2 minutter skal I svare på spørgsmålene herunder på papiret:</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AutoNum type="arabicParenR"/>
            </a:pPr>
            <a:r>
              <a:rPr lang="da-DK"/>
              <a:t>Hvad synes du om opgavernes sværhedsgrad?</a:t>
            </a:r>
            <a:endParaRPr/>
          </a:p>
          <a:p>
            <a:pPr indent="-342900" lvl="0" marL="457200" rtl="0" algn="l">
              <a:spcBef>
                <a:spcPts val="0"/>
              </a:spcBef>
              <a:spcAft>
                <a:spcPts val="0"/>
              </a:spcAft>
              <a:buSzPts val="1800"/>
              <a:buAutoNum type="arabicParenR"/>
            </a:pPr>
            <a:r>
              <a:rPr lang="da-DK"/>
              <a:t>Synes du, at du har styr på genrerne: lineær regression, hypoteser og udled af tabel?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g3892e48c5c5_0_2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Repetition af Honneth</a:t>
            </a:r>
            <a:endParaRPr/>
          </a:p>
        </p:txBody>
      </p:sp>
      <p:sp>
        <p:nvSpPr>
          <p:cNvPr id="526" name="Google Shape;526;g3892e48c5c5_0_2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g3892e48c5c5_0_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Gensyn med Bauman</a:t>
            </a:r>
            <a:endParaRPr/>
          </a:p>
        </p:txBody>
      </p:sp>
      <p:sp>
        <p:nvSpPr>
          <p:cNvPr id="533" name="Google Shape;533;g3892e48c5c5_0_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lang="da-DK"/>
              <a:t>1) repetér begreber fra 2.g om Bauman: "Vagabond og turist" samt rumkrig samt "mobil og immobil"</a:t>
            </a:r>
            <a:endParaRPr/>
          </a:p>
          <a:p>
            <a:pPr indent="0" lvl="0" marL="0" rtl="0" algn="l">
              <a:lnSpc>
                <a:spcPct val="115000"/>
              </a:lnSpc>
              <a:spcBef>
                <a:spcPts val="1200"/>
              </a:spcBef>
              <a:spcAft>
                <a:spcPts val="0"/>
              </a:spcAft>
              <a:buClr>
                <a:schemeClr val="dk1"/>
              </a:buClr>
              <a:buSzPts val="1100"/>
              <a:buFont typeface="Arial"/>
              <a:buNone/>
            </a:pPr>
            <a:r>
              <a:rPr lang="da-DK"/>
              <a:t>2) Repetér begreberne "medborger" og "modborger" fra 1.g</a:t>
            </a:r>
            <a:endParaRPr/>
          </a:p>
          <a:p>
            <a:pPr indent="0" lvl="0" marL="0" rtl="0" algn="l">
              <a:spcBef>
                <a:spcPts val="1200"/>
              </a:spcBef>
              <a:spcAft>
                <a:spcPts val="0"/>
              </a:spcAft>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g3892e48c5c5_0_3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Gruppearbejde </a:t>
            </a:r>
            <a:endParaRPr/>
          </a:p>
        </p:txBody>
      </p:sp>
      <p:sp>
        <p:nvSpPr>
          <p:cNvPr id="540" name="Google Shape;540;g3892e48c5c5_0_3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Gruppe 1-3: Bauman</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da-DK"/>
              <a:t>Svar på spørgsmålene i elevdocs </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g3666b55d83b_0_2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Plenumdiskussion</a:t>
            </a:r>
            <a:endParaRPr/>
          </a:p>
        </p:txBody>
      </p:sp>
      <p:sp>
        <p:nvSpPr>
          <p:cNvPr id="547" name="Google Shape;547;g3666b55d83b_0_2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20000"/>
          </a:bodyPr>
          <a:lstStyle/>
          <a:p>
            <a:pPr indent="0" lvl="0" marL="0" rtl="0" algn="l">
              <a:lnSpc>
                <a:spcPct val="115000"/>
              </a:lnSpc>
              <a:spcBef>
                <a:spcPts val="0"/>
              </a:spcBef>
              <a:spcAft>
                <a:spcPts val="0"/>
              </a:spcAft>
              <a:buNone/>
            </a:pPr>
            <a:r>
              <a:rPr lang="da-DK"/>
              <a:t>Når medierne skal have „ekspertudtalelser“, spørges etniske minoriteter sjældent. De er underrepræsenterede. En undersøgelse viser, at etniske minoriteter kun udgør fire procent af kilderne i de etablerede medier, mens de udgør over 12 procent af befolkningen. Når de endelig udtaler sig, så handler det ofte om kriminalitet eller religion.</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i="1" lang="da-DK"/>
              <a:t>Diskutér, hvorfor der er denne forskel, og hvilke konsekvenser det kan få.</a:t>
            </a:r>
            <a:endParaRPr i="1"/>
          </a:p>
          <a:p>
            <a:pPr indent="0" lvl="0" marL="0" rtl="0" algn="l">
              <a:spcBef>
                <a:spcPts val="1000"/>
              </a:spcBef>
              <a:spcAft>
                <a:spcPts val="0"/>
              </a:spcAft>
              <a:buNone/>
            </a:pPr>
            <a: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552" name="Shape 552"/>
        <p:cNvGrpSpPr/>
        <p:nvPr/>
      </p:nvGrpSpPr>
      <p:grpSpPr>
        <a:xfrm>
          <a:off x="0" y="0"/>
          <a:ext cx="0" cy="0"/>
          <a:chOff x="0" y="0"/>
          <a:chExt cx="0" cy="0"/>
        </a:xfrm>
      </p:grpSpPr>
      <p:sp>
        <p:nvSpPr>
          <p:cNvPr id="553" name="Google Shape;553;g38508840319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Modul 10: Giddens</a:t>
            </a:r>
            <a:endParaRPr/>
          </a:p>
        </p:txBody>
      </p:sp>
      <p:sp>
        <p:nvSpPr>
          <p:cNvPr id="554" name="Google Shape;554;g38508840319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da-DK"/>
              <a:t>Introduktion til ny aflevering</a:t>
            </a:r>
            <a:endParaRPr/>
          </a:p>
          <a:p>
            <a:pPr indent="-342900" lvl="0" marL="457200" rtl="0" algn="l">
              <a:spcBef>
                <a:spcPts val="0"/>
              </a:spcBef>
              <a:spcAft>
                <a:spcPts val="0"/>
              </a:spcAft>
              <a:buSzPts val="1800"/>
              <a:buChar char="•"/>
            </a:pPr>
            <a:r>
              <a:rPr lang="da-DK"/>
              <a:t>Bauman og Giddens om fællesskaber i det senmoderne samfund</a:t>
            </a:r>
            <a:endParaRPr/>
          </a:p>
          <a:p>
            <a:pPr indent="-342900" lvl="0" marL="457200" rtl="0" algn="l">
              <a:spcBef>
                <a:spcPts val="0"/>
              </a:spcBef>
              <a:spcAft>
                <a:spcPts val="0"/>
              </a:spcAft>
              <a:buSzPts val="1800"/>
              <a:buChar char="•"/>
            </a:pPr>
            <a:r>
              <a:rPr lang="da-DK"/>
              <a:t>Om Giddens positive syn på det senmoderne samfund</a:t>
            </a:r>
            <a:endParaRPr/>
          </a:p>
          <a:p>
            <a:pPr indent="-342900" lvl="0" marL="457200" rtl="0" algn="l">
              <a:spcBef>
                <a:spcPts val="0"/>
              </a:spcBef>
              <a:spcAft>
                <a:spcPts val="0"/>
              </a:spcAft>
              <a:buSzPts val="1800"/>
              <a:buChar char="•"/>
            </a:pPr>
            <a:r>
              <a:rPr lang="da-DK"/>
              <a:t>Rød-gul-grøn opgaver</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g38508840319_0_5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Introduktion til ny aflevering</a:t>
            </a:r>
            <a:endParaRPr/>
          </a:p>
        </p:txBody>
      </p:sp>
      <p:sp>
        <p:nvSpPr>
          <p:cNvPr id="561" name="Google Shape;561;g38508840319_0_5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g38508840319_0_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De senmoderne sociologer</a:t>
            </a:r>
            <a:endParaRPr/>
          </a:p>
        </p:txBody>
      </p:sp>
      <p:sp>
        <p:nvSpPr>
          <p:cNvPr id="568" name="Google Shape;568;g38508840319_0_6"/>
          <p:cNvSpPr txBox="1"/>
          <p:nvPr>
            <p:ph idx="1" type="body"/>
          </p:nvPr>
        </p:nvSpPr>
        <p:spPr>
          <a:xfrm>
            <a:off x="838200" y="1524000"/>
            <a:ext cx="10515600" cy="4652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sz="2200">
                <a:solidFill>
                  <a:srgbClr val="333333"/>
                </a:solidFill>
                <a:highlight>
                  <a:srgbClr val="FFFFFF"/>
                </a:highlight>
                <a:latin typeface="Noto Sans"/>
                <a:ea typeface="Noto Sans"/>
                <a:cs typeface="Noto Sans"/>
                <a:sym typeface="Noto Sans"/>
              </a:rPr>
              <a:t>De senmoderne sociologer stiller sig selv spørgsmålet: </a:t>
            </a:r>
            <a:r>
              <a:rPr i="1" lang="da-DK" sz="2200">
                <a:solidFill>
                  <a:srgbClr val="333333"/>
                </a:solidFill>
                <a:highlight>
                  <a:srgbClr val="FFFF00"/>
                </a:highlight>
                <a:latin typeface="Noto Sans"/>
                <a:ea typeface="Noto Sans"/>
                <a:cs typeface="Noto Sans"/>
                <a:sym typeface="Noto Sans"/>
              </a:rPr>
              <a:t>“hvad der er de mest karakteristiske (og alarmerende) træk ved det nuværende senmoderne samfund?”</a:t>
            </a:r>
            <a:endParaRPr i="1" sz="2200">
              <a:solidFill>
                <a:srgbClr val="333333"/>
              </a:solidFill>
              <a:highlight>
                <a:srgbClr val="FFFF00"/>
              </a:highlight>
              <a:latin typeface="Noto Sans"/>
              <a:ea typeface="Noto Sans"/>
              <a:cs typeface="Noto Sans"/>
              <a:sym typeface="Noto Sans"/>
            </a:endParaRPr>
          </a:p>
          <a:p>
            <a:pPr indent="0" lvl="0" marL="0" rtl="0" algn="l">
              <a:spcBef>
                <a:spcPts val="1000"/>
              </a:spcBef>
              <a:spcAft>
                <a:spcPts val="0"/>
              </a:spcAft>
              <a:buNone/>
            </a:pPr>
            <a:r>
              <a:t/>
            </a:r>
            <a:endParaRPr sz="2200">
              <a:solidFill>
                <a:srgbClr val="333333"/>
              </a:solidFill>
              <a:highlight>
                <a:srgbClr val="FFFFFF"/>
              </a:highlight>
              <a:latin typeface="Noto Sans"/>
              <a:ea typeface="Noto Sans"/>
              <a:cs typeface="Noto Sans"/>
              <a:sym typeface="Noto Sans"/>
            </a:endParaRPr>
          </a:p>
          <a:p>
            <a:pPr indent="0" lvl="0" marL="0" rtl="0" algn="l">
              <a:spcBef>
                <a:spcPts val="1000"/>
              </a:spcBef>
              <a:spcAft>
                <a:spcPts val="0"/>
              </a:spcAft>
              <a:buNone/>
            </a:pPr>
            <a:r>
              <a:rPr lang="da-DK" sz="2200">
                <a:solidFill>
                  <a:srgbClr val="333333"/>
                </a:solidFill>
                <a:highlight>
                  <a:srgbClr val="FFFFFF"/>
                </a:highlight>
                <a:latin typeface="Noto Sans"/>
                <a:ea typeface="Noto Sans"/>
                <a:cs typeface="Noto Sans"/>
                <a:sym typeface="Noto Sans"/>
              </a:rPr>
              <a:t>Bauman: vi lever i en flydende modernitet, der er præget af globalisering, forbrug og individualisering i konkurrencesamfund. Her er det vigtigste, at folk kan opretholde et forbrug. Evner man ikke dette, så er man en “defekt forbruger” og i sidste ende “menneskeligt affald”</a:t>
            </a:r>
            <a:endParaRPr sz="2200">
              <a:solidFill>
                <a:srgbClr val="333333"/>
              </a:solidFill>
              <a:highlight>
                <a:srgbClr val="FFFFFF"/>
              </a:highlight>
              <a:latin typeface="Noto Sans"/>
              <a:ea typeface="Noto Sans"/>
              <a:cs typeface="Noto Sans"/>
              <a:sym typeface="Noto Sans"/>
            </a:endParaRPr>
          </a:p>
          <a:p>
            <a:pPr indent="0" lvl="0" marL="0" rtl="0" algn="l">
              <a:spcBef>
                <a:spcPts val="1000"/>
              </a:spcBef>
              <a:spcAft>
                <a:spcPts val="0"/>
              </a:spcAft>
              <a:buNone/>
            </a:pPr>
            <a:r>
              <a:t/>
            </a:r>
            <a:endParaRPr sz="2200">
              <a:solidFill>
                <a:srgbClr val="333333"/>
              </a:solidFill>
              <a:highlight>
                <a:srgbClr val="FFFFFF"/>
              </a:highlight>
              <a:latin typeface="Noto Sans"/>
              <a:ea typeface="Noto Sans"/>
              <a:cs typeface="Noto Sans"/>
              <a:sym typeface="Noto Sans"/>
            </a:endParaRPr>
          </a:p>
          <a:p>
            <a:pPr indent="0" lvl="0" marL="0" rtl="0" algn="l">
              <a:spcBef>
                <a:spcPts val="1000"/>
              </a:spcBef>
              <a:spcAft>
                <a:spcPts val="0"/>
              </a:spcAft>
              <a:buNone/>
            </a:pPr>
            <a:r>
              <a:rPr i="1" lang="da-DK" sz="2200">
                <a:solidFill>
                  <a:srgbClr val="333333"/>
                </a:solidFill>
                <a:highlight>
                  <a:srgbClr val="FFFFFF"/>
                </a:highlight>
                <a:latin typeface="Noto Sans"/>
                <a:ea typeface="Noto Sans"/>
                <a:cs typeface="Noto Sans"/>
                <a:sym typeface="Noto Sans"/>
              </a:rPr>
              <a:t>“Denne overordnede samfundskarakteristik, som Bauman præsenterer, kan dermed kaste yderligere lys over, hvorfor det kan være en udfordring at integrere etniske minoriteter, fordi mange af dem i den forstand kan betragtes som overflødige.” (ærkedansker, perkerdansker).</a:t>
            </a:r>
            <a:endParaRPr i="1" sz="1300">
              <a:solidFill>
                <a:srgbClr val="333333"/>
              </a:solidFill>
              <a:highlight>
                <a:srgbClr val="FFFFFF"/>
              </a:highlight>
              <a:latin typeface="Noto Sans"/>
              <a:ea typeface="Noto Sans"/>
              <a:cs typeface="Noto Sans"/>
              <a:sym typeface="No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da-DK"/>
              <a:t>Charlotte Hamburger om integration som sit eget begreb</a:t>
            </a:r>
            <a:endParaRPr/>
          </a:p>
        </p:txBody>
      </p:sp>
      <p:sp>
        <p:nvSpPr>
          <p:cNvPr id="128" name="Google Shape;128;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b="1" lang="da-DK"/>
              <a:t>1) Politisk integration</a:t>
            </a:r>
            <a:endParaRPr/>
          </a:p>
          <a:p>
            <a:pPr indent="0" lvl="0" marL="0" rtl="0" algn="l">
              <a:lnSpc>
                <a:spcPct val="90000"/>
              </a:lnSpc>
              <a:spcBef>
                <a:spcPts val="1000"/>
              </a:spcBef>
              <a:spcAft>
                <a:spcPts val="0"/>
              </a:spcAft>
              <a:buClr>
                <a:schemeClr val="dk1"/>
              </a:buClr>
              <a:buSzPts val="2800"/>
              <a:buNone/>
            </a:pPr>
            <a:r>
              <a:rPr lang="da-DK"/>
              <a:t>Statens accept af etniske minoriteter → at få politisk indflydelse (parallel til Honneths tanker om anerkendelse)</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b="1" lang="da-DK"/>
              <a:t>2) Integration på arbejdsmarkedet</a:t>
            </a:r>
            <a:endParaRPr/>
          </a:p>
          <a:p>
            <a:pPr indent="0" lvl="0" marL="0" rtl="0" algn="l">
              <a:lnSpc>
                <a:spcPct val="90000"/>
              </a:lnSpc>
              <a:spcBef>
                <a:spcPts val="1000"/>
              </a:spcBef>
              <a:spcAft>
                <a:spcPts val="0"/>
              </a:spcAft>
              <a:buClr>
                <a:schemeClr val="dk1"/>
              </a:buClr>
              <a:buSzPts val="2800"/>
              <a:buNone/>
            </a:pPr>
            <a:r>
              <a:rPr lang="da-DK"/>
              <a:t>Etniske minoriteters adgang til det danske arbejdsmarked</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b="1" lang="da-DK"/>
              <a:t>3) Social integration</a:t>
            </a:r>
            <a:endParaRPr/>
          </a:p>
          <a:p>
            <a:pPr indent="0" lvl="0" marL="0" rtl="0" algn="l">
              <a:lnSpc>
                <a:spcPct val="90000"/>
              </a:lnSpc>
              <a:spcBef>
                <a:spcPts val="1000"/>
              </a:spcBef>
              <a:spcAft>
                <a:spcPts val="0"/>
              </a:spcAft>
              <a:buClr>
                <a:schemeClr val="dk1"/>
              </a:buClr>
              <a:buSzPts val="2800"/>
              <a:buNone/>
            </a:pPr>
            <a:r>
              <a:rPr lang="da-DK"/>
              <a:t>Integration i privaten – at få danske venner og omgangskreds</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38508840319_0_4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Baumans negative blik på fællesskaber i det senmoderne</a:t>
            </a:r>
            <a:endParaRPr/>
          </a:p>
        </p:txBody>
      </p:sp>
      <p:sp>
        <p:nvSpPr>
          <p:cNvPr id="575" name="Google Shape;575;g38508840319_0_4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sz="2200">
                <a:solidFill>
                  <a:srgbClr val="333333"/>
                </a:solidFill>
                <a:highlight>
                  <a:srgbClr val="FFFFFF"/>
                </a:highlight>
                <a:latin typeface="Noto Sans"/>
                <a:ea typeface="Noto Sans"/>
                <a:cs typeface="Noto Sans"/>
                <a:sym typeface="Noto Sans"/>
              </a:rPr>
              <a:t>Bauman taler om </a:t>
            </a:r>
            <a:r>
              <a:rPr b="1" lang="da-DK" sz="2200">
                <a:solidFill>
                  <a:srgbClr val="333333"/>
                </a:solidFill>
                <a:highlight>
                  <a:srgbClr val="FFFFFF"/>
                </a:highlight>
                <a:latin typeface="Noto Sans"/>
                <a:ea typeface="Noto Sans"/>
                <a:cs typeface="Noto Sans"/>
                <a:sym typeface="Noto Sans"/>
              </a:rPr>
              <a:t>knagefællesskaber</a:t>
            </a:r>
            <a:r>
              <a:rPr lang="da-DK" sz="2200">
                <a:solidFill>
                  <a:srgbClr val="333333"/>
                </a:solidFill>
                <a:highlight>
                  <a:srgbClr val="FFFFFF"/>
                </a:highlight>
                <a:latin typeface="Noto Sans"/>
                <a:ea typeface="Noto Sans"/>
                <a:cs typeface="Noto Sans"/>
                <a:sym typeface="Noto Sans"/>
              </a:rPr>
              <a:t>:</a:t>
            </a:r>
            <a:endParaRPr sz="2200">
              <a:solidFill>
                <a:srgbClr val="333333"/>
              </a:solidFill>
              <a:highlight>
                <a:srgbClr val="FFFFFF"/>
              </a:highlight>
              <a:latin typeface="Noto Sans"/>
              <a:ea typeface="Noto Sans"/>
              <a:cs typeface="Noto Sans"/>
              <a:sym typeface="Noto Sans"/>
            </a:endParaRPr>
          </a:p>
          <a:p>
            <a:pPr indent="0" lvl="0" marL="0" rtl="0" algn="l">
              <a:spcBef>
                <a:spcPts val="1000"/>
              </a:spcBef>
              <a:spcAft>
                <a:spcPts val="0"/>
              </a:spcAft>
              <a:buNone/>
            </a:pPr>
            <a:r>
              <a:rPr lang="da-DK" sz="2200">
                <a:solidFill>
                  <a:srgbClr val="333333"/>
                </a:solidFill>
                <a:highlight>
                  <a:srgbClr val="FFFFFF"/>
                </a:highlight>
                <a:latin typeface="Noto Sans"/>
                <a:ea typeface="Noto Sans"/>
                <a:cs typeface="Noto Sans"/>
                <a:sym typeface="Noto Sans"/>
              </a:rPr>
              <a:t>“I den forstand er de [knagefællesskaber] tilfældige, uforpligtende og overfladiske og fungerer mest som et skjold mod den usikkerhed og de risici, der truer mennesker i den flydende modernitet.” </a:t>
            </a:r>
            <a:endParaRPr sz="2200">
              <a:solidFill>
                <a:srgbClr val="333333"/>
              </a:solidFill>
              <a:highlight>
                <a:srgbClr val="FFFFFF"/>
              </a:highlight>
              <a:latin typeface="Noto Sans"/>
              <a:ea typeface="Noto Sans"/>
              <a:cs typeface="Noto Sans"/>
              <a:sym typeface="Noto Sans"/>
            </a:endParaRPr>
          </a:p>
          <a:p>
            <a:pPr indent="0" lvl="0" marL="0" rtl="0" algn="l">
              <a:spcBef>
                <a:spcPts val="1000"/>
              </a:spcBef>
              <a:spcAft>
                <a:spcPts val="0"/>
              </a:spcAft>
              <a:buNone/>
            </a:pPr>
            <a:r>
              <a:rPr lang="da-DK" sz="2200">
                <a:solidFill>
                  <a:srgbClr val="333333"/>
                </a:solidFill>
                <a:highlight>
                  <a:srgbClr val="FFFFFF"/>
                </a:highlight>
                <a:latin typeface="Noto Sans"/>
                <a:ea typeface="Noto Sans"/>
                <a:cs typeface="Noto Sans"/>
                <a:sym typeface="Noto Sans"/>
              </a:rPr>
              <a:t>(sociologibogen 4.3)</a:t>
            </a:r>
            <a:endParaRPr sz="2200">
              <a:solidFill>
                <a:srgbClr val="333333"/>
              </a:solidFill>
              <a:highlight>
                <a:srgbClr val="FFFFFF"/>
              </a:highlight>
              <a:latin typeface="Noto Sans"/>
              <a:ea typeface="Noto Sans"/>
              <a:cs typeface="Noto Sans"/>
              <a:sym typeface="Noto Sans"/>
            </a:endParaRPr>
          </a:p>
          <a:p>
            <a:pPr indent="0" lvl="0" marL="0" rtl="0" algn="l">
              <a:spcBef>
                <a:spcPts val="1000"/>
              </a:spcBef>
              <a:spcAft>
                <a:spcPts val="0"/>
              </a:spcAft>
              <a:buNone/>
            </a:pPr>
            <a:r>
              <a:t/>
            </a:r>
            <a:endParaRPr sz="2200">
              <a:solidFill>
                <a:srgbClr val="333333"/>
              </a:solidFill>
              <a:highlight>
                <a:srgbClr val="FFFFFF"/>
              </a:highlight>
              <a:latin typeface="Noto Sans"/>
              <a:ea typeface="Noto Sans"/>
              <a:cs typeface="Noto Sans"/>
              <a:sym typeface="Noto Sans"/>
            </a:endParaRPr>
          </a:p>
          <a:p>
            <a:pPr indent="0" lvl="0" marL="0" rtl="0" algn="l">
              <a:spcBef>
                <a:spcPts val="1000"/>
              </a:spcBef>
              <a:spcAft>
                <a:spcPts val="0"/>
              </a:spcAft>
              <a:buNone/>
            </a:pPr>
            <a:r>
              <a:rPr lang="da-DK" sz="2200">
                <a:solidFill>
                  <a:srgbClr val="333333"/>
                </a:solidFill>
                <a:highlight>
                  <a:srgbClr val="FFFFFF"/>
                </a:highlight>
                <a:latin typeface="Noto Sans"/>
                <a:ea typeface="Noto Sans"/>
                <a:cs typeface="Noto Sans"/>
                <a:sym typeface="Noto Sans"/>
              </a:rPr>
              <a:t>Giddens har et mere positivt syn på fællesskaber i det </a:t>
            </a:r>
            <a:endParaRPr sz="2200">
              <a:solidFill>
                <a:srgbClr val="333333"/>
              </a:solidFill>
              <a:highlight>
                <a:srgbClr val="FFFFFF"/>
              </a:highlight>
              <a:latin typeface="Noto Sans"/>
              <a:ea typeface="Noto Sans"/>
              <a:cs typeface="Noto Sans"/>
              <a:sym typeface="Noto Sans"/>
            </a:endParaRPr>
          </a:p>
          <a:p>
            <a:pPr indent="0" lvl="0" marL="0" rtl="0" algn="l">
              <a:spcBef>
                <a:spcPts val="1000"/>
              </a:spcBef>
              <a:spcAft>
                <a:spcPts val="0"/>
              </a:spcAft>
              <a:buNone/>
            </a:pPr>
            <a:r>
              <a:rPr lang="da-DK" sz="2200">
                <a:solidFill>
                  <a:srgbClr val="333333"/>
                </a:solidFill>
                <a:highlight>
                  <a:srgbClr val="FFFFFF"/>
                </a:highlight>
                <a:latin typeface="Noto Sans"/>
                <a:ea typeface="Noto Sans"/>
                <a:cs typeface="Noto Sans"/>
                <a:sym typeface="Noto Sans"/>
              </a:rPr>
              <a:t>senmoderne samfund</a:t>
            </a:r>
            <a:endParaRPr sz="2200">
              <a:solidFill>
                <a:srgbClr val="333333"/>
              </a:solidFill>
              <a:highlight>
                <a:srgbClr val="FFFFFF"/>
              </a:highlight>
              <a:latin typeface="Noto Sans"/>
              <a:ea typeface="Noto Sans"/>
              <a:cs typeface="Noto Sans"/>
              <a:sym typeface="Noto Sans"/>
            </a:endParaRPr>
          </a:p>
          <a:p>
            <a:pPr indent="0" lvl="0" marL="0" rtl="0" algn="l">
              <a:spcBef>
                <a:spcPts val="1000"/>
              </a:spcBef>
              <a:spcAft>
                <a:spcPts val="0"/>
              </a:spcAft>
              <a:buNone/>
            </a:pPr>
            <a:r>
              <a:t/>
            </a:r>
            <a:endParaRPr sz="2200">
              <a:solidFill>
                <a:srgbClr val="333333"/>
              </a:solidFill>
              <a:highlight>
                <a:srgbClr val="FFFFFF"/>
              </a:highlight>
              <a:latin typeface="Noto Sans"/>
              <a:ea typeface="Noto Sans"/>
              <a:cs typeface="Noto Sans"/>
              <a:sym typeface="Noto Sans"/>
            </a:endParaRPr>
          </a:p>
          <a:p>
            <a:pPr indent="0" lvl="0" marL="0" rtl="0" algn="l">
              <a:spcBef>
                <a:spcPts val="1000"/>
              </a:spcBef>
              <a:spcAft>
                <a:spcPts val="0"/>
              </a:spcAft>
              <a:buNone/>
            </a:pPr>
            <a:r>
              <a:t/>
            </a:r>
            <a:endParaRPr sz="2200">
              <a:solidFill>
                <a:srgbClr val="333333"/>
              </a:solidFill>
              <a:highlight>
                <a:srgbClr val="FFFFFF"/>
              </a:highlight>
              <a:latin typeface="Noto Sans"/>
              <a:ea typeface="Noto Sans"/>
              <a:cs typeface="Noto Sans"/>
              <a:sym typeface="Noto Sans"/>
            </a:endParaRPr>
          </a:p>
        </p:txBody>
      </p:sp>
      <p:pic>
        <p:nvPicPr>
          <p:cNvPr id="576" name="Google Shape;576;g38508840319_0_49"/>
          <p:cNvPicPr preferRelativeResize="0"/>
          <p:nvPr/>
        </p:nvPicPr>
        <p:blipFill>
          <a:blip r:embed="rId3">
            <a:alphaModFix/>
          </a:blip>
          <a:stretch>
            <a:fillRect/>
          </a:stretch>
        </p:blipFill>
        <p:spPr>
          <a:xfrm>
            <a:off x="8229600" y="2971800"/>
            <a:ext cx="3492500" cy="34925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g38508840319_0_3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Giddens positive blik: aktiv tillid i nye fællesskaber</a:t>
            </a:r>
            <a:endParaRPr/>
          </a:p>
        </p:txBody>
      </p:sp>
      <p:sp>
        <p:nvSpPr>
          <p:cNvPr id="583" name="Google Shape;583;g38508840319_0_3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da-DK"/>
              <a:t>“</a:t>
            </a:r>
            <a:r>
              <a:rPr lang="da-DK"/>
              <a:t>Giddens afviser imidlertid også en række sociologiske dommedagsprofetier om fællesskabernes skæbne og taler om nye fællesskabsformer baseret på </a:t>
            </a:r>
            <a:r>
              <a:rPr b="1" lang="da-DK"/>
              <a:t>aktiv tillid</a:t>
            </a:r>
            <a:r>
              <a:rPr lang="da-DK"/>
              <a:t> og om nye mere refleksive former for solidaritet, der overskrider den ”os” og ”dem”-tænkning, som knytter sig til konventionelle solidaritetsformer. Den senmoderne udvikling er ifølge Giddens ikke uden problemer, og der er brug for en justering af både politikken, staten og samfundets institutioner. Alligevel mener han, at den refleksive modernitet som helhed er at foretrække frem for den tidlige modernitet, fordi den indebærer større bevægelsesfrihed for samfundets individer og større muligheder for, at de kan skabe deres eget liv.”</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g38508840319_0_1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Giddens hovedpointer </a:t>
            </a:r>
            <a:endParaRPr/>
          </a:p>
        </p:txBody>
      </p:sp>
      <p:sp>
        <p:nvSpPr>
          <p:cNvPr id="590" name="Google Shape;590;g38508840319_0_14"/>
          <p:cNvSpPr txBox="1"/>
          <p:nvPr>
            <p:ph idx="1" type="body"/>
          </p:nvPr>
        </p:nvSpPr>
        <p:spPr>
          <a:xfrm>
            <a:off x="838200" y="1435100"/>
            <a:ext cx="10515600" cy="51561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Clr>
                <a:schemeClr val="dk1"/>
              </a:buClr>
              <a:buSzPts val="1100"/>
              <a:buFont typeface="Arial"/>
              <a:buNone/>
            </a:pPr>
            <a:r>
              <a:rPr i="1" lang="da-DK" sz="2600">
                <a:solidFill>
                  <a:srgbClr val="000000"/>
                </a:solidFill>
                <a:highlight>
                  <a:srgbClr val="FFFFFF"/>
                </a:highlight>
                <a:latin typeface="Noto Sans"/>
                <a:ea typeface="Noto Sans"/>
                <a:cs typeface="Noto Sans"/>
                <a:sym typeface="Noto Sans"/>
              </a:rPr>
              <a:t>“Hvad der er de mest karakteristiske (og alarmerende) træk ved det nuværende senmoderne samfund?”</a:t>
            </a:r>
            <a:endParaRPr i="1" sz="2600">
              <a:solidFill>
                <a:srgbClr val="000000"/>
              </a:solidFill>
              <a:highlight>
                <a:srgbClr val="FFFFFF"/>
              </a:highlight>
              <a:latin typeface="Noto Sans"/>
              <a:ea typeface="Noto Sans"/>
              <a:cs typeface="Noto Sans"/>
              <a:sym typeface="Noto Sans"/>
            </a:endParaRPr>
          </a:p>
          <a:p>
            <a:pPr indent="0" lvl="0" marL="0" rtl="0" algn="l">
              <a:spcBef>
                <a:spcPts val="1000"/>
              </a:spcBef>
              <a:spcAft>
                <a:spcPts val="0"/>
              </a:spcAft>
              <a:buNone/>
            </a:pPr>
            <a:r>
              <a:t/>
            </a:r>
            <a:endParaRPr>
              <a:solidFill>
                <a:srgbClr val="000000"/>
              </a:solidFill>
            </a:endParaRPr>
          </a:p>
          <a:p>
            <a:pPr indent="-393700" lvl="0" marL="457200" marR="0" rtl="0" algn="l">
              <a:lnSpc>
                <a:spcPct val="90000"/>
              </a:lnSpc>
              <a:spcBef>
                <a:spcPts val="1000"/>
              </a:spcBef>
              <a:spcAft>
                <a:spcPts val="0"/>
              </a:spcAft>
              <a:buClr>
                <a:srgbClr val="000000"/>
              </a:buClr>
              <a:buSzPts val="2600"/>
              <a:buFont typeface="Noto Sans"/>
              <a:buChar char="•"/>
            </a:pPr>
            <a:r>
              <a:rPr lang="da-DK" sz="2600">
                <a:solidFill>
                  <a:srgbClr val="000000"/>
                </a:solidFill>
                <a:highlight>
                  <a:srgbClr val="FFFFFF"/>
                </a:highlight>
                <a:latin typeface="Noto Sans"/>
                <a:ea typeface="Noto Sans"/>
                <a:cs typeface="Noto Sans"/>
                <a:sym typeface="Noto Sans"/>
              </a:rPr>
              <a:t>Aftraditionalisering</a:t>
            </a:r>
            <a:endParaRPr sz="2600">
              <a:solidFill>
                <a:srgbClr val="000000"/>
              </a:solidFill>
              <a:highlight>
                <a:srgbClr val="FFFFFF"/>
              </a:highlight>
              <a:latin typeface="Noto Sans"/>
              <a:ea typeface="Noto Sans"/>
              <a:cs typeface="Noto Sans"/>
              <a:sym typeface="Noto Sans"/>
            </a:endParaRPr>
          </a:p>
          <a:p>
            <a:pPr indent="-393700" lvl="0" marL="457200" marR="0" rtl="0" algn="l">
              <a:lnSpc>
                <a:spcPct val="90000"/>
              </a:lnSpc>
              <a:spcBef>
                <a:spcPts val="0"/>
              </a:spcBef>
              <a:spcAft>
                <a:spcPts val="0"/>
              </a:spcAft>
              <a:buClr>
                <a:srgbClr val="000000"/>
              </a:buClr>
              <a:buSzPts val="2600"/>
              <a:buFont typeface="Noto Sans"/>
              <a:buChar char="•"/>
            </a:pPr>
            <a:r>
              <a:rPr lang="da-DK" sz="2600">
                <a:solidFill>
                  <a:srgbClr val="000000"/>
                </a:solidFill>
                <a:highlight>
                  <a:srgbClr val="FFFFFF"/>
                </a:highlight>
                <a:latin typeface="Noto Sans"/>
                <a:ea typeface="Noto Sans"/>
                <a:cs typeface="Noto Sans"/>
                <a:sym typeface="Noto Sans"/>
              </a:rPr>
              <a:t>Øget refleksivitet</a:t>
            </a:r>
            <a:endParaRPr sz="2600">
              <a:solidFill>
                <a:srgbClr val="000000"/>
              </a:solidFill>
              <a:highlight>
                <a:srgbClr val="FFFFFF"/>
              </a:highlight>
              <a:latin typeface="Noto Sans"/>
              <a:ea typeface="Noto Sans"/>
              <a:cs typeface="Noto Sans"/>
              <a:sym typeface="Noto Sans"/>
            </a:endParaRPr>
          </a:p>
          <a:p>
            <a:pPr indent="-393700" lvl="0" marL="457200" marR="0" rtl="0" algn="l">
              <a:lnSpc>
                <a:spcPct val="90000"/>
              </a:lnSpc>
              <a:spcBef>
                <a:spcPts val="0"/>
              </a:spcBef>
              <a:spcAft>
                <a:spcPts val="0"/>
              </a:spcAft>
              <a:buClr>
                <a:srgbClr val="000000"/>
              </a:buClr>
              <a:buSzPts val="2600"/>
              <a:buFont typeface="Noto Sans"/>
              <a:buChar char="•"/>
            </a:pPr>
            <a:r>
              <a:rPr lang="da-DK" sz="2600">
                <a:solidFill>
                  <a:srgbClr val="000000"/>
                </a:solidFill>
                <a:highlight>
                  <a:srgbClr val="FFFFFF"/>
                </a:highlight>
                <a:latin typeface="Noto Sans"/>
                <a:ea typeface="Noto Sans"/>
                <a:cs typeface="Noto Sans"/>
                <a:sym typeface="Noto Sans"/>
              </a:rPr>
              <a:t>Individualitet: øget autonomi til den enkelte → øget social mobilitet samt flere frivillige fællesskaber</a:t>
            </a:r>
            <a:endParaRPr sz="2600">
              <a:solidFill>
                <a:srgbClr val="000000"/>
              </a:solidFill>
              <a:highlight>
                <a:srgbClr val="FFFFFF"/>
              </a:highlight>
              <a:latin typeface="Noto Sans"/>
              <a:ea typeface="Noto Sans"/>
              <a:cs typeface="Noto Sans"/>
              <a:sym typeface="Noto Sans"/>
            </a:endParaRPr>
          </a:p>
          <a:p>
            <a:pPr indent="-393700" lvl="0" marL="457200" marR="0" rtl="0" algn="l">
              <a:lnSpc>
                <a:spcPct val="90000"/>
              </a:lnSpc>
              <a:spcBef>
                <a:spcPts val="0"/>
              </a:spcBef>
              <a:spcAft>
                <a:spcPts val="0"/>
              </a:spcAft>
              <a:buClr>
                <a:srgbClr val="000000"/>
              </a:buClr>
              <a:buSzPts val="2600"/>
              <a:buFont typeface="Noto Sans"/>
              <a:buChar char="•"/>
            </a:pPr>
            <a:r>
              <a:rPr lang="da-DK" sz="2600">
                <a:solidFill>
                  <a:srgbClr val="000000"/>
                </a:solidFill>
                <a:highlight>
                  <a:srgbClr val="FFFFFF"/>
                </a:highlight>
                <a:latin typeface="Noto Sans"/>
                <a:ea typeface="Noto Sans"/>
                <a:cs typeface="Noto Sans"/>
                <a:sym typeface="Noto Sans"/>
              </a:rPr>
              <a:t>Aktiv tillid</a:t>
            </a:r>
            <a:endParaRPr>
              <a:solidFill>
                <a:srgbClr val="000000"/>
              </a:solidFill>
            </a:endParaRPr>
          </a:p>
          <a:p>
            <a:pPr indent="0" lvl="0" marL="457200" rtl="0" algn="l">
              <a:spcBef>
                <a:spcPts val="1000"/>
              </a:spcBef>
              <a:spcAft>
                <a:spcPts val="0"/>
              </a:spcAft>
              <a:buNone/>
            </a:pPr>
            <a:r>
              <a:t/>
            </a:r>
            <a:endParaRPr>
              <a:solidFill>
                <a:srgbClr val="000000"/>
              </a:solidFill>
            </a:endParaRPr>
          </a:p>
          <a:p>
            <a:pPr indent="0" lvl="0" marL="457200" rtl="0" algn="l">
              <a:spcBef>
                <a:spcPts val="1000"/>
              </a:spcBef>
              <a:spcAft>
                <a:spcPts val="0"/>
              </a:spcAft>
              <a:buNone/>
            </a:pPr>
            <a:r>
              <a:rPr i="1" lang="da-DK">
                <a:solidFill>
                  <a:srgbClr val="000000"/>
                </a:solidFill>
              </a:rPr>
              <a:t>“Selvom Giddens har blik for, at det moderne liv bestemt ikke er risikofrit, formulerer han sig alligevel relativt optimistisk om mulighederne for, at der i ”den refleksive modernitet” kan opstå nye former for solidaritet baseret på ”aktiv tillid”.”</a:t>
            </a:r>
            <a:endParaRPr i="1">
              <a:solidFill>
                <a:srgbClr val="00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g38508840319_0_2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Udlejring af sociale relationer og adskillelse af tid og rum</a:t>
            </a:r>
            <a:endParaRPr/>
          </a:p>
        </p:txBody>
      </p:sp>
      <p:sp>
        <p:nvSpPr>
          <p:cNvPr id="597" name="Google Shape;597;g38508840319_0_28"/>
          <p:cNvSpPr txBox="1"/>
          <p:nvPr>
            <p:ph idx="1" type="body"/>
          </p:nvPr>
        </p:nvSpPr>
        <p:spPr>
          <a:xfrm>
            <a:off x="838200" y="1690825"/>
            <a:ext cx="10515600" cy="4651200"/>
          </a:xfrm>
          <a:prstGeom prst="rect">
            <a:avLst/>
          </a:prstGeom>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None/>
            </a:pPr>
            <a:r>
              <a:rPr lang="da-DK" sz="1900">
                <a:solidFill>
                  <a:srgbClr val="333333"/>
                </a:solidFill>
                <a:highlight>
                  <a:srgbClr val="FFFFFF"/>
                </a:highlight>
                <a:latin typeface="Noto Sans"/>
                <a:ea typeface="Noto Sans"/>
                <a:cs typeface="Noto Sans"/>
                <a:sym typeface="Noto Sans"/>
              </a:rPr>
              <a:t>I det </a:t>
            </a:r>
            <a:r>
              <a:rPr i="1" lang="da-DK" sz="1900">
                <a:solidFill>
                  <a:srgbClr val="333333"/>
                </a:solidFill>
                <a:highlight>
                  <a:srgbClr val="FFFFFF"/>
                </a:highlight>
                <a:latin typeface="Noto Sans"/>
                <a:ea typeface="Noto Sans"/>
                <a:cs typeface="Noto Sans"/>
                <a:sym typeface="Noto Sans"/>
              </a:rPr>
              <a:t>traditionelle</a:t>
            </a:r>
            <a:r>
              <a:rPr lang="da-DK" sz="1900">
                <a:solidFill>
                  <a:srgbClr val="333333"/>
                </a:solidFill>
                <a:highlight>
                  <a:srgbClr val="FFFFFF"/>
                </a:highlight>
                <a:latin typeface="Noto Sans"/>
                <a:ea typeface="Noto Sans"/>
                <a:cs typeface="Noto Sans"/>
                <a:sym typeface="Noto Sans"/>
              </a:rPr>
              <a:t> samfund var forhold på forhånd givne og ikke frivillige</a:t>
            </a:r>
            <a:endParaRPr sz="1900">
              <a:solidFill>
                <a:srgbClr val="333333"/>
              </a:solidFill>
              <a:highlight>
                <a:srgbClr val="FFFFFF"/>
              </a:highlight>
              <a:latin typeface="Noto Sans"/>
              <a:ea typeface="Noto Sans"/>
              <a:cs typeface="Noto Sans"/>
              <a:sym typeface="Noto Sans"/>
            </a:endParaRPr>
          </a:p>
          <a:p>
            <a:pPr indent="0" lvl="0" marL="0" marR="0" rtl="0" algn="l">
              <a:lnSpc>
                <a:spcPct val="90000"/>
              </a:lnSpc>
              <a:spcBef>
                <a:spcPts val="1000"/>
              </a:spcBef>
              <a:spcAft>
                <a:spcPts val="0"/>
              </a:spcAft>
              <a:buNone/>
            </a:pPr>
            <a:r>
              <a:t/>
            </a:r>
            <a:endParaRPr sz="1900">
              <a:solidFill>
                <a:srgbClr val="333333"/>
              </a:solidFill>
              <a:highlight>
                <a:srgbClr val="FFFFFF"/>
              </a:highlight>
              <a:latin typeface="Noto Sans"/>
              <a:ea typeface="Noto Sans"/>
              <a:cs typeface="Noto Sans"/>
              <a:sym typeface="Noto Sans"/>
            </a:endParaRPr>
          </a:p>
          <a:p>
            <a:pPr indent="0" lvl="0" marL="0" marR="0" rtl="0" algn="l">
              <a:lnSpc>
                <a:spcPct val="90000"/>
              </a:lnSpc>
              <a:spcBef>
                <a:spcPts val="1000"/>
              </a:spcBef>
              <a:spcAft>
                <a:spcPts val="0"/>
              </a:spcAft>
              <a:buNone/>
            </a:pPr>
            <a:r>
              <a:rPr lang="da-DK" sz="1900">
                <a:solidFill>
                  <a:srgbClr val="333333"/>
                </a:solidFill>
                <a:highlight>
                  <a:srgbClr val="FFFFFF"/>
                </a:highlight>
                <a:latin typeface="Noto Sans"/>
                <a:ea typeface="Noto Sans"/>
                <a:cs typeface="Noto Sans"/>
                <a:sym typeface="Noto Sans"/>
              </a:rPr>
              <a:t>Giddens: I det </a:t>
            </a:r>
            <a:r>
              <a:rPr i="1" lang="da-DK" sz="1900">
                <a:solidFill>
                  <a:srgbClr val="333333"/>
                </a:solidFill>
                <a:highlight>
                  <a:srgbClr val="FFFFFF"/>
                </a:highlight>
                <a:latin typeface="Noto Sans"/>
                <a:ea typeface="Noto Sans"/>
                <a:cs typeface="Noto Sans"/>
                <a:sym typeface="Noto Sans"/>
              </a:rPr>
              <a:t>senmoderne</a:t>
            </a:r>
            <a:r>
              <a:rPr lang="da-DK" sz="1900">
                <a:solidFill>
                  <a:srgbClr val="333333"/>
                </a:solidFill>
                <a:highlight>
                  <a:srgbClr val="FFFFFF"/>
                </a:highlight>
                <a:latin typeface="Noto Sans"/>
                <a:ea typeface="Noto Sans"/>
                <a:cs typeface="Noto Sans"/>
                <a:sym typeface="Noto Sans"/>
              </a:rPr>
              <a:t> samfund kan vi have </a:t>
            </a:r>
            <a:r>
              <a:rPr b="1" lang="da-DK" sz="1900">
                <a:solidFill>
                  <a:srgbClr val="333333"/>
                </a:solidFill>
                <a:highlight>
                  <a:srgbClr val="FFFFFF"/>
                </a:highlight>
                <a:latin typeface="Noto Sans"/>
                <a:ea typeface="Noto Sans"/>
                <a:cs typeface="Noto Sans"/>
                <a:sym typeface="Noto Sans"/>
              </a:rPr>
              <a:t>“rene forhold”</a:t>
            </a:r>
            <a:r>
              <a:rPr lang="da-DK" sz="1900">
                <a:solidFill>
                  <a:srgbClr val="333333"/>
                </a:solidFill>
                <a:highlight>
                  <a:srgbClr val="FFFFFF"/>
                </a:highlight>
                <a:latin typeface="Noto Sans"/>
                <a:ea typeface="Noto Sans"/>
                <a:cs typeface="Noto Sans"/>
                <a:sym typeface="Noto Sans"/>
              </a:rPr>
              <a:t>, der består så længe begge parter ønsker det. De indgås derfor frivilligt og forlades frivilligt i modsætning til det traditionelle samfund, hvor man var tvunget til at blive i uønskede relationer.</a:t>
            </a:r>
            <a:endParaRPr sz="1900">
              <a:solidFill>
                <a:srgbClr val="333333"/>
              </a:solidFill>
              <a:highlight>
                <a:srgbClr val="FFFFFF"/>
              </a:highlight>
              <a:latin typeface="Noto Sans"/>
              <a:ea typeface="Noto Sans"/>
              <a:cs typeface="Noto Sans"/>
              <a:sym typeface="Noto Sans"/>
            </a:endParaRPr>
          </a:p>
          <a:p>
            <a:pPr indent="0" lvl="0" marL="0" marR="0" rtl="0" algn="l">
              <a:lnSpc>
                <a:spcPct val="90000"/>
              </a:lnSpc>
              <a:spcBef>
                <a:spcPts val="1000"/>
              </a:spcBef>
              <a:spcAft>
                <a:spcPts val="0"/>
              </a:spcAft>
              <a:buNone/>
            </a:pPr>
            <a:r>
              <a:t/>
            </a:r>
            <a:endParaRPr sz="1900">
              <a:solidFill>
                <a:srgbClr val="333333"/>
              </a:solidFill>
              <a:highlight>
                <a:srgbClr val="FFFFFF"/>
              </a:highlight>
              <a:latin typeface="Noto Sans"/>
              <a:ea typeface="Noto Sans"/>
              <a:cs typeface="Noto Sans"/>
              <a:sym typeface="Noto Sans"/>
            </a:endParaRPr>
          </a:p>
          <a:p>
            <a:pPr indent="0" lvl="0" marL="0" marR="0" rtl="0" algn="l">
              <a:lnSpc>
                <a:spcPct val="90000"/>
              </a:lnSpc>
              <a:spcBef>
                <a:spcPts val="1000"/>
              </a:spcBef>
              <a:spcAft>
                <a:spcPts val="0"/>
              </a:spcAft>
              <a:buNone/>
            </a:pPr>
            <a:r>
              <a:rPr lang="da-DK" sz="1900">
                <a:solidFill>
                  <a:srgbClr val="333333"/>
                </a:solidFill>
                <a:highlight>
                  <a:srgbClr val="FFFFFF"/>
                </a:highlight>
                <a:latin typeface="Noto Sans"/>
                <a:ea typeface="Noto Sans"/>
                <a:cs typeface="Noto Sans"/>
                <a:sym typeface="Noto Sans"/>
              </a:rPr>
              <a:t>Mange andre samtidssociologer mener, at vi i det senmoderne samfund mister vores fællesskaber pga. individualismen, men Giddens ser i højere grad at vores fællesskaber ændrer udtryk og karakter, fordi vores sociale handlen er frigjort. </a:t>
            </a:r>
            <a:endParaRPr sz="1900">
              <a:solidFill>
                <a:srgbClr val="333333"/>
              </a:solidFill>
              <a:highlight>
                <a:srgbClr val="FFFFFF"/>
              </a:highlight>
              <a:latin typeface="Noto Sans"/>
              <a:ea typeface="Noto Sans"/>
              <a:cs typeface="Noto Sans"/>
              <a:sym typeface="Noto Sans"/>
            </a:endParaRPr>
          </a:p>
          <a:p>
            <a:pPr indent="0" lvl="0" marL="0" marR="0" rtl="0" algn="l">
              <a:lnSpc>
                <a:spcPct val="90000"/>
              </a:lnSpc>
              <a:spcBef>
                <a:spcPts val="1000"/>
              </a:spcBef>
              <a:spcAft>
                <a:spcPts val="0"/>
              </a:spcAft>
              <a:buNone/>
            </a:pPr>
            <a:r>
              <a:t/>
            </a:r>
            <a:endParaRPr sz="1900">
              <a:solidFill>
                <a:srgbClr val="333333"/>
              </a:solidFill>
              <a:highlight>
                <a:srgbClr val="FFFFFF"/>
              </a:highlight>
              <a:latin typeface="Noto Sans"/>
              <a:ea typeface="Noto Sans"/>
              <a:cs typeface="Noto Sans"/>
              <a:sym typeface="Noto Sans"/>
            </a:endParaRPr>
          </a:p>
          <a:p>
            <a:pPr indent="0" lvl="0" marL="0" marR="0" rtl="0" algn="l">
              <a:lnSpc>
                <a:spcPct val="90000"/>
              </a:lnSpc>
              <a:spcBef>
                <a:spcPts val="1000"/>
              </a:spcBef>
              <a:spcAft>
                <a:spcPts val="0"/>
              </a:spcAft>
              <a:buNone/>
            </a:pPr>
            <a:r>
              <a:rPr lang="da-DK" sz="1900">
                <a:solidFill>
                  <a:srgbClr val="333333"/>
                </a:solidFill>
                <a:highlight>
                  <a:srgbClr val="FFFFFF"/>
                </a:highlight>
                <a:latin typeface="Noto Sans"/>
                <a:ea typeface="Noto Sans"/>
                <a:cs typeface="Noto Sans"/>
                <a:sym typeface="Noto Sans"/>
              </a:rPr>
              <a:t>Vores liv og sociale relationer er heller ikke begrænset længere af tid og rum pga. globaliseringen </a:t>
            </a:r>
            <a:endParaRPr sz="340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38508840319_0_71"/>
          <p:cNvSpPr txBox="1"/>
          <p:nvPr>
            <p:ph type="title"/>
          </p:nvPr>
        </p:nvSpPr>
        <p:spPr>
          <a:xfrm>
            <a:off x="838200" y="4159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Giddens strukturationsteori</a:t>
            </a:r>
            <a:endParaRPr/>
          </a:p>
        </p:txBody>
      </p:sp>
      <p:cxnSp>
        <p:nvCxnSpPr>
          <p:cNvPr id="604" name="Google Shape;604;g38508840319_0_71"/>
          <p:cNvCxnSpPr/>
          <p:nvPr/>
        </p:nvCxnSpPr>
        <p:spPr>
          <a:xfrm>
            <a:off x="6946276" y="2273543"/>
            <a:ext cx="1715557" cy="0"/>
          </a:xfrm>
          <a:prstGeom prst="straightConnector1">
            <a:avLst/>
          </a:prstGeom>
          <a:noFill/>
          <a:ln>
            <a:noFill/>
          </a:ln>
        </p:spPr>
      </p:cxnSp>
      <p:pic>
        <p:nvPicPr>
          <p:cNvPr id="605" name="Google Shape;605;g38508840319_0_71"/>
          <p:cNvPicPr preferRelativeResize="0"/>
          <p:nvPr/>
        </p:nvPicPr>
        <p:blipFill>
          <a:blip r:embed="rId3">
            <a:alphaModFix/>
          </a:blip>
          <a:stretch>
            <a:fillRect/>
          </a:stretch>
        </p:blipFill>
        <p:spPr>
          <a:xfrm>
            <a:off x="2449213" y="1843225"/>
            <a:ext cx="7293563" cy="486237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g38508840319_0_4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Rød-gul-grøn opgaver</a:t>
            </a:r>
            <a:endParaRPr/>
          </a:p>
        </p:txBody>
      </p:sp>
      <p:sp>
        <p:nvSpPr>
          <p:cNvPr id="612" name="Google Shape;612;g38508840319_0_43"/>
          <p:cNvSpPr txBox="1"/>
          <p:nvPr>
            <p:ph idx="1" type="body"/>
          </p:nvPr>
        </p:nvSpPr>
        <p:spPr>
          <a:xfrm>
            <a:off x="838200" y="1825625"/>
            <a:ext cx="10515600" cy="4714800"/>
          </a:xfrm>
          <a:prstGeom prst="rect">
            <a:avLst/>
          </a:prstGeom>
        </p:spPr>
        <p:txBody>
          <a:bodyPr anchorCtr="0" anchor="t" bIns="45700" lIns="91425" spcFirstLastPara="1" rIns="91425" wrap="square" tIns="45700">
            <a:normAutofit fontScale="77500" lnSpcReduction="20000"/>
          </a:bodyPr>
          <a:lstStyle/>
          <a:p>
            <a:pPr indent="0" lvl="0" marL="0" rtl="0" algn="l">
              <a:spcBef>
                <a:spcPts val="1000"/>
              </a:spcBef>
              <a:spcAft>
                <a:spcPts val="0"/>
              </a:spcAft>
              <a:buNone/>
            </a:pPr>
            <a:r>
              <a:rPr lang="da-DK"/>
              <a:t>Grøn:</a:t>
            </a:r>
            <a:endParaRPr/>
          </a:p>
          <a:p>
            <a:pPr indent="-317182" lvl="0" marL="457200" rtl="0" algn="l">
              <a:spcBef>
                <a:spcPts val="1000"/>
              </a:spcBef>
              <a:spcAft>
                <a:spcPts val="0"/>
              </a:spcAft>
              <a:buSzPct val="64285"/>
              <a:buChar char="-"/>
            </a:pPr>
            <a:r>
              <a:rPr lang="da-DK"/>
              <a:t>Tid til at få styr på begreberne - sæt jer i grupper og snak om de forskellige begreber der knytter sig til Bauman og Giddens.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da-DK"/>
              <a:t>Gul:</a:t>
            </a:r>
            <a:endParaRPr/>
          </a:p>
          <a:p>
            <a:pPr indent="-317182" lvl="0" marL="457200" rtl="0" algn="l">
              <a:spcBef>
                <a:spcPts val="1000"/>
              </a:spcBef>
              <a:spcAft>
                <a:spcPts val="0"/>
              </a:spcAft>
              <a:buSzPct val="64285"/>
              <a:buChar char="-"/>
            </a:pPr>
            <a:r>
              <a:rPr lang="da-DK"/>
              <a:t>Skriv en klumme til en avis, hvor du enten ud fra Bauman eller Giddens taler om integration i det senmoderne samfund. Husk at man gerne selv må mene noget i en klumme. </a:t>
            </a:r>
            <a:endParaRPr/>
          </a:p>
          <a:p>
            <a:pPr indent="0" lvl="0" marL="457200" rtl="0" algn="l">
              <a:spcBef>
                <a:spcPts val="1000"/>
              </a:spcBef>
              <a:spcAft>
                <a:spcPts val="0"/>
              </a:spcAft>
              <a:buNone/>
            </a:pPr>
            <a:r>
              <a:t/>
            </a:r>
            <a:endParaRPr/>
          </a:p>
          <a:p>
            <a:pPr indent="0" lvl="0" marL="0" rtl="0" algn="l">
              <a:spcBef>
                <a:spcPts val="1000"/>
              </a:spcBef>
              <a:spcAft>
                <a:spcPts val="0"/>
              </a:spcAft>
              <a:buNone/>
            </a:pPr>
            <a:r>
              <a:rPr lang="da-DK"/>
              <a:t>Rød:</a:t>
            </a:r>
            <a:endParaRPr/>
          </a:p>
          <a:p>
            <a:pPr indent="-317182" lvl="0" marL="457200" rtl="0" algn="l">
              <a:spcBef>
                <a:spcPts val="1000"/>
              </a:spcBef>
              <a:spcAft>
                <a:spcPts val="0"/>
              </a:spcAft>
              <a:buSzPct val="64285"/>
              <a:buChar char="-"/>
            </a:pPr>
            <a:r>
              <a:rPr lang="da-DK"/>
              <a:t>Diskussion: diskut</a:t>
            </a:r>
            <a:r>
              <a:rPr lang="da-DK"/>
              <a:t>ér hvordan vi helt konkret kan:</a:t>
            </a:r>
            <a:endParaRPr/>
          </a:p>
          <a:p>
            <a:pPr indent="-317182" lvl="0" marL="914400" rtl="0" algn="l">
              <a:spcBef>
                <a:spcPts val="0"/>
              </a:spcBef>
              <a:spcAft>
                <a:spcPts val="0"/>
              </a:spcAft>
              <a:buSzPct val="64285"/>
              <a:buAutoNum type="arabicParenR"/>
            </a:pPr>
            <a:r>
              <a:rPr lang="da-DK"/>
              <a:t>integrere indvandrere i det danske samfund</a:t>
            </a:r>
            <a:endParaRPr/>
          </a:p>
          <a:p>
            <a:pPr indent="-317182" lvl="0" marL="914400" rtl="0" algn="l">
              <a:spcBef>
                <a:spcPts val="0"/>
              </a:spcBef>
              <a:spcAft>
                <a:spcPts val="0"/>
              </a:spcAft>
              <a:buSzPct val="64285"/>
              <a:buAutoNum type="arabicParenR"/>
            </a:pPr>
            <a:r>
              <a:rPr lang="da-DK"/>
              <a:t>assimilere indvandrere i det danske samfund</a:t>
            </a:r>
            <a:endParaRPr/>
          </a:p>
          <a:p>
            <a:pPr indent="-317182" lvl="0" marL="914400" rtl="0" algn="l">
              <a:spcBef>
                <a:spcPts val="0"/>
              </a:spcBef>
              <a:spcAft>
                <a:spcPts val="0"/>
              </a:spcAft>
              <a:buSzPct val="64285"/>
              <a:buAutoNum type="arabicParenR"/>
            </a:pPr>
            <a:r>
              <a:rPr lang="da-DK"/>
              <a:t>hvordan udlændingepolitikken ifølge jer bør være, hvis I var politikere.</a:t>
            </a:r>
            <a:endParaRPr/>
          </a:p>
          <a:p>
            <a:pPr indent="0" lvl="0" marL="0" rtl="0" algn="l">
              <a:spcBef>
                <a:spcPts val="1000"/>
              </a:spcBef>
              <a:spcAft>
                <a:spcPts val="0"/>
              </a:spcAft>
              <a:buNone/>
            </a:pPr>
            <a:r>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617" name="Shape 617"/>
        <p:cNvGrpSpPr/>
        <p:nvPr/>
      </p:nvGrpSpPr>
      <p:grpSpPr>
        <a:xfrm>
          <a:off x="0" y="0"/>
          <a:ext cx="0" cy="0"/>
          <a:chOff x="0" y="0"/>
          <a:chExt cx="0" cy="0"/>
        </a:xfrm>
      </p:grpSpPr>
      <p:sp>
        <p:nvSpPr>
          <p:cNvPr id="618" name="Google Shape;618;g38508840319_0_6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Modul 11: Ulrich Beck</a:t>
            </a:r>
            <a:endParaRPr/>
          </a:p>
        </p:txBody>
      </p:sp>
      <p:sp>
        <p:nvSpPr>
          <p:cNvPr id="619" name="Google Shape;619;g38508840319_0_6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Program</a:t>
            </a:r>
            <a:endParaRPr/>
          </a:p>
          <a:p>
            <a:pPr indent="-342900" lvl="0" marL="457200" rtl="0" algn="l">
              <a:spcBef>
                <a:spcPts val="1000"/>
              </a:spcBef>
              <a:spcAft>
                <a:spcPts val="0"/>
              </a:spcAft>
              <a:buSzPts val="1800"/>
              <a:buChar char="-"/>
            </a:pPr>
            <a:r>
              <a:rPr lang="da-DK"/>
              <a:t>Repetition af Bauman og Giddens ift. fællesskaber</a:t>
            </a:r>
            <a:endParaRPr/>
          </a:p>
          <a:p>
            <a:pPr indent="-342900" lvl="0" marL="457200" rtl="0" algn="l">
              <a:spcBef>
                <a:spcPts val="0"/>
              </a:spcBef>
              <a:spcAft>
                <a:spcPts val="0"/>
              </a:spcAft>
              <a:buSzPts val="1800"/>
              <a:buChar char="-"/>
            </a:pPr>
            <a:r>
              <a:rPr lang="da-DK"/>
              <a:t>Læreroplæg om Ulrich Beck</a:t>
            </a:r>
            <a:endParaRPr/>
          </a:p>
          <a:p>
            <a:pPr indent="-342900" lvl="0" marL="457200" rtl="0" algn="l">
              <a:spcBef>
                <a:spcPts val="0"/>
              </a:spcBef>
              <a:spcAft>
                <a:spcPts val="0"/>
              </a:spcAft>
              <a:buSzPts val="1800"/>
              <a:buChar char="-"/>
            </a:pPr>
            <a:r>
              <a:rPr lang="da-DK"/>
              <a:t>Øvelse: hvor godt kan du huske? (Stoleleg)</a:t>
            </a:r>
            <a:endParaRPr/>
          </a:p>
          <a:p>
            <a:pPr indent="-342900" lvl="0" marL="457200" rtl="0" algn="l">
              <a:spcBef>
                <a:spcPts val="0"/>
              </a:spcBef>
              <a:spcAft>
                <a:spcPts val="0"/>
              </a:spcAft>
              <a:buSzPts val="1800"/>
              <a:buChar char="-"/>
            </a:pPr>
            <a:r>
              <a:rPr lang="da-DK"/>
              <a:t>Vi ser på de svære begreber</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g39b33cc041f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Ulrich Beck: risikosamfundet</a:t>
            </a:r>
            <a:endParaRPr/>
          </a:p>
        </p:txBody>
      </p:sp>
      <p:sp>
        <p:nvSpPr>
          <p:cNvPr id="626" name="Google Shape;626;g39b33cc041f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graphicFrame>
        <p:nvGraphicFramePr>
          <p:cNvPr id="627" name="Google Shape;627;g39b33cc041f_0_0"/>
          <p:cNvGraphicFramePr/>
          <p:nvPr/>
        </p:nvGraphicFramePr>
        <p:xfrm>
          <a:off x="584200" y="1562100"/>
          <a:ext cx="3000000" cy="3000000"/>
        </p:xfrm>
        <a:graphic>
          <a:graphicData uri="http://schemas.openxmlformats.org/drawingml/2006/table">
            <a:tbl>
              <a:tblPr>
                <a:noFill/>
                <a:tableStyleId>{DC8568E3-B6A7-4FFB-830D-414FB46B3950}</a:tableStyleId>
              </a:tblPr>
              <a:tblGrid>
                <a:gridCol w="5638800"/>
                <a:gridCol w="5638800"/>
              </a:tblGrid>
              <a:tr h="381000">
                <a:tc>
                  <a:txBody>
                    <a:bodyPr/>
                    <a:lstStyle/>
                    <a:p>
                      <a:pPr indent="0" lvl="0" marL="0" rtl="0" algn="l">
                        <a:spcBef>
                          <a:spcPts val="0"/>
                        </a:spcBef>
                        <a:spcAft>
                          <a:spcPts val="0"/>
                        </a:spcAft>
                        <a:buNone/>
                      </a:pPr>
                      <a:r>
                        <a:rPr b="1" lang="da-DK" sz="2000"/>
                        <a:t>Den første modernitet (det </a:t>
                      </a:r>
                      <a:r>
                        <a:rPr b="1" lang="da-DK" sz="2000"/>
                        <a:t>traditionelle</a:t>
                      </a:r>
                      <a:r>
                        <a:rPr b="1" lang="da-DK" sz="2000"/>
                        <a:t> og moderne)</a:t>
                      </a:r>
                      <a:endParaRPr b="1" sz="2000"/>
                    </a:p>
                  </a:txBody>
                  <a:tcPr marT="91425" marB="91425" marR="91425" marL="91425">
                    <a:solidFill>
                      <a:srgbClr val="FF9900"/>
                    </a:solidFill>
                  </a:tcPr>
                </a:tc>
                <a:tc>
                  <a:txBody>
                    <a:bodyPr/>
                    <a:lstStyle/>
                    <a:p>
                      <a:pPr indent="0" lvl="0" marL="0" rtl="0" algn="l">
                        <a:spcBef>
                          <a:spcPts val="0"/>
                        </a:spcBef>
                        <a:spcAft>
                          <a:spcPts val="0"/>
                        </a:spcAft>
                        <a:buNone/>
                      </a:pPr>
                      <a:r>
                        <a:rPr b="1" lang="da-DK" sz="2000"/>
                        <a:t>Den anden modernitet (det senmoderne)</a:t>
                      </a:r>
                      <a:endParaRPr b="1" sz="2000"/>
                    </a:p>
                  </a:txBody>
                  <a:tcPr marT="91425" marB="91425" marR="91425" marL="91425">
                    <a:solidFill>
                      <a:srgbClr val="6D9EEB"/>
                    </a:solidFill>
                  </a:tcPr>
                </a:tc>
              </a:tr>
              <a:tr h="381000">
                <a:tc>
                  <a:txBody>
                    <a:bodyPr/>
                    <a:lstStyle/>
                    <a:p>
                      <a:pPr indent="0" lvl="0" marL="0" rtl="0" algn="l">
                        <a:spcBef>
                          <a:spcPts val="0"/>
                        </a:spcBef>
                        <a:spcAft>
                          <a:spcPts val="0"/>
                        </a:spcAft>
                        <a:buNone/>
                      </a:pPr>
                      <a:r>
                        <a:rPr lang="da-DK" sz="2000"/>
                        <a:t>Landbrugssamfundets strukturer udlejres (dvs. opløses) og </a:t>
                      </a:r>
                      <a:r>
                        <a:rPr b="1" lang="da-DK" sz="2000"/>
                        <a:t>genindlejres</a:t>
                      </a:r>
                      <a:r>
                        <a:rPr lang="da-DK" sz="2000"/>
                        <a:t> i nye socioøkonomiske klasser i industrisamfundet</a:t>
                      </a:r>
                      <a:endParaRPr sz="2000"/>
                    </a:p>
                  </a:txBody>
                  <a:tcPr marT="91425" marB="91425" marR="91425" marL="91425">
                    <a:solidFill>
                      <a:srgbClr val="FF9900"/>
                    </a:solidFill>
                  </a:tcPr>
                </a:tc>
                <a:tc>
                  <a:txBody>
                    <a:bodyPr/>
                    <a:lstStyle/>
                    <a:p>
                      <a:pPr indent="0" lvl="0" marL="0" rtl="0" algn="l">
                        <a:spcBef>
                          <a:spcPts val="0"/>
                        </a:spcBef>
                        <a:spcAft>
                          <a:spcPts val="0"/>
                        </a:spcAft>
                        <a:buNone/>
                      </a:pPr>
                      <a:r>
                        <a:rPr b="1" lang="da-DK" sz="2000"/>
                        <a:t>Udlejring uden genindlejring</a:t>
                      </a:r>
                      <a:r>
                        <a:rPr lang="da-DK" sz="2000"/>
                        <a:t> (dvs. “når mennesker frisættes fra traditionelle meningsgivende socialstrukturer [klasser], uden at blive indrullet i nye”</a:t>
                      </a:r>
                      <a:endParaRPr sz="2000"/>
                    </a:p>
                  </a:txBody>
                  <a:tcPr marT="91425" marB="91425" marR="91425" marL="91425">
                    <a:solidFill>
                      <a:srgbClr val="6D9EEB"/>
                    </a:solidFill>
                  </a:tcPr>
                </a:tc>
              </a:tr>
              <a:tr h="381000">
                <a:tc>
                  <a:txBody>
                    <a:bodyPr/>
                    <a:lstStyle/>
                    <a:p>
                      <a:pPr indent="0" lvl="0" marL="0" rtl="0" algn="l">
                        <a:spcBef>
                          <a:spcPts val="0"/>
                        </a:spcBef>
                        <a:spcAft>
                          <a:spcPts val="0"/>
                        </a:spcAft>
                        <a:buNone/>
                      </a:pPr>
                      <a:r>
                        <a:rPr lang="da-DK" sz="2000"/>
                        <a:t>Fortsat en </a:t>
                      </a:r>
                      <a:r>
                        <a:rPr b="1" lang="da-DK" sz="2000"/>
                        <a:t>given struktur og livsbane</a:t>
                      </a:r>
                      <a:r>
                        <a:rPr lang="da-DK" sz="2000"/>
                        <a:t> i livet</a:t>
                      </a:r>
                      <a:endParaRPr sz="2000"/>
                    </a:p>
                  </a:txBody>
                  <a:tcPr marT="91425" marB="91425" marR="91425" marL="91425">
                    <a:solidFill>
                      <a:srgbClr val="FF9900"/>
                    </a:solidFill>
                  </a:tcPr>
                </a:tc>
                <a:tc>
                  <a:txBody>
                    <a:bodyPr/>
                    <a:lstStyle/>
                    <a:p>
                      <a:pPr indent="0" lvl="0" marL="0" rtl="0" algn="l">
                        <a:spcBef>
                          <a:spcPts val="0"/>
                        </a:spcBef>
                        <a:spcAft>
                          <a:spcPts val="0"/>
                        </a:spcAft>
                        <a:buNone/>
                      </a:pPr>
                      <a:r>
                        <a:rPr b="1" lang="da-DK" sz="2000">
                          <a:solidFill>
                            <a:schemeClr val="dk1"/>
                          </a:solidFill>
                        </a:rPr>
                        <a:t>Radikaliseret individualisering</a:t>
                      </a:r>
                      <a:r>
                        <a:rPr lang="da-DK" sz="2000">
                          <a:solidFill>
                            <a:schemeClr val="dk1"/>
                          </a:solidFill>
                        </a:rPr>
                        <a:t> = vi skal nu selv skabe vores egen livsbane (</a:t>
                      </a:r>
                      <a:r>
                        <a:rPr b="1" lang="da-DK" sz="2000">
                          <a:solidFill>
                            <a:schemeClr val="dk1"/>
                          </a:solidFill>
                        </a:rPr>
                        <a:t>linedanserbiografier</a:t>
                      </a:r>
                      <a:r>
                        <a:rPr lang="da-DK" sz="2000">
                          <a:solidFill>
                            <a:schemeClr val="dk1"/>
                          </a:solidFill>
                        </a:rPr>
                        <a:t>)</a:t>
                      </a:r>
                      <a:endParaRPr sz="2000"/>
                    </a:p>
                  </a:txBody>
                  <a:tcPr marT="91425" marB="91425" marR="91425" marL="91425">
                    <a:solidFill>
                      <a:srgbClr val="6D9EEB"/>
                    </a:solidFill>
                  </a:tcPr>
                </a:tc>
              </a:tr>
              <a:tr h="381000">
                <a:tc>
                  <a:txBody>
                    <a:bodyPr/>
                    <a:lstStyle/>
                    <a:p>
                      <a:pPr indent="0" lvl="0" marL="0" marR="0" rtl="0" algn="l">
                        <a:lnSpc>
                          <a:spcPct val="100000"/>
                        </a:lnSpc>
                        <a:spcBef>
                          <a:spcPts val="0"/>
                        </a:spcBef>
                        <a:spcAft>
                          <a:spcPts val="0"/>
                        </a:spcAft>
                        <a:buNone/>
                      </a:pPr>
                      <a:r>
                        <a:rPr lang="da-DK" sz="2000"/>
                        <a:t>“Kernefamilien, klassen og nationen blev de meningsgivende og identitetsdannende fællesskaber”</a:t>
                      </a:r>
                      <a:endParaRPr sz="2000"/>
                    </a:p>
                  </a:txBody>
                  <a:tcPr marT="91425" marB="91425" marR="91425" marL="91425">
                    <a:solidFill>
                      <a:srgbClr val="FF9900"/>
                    </a:solidFill>
                  </a:tcPr>
                </a:tc>
                <a:tc>
                  <a:txBody>
                    <a:bodyPr/>
                    <a:lstStyle/>
                    <a:p>
                      <a:pPr indent="0" lvl="0" marL="0" rtl="0" algn="l">
                        <a:spcBef>
                          <a:spcPts val="0"/>
                        </a:spcBef>
                        <a:spcAft>
                          <a:spcPts val="0"/>
                        </a:spcAft>
                        <a:buNone/>
                      </a:pPr>
                      <a:r>
                        <a:rPr lang="da-DK" sz="2000"/>
                        <a:t>Vi får liv præget af eksistentiel usikkerhed og kun os selv at takke hvis det hele går galt (</a:t>
                      </a:r>
                      <a:r>
                        <a:rPr b="1" lang="da-DK" sz="2000"/>
                        <a:t>risikosamfundet</a:t>
                      </a:r>
                      <a:r>
                        <a:rPr lang="da-DK" sz="2000"/>
                        <a:t>)</a:t>
                      </a:r>
                      <a:endParaRPr sz="2000"/>
                    </a:p>
                  </a:txBody>
                  <a:tcPr marT="91425" marB="91425" marR="91425" marL="91425">
                    <a:solidFill>
                      <a:srgbClr val="6D9EEB"/>
                    </a:solidFill>
                  </a:tcPr>
                </a:tc>
              </a:tr>
              <a:tr h="381000">
                <a:tc>
                  <a:txBody>
                    <a:bodyPr/>
                    <a:lstStyle/>
                    <a:p>
                      <a:pPr indent="0" lvl="0" marL="0" marR="0" rtl="0" algn="l">
                        <a:lnSpc>
                          <a:spcPct val="100000"/>
                        </a:lnSpc>
                        <a:spcBef>
                          <a:spcPts val="0"/>
                        </a:spcBef>
                        <a:spcAft>
                          <a:spcPts val="0"/>
                        </a:spcAft>
                        <a:buNone/>
                      </a:pPr>
                      <a:r>
                        <a:t/>
                      </a:r>
                      <a:endParaRPr sz="2000"/>
                    </a:p>
                  </a:txBody>
                  <a:tcPr marT="91425" marB="91425" marR="91425" marL="91425">
                    <a:solidFill>
                      <a:srgbClr val="FF9900"/>
                    </a:solidFill>
                  </a:tcPr>
                </a:tc>
                <a:tc>
                  <a:txBody>
                    <a:bodyPr/>
                    <a:lstStyle/>
                    <a:p>
                      <a:pPr indent="0" lvl="0" marL="0" rtl="0" algn="l">
                        <a:spcBef>
                          <a:spcPts val="0"/>
                        </a:spcBef>
                        <a:spcAft>
                          <a:spcPts val="0"/>
                        </a:spcAft>
                        <a:buNone/>
                      </a:pPr>
                      <a:r>
                        <a:rPr b="1" lang="da-DK" sz="2000"/>
                        <a:t>Velfærdens</a:t>
                      </a:r>
                      <a:r>
                        <a:rPr lang="da-DK" sz="2000"/>
                        <a:t> udformning (velfærdsmodellen) kan dog opbløde nogle af disse konsekvenser.</a:t>
                      </a:r>
                      <a:endParaRPr sz="2000"/>
                    </a:p>
                  </a:txBody>
                  <a:tcPr marT="91425" marB="91425" marR="91425" marL="91425">
                    <a:solidFill>
                      <a:srgbClr val="6D9EEB"/>
                    </a:solidFill>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pic>
        <p:nvPicPr>
          <p:cNvPr id="633" name="Google Shape;633;g39b33cc041f_0_9"/>
          <p:cNvPicPr preferRelativeResize="0"/>
          <p:nvPr/>
        </p:nvPicPr>
        <p:blipFill>
          <a:blip r:embed="rId3">
            <a:alphaModFix/>
          </a:blip>
          <a:stretch>
            <a:fillRect/>
          </a:stretch>
        </p:blipFill>
        <p:spPr>
          <a:xfrm>
            <a:off x="1557863" y="990600"/>
            <a:ext cx="9076275" cy="5105399"/>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g39b33cc041f_0_1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Stoleleg - regler</a:t>
            </a:r>
            <a:endParaRPr/>
          </a:p>
        </p:txBody>
      </p:sp>
      <p:sp>
        <p:nvSpPr>
          <p:cNvPr id="640" name="Google Shape;640;g39b33cc041f_0_16"/>
          <p:cNvSpPr txBox="1"/>
          <p:nvPr>
            <p:ph idx="1" type="body"/>
          </p:nvPr>
        </p:nvSpPr>
        <p:spPr>
          <a:xfrm>
            <a:off x="838200" y="16224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AutoNum type="arabicParenR"/>
            </a:pPr>
            <a:r>
              <a:rPr lang="da-DK"/>
              <a:t>Hver gruppe vælger </a:t>
            </a:r>
            <a:r>
              <a:rPr lang="da-DK"/>
              <a:t>én sekretær og én løber. Alle andre er hjælpere.</a:t>
            </a:r>
            <a:endParaRPr/>
          </a:p>
          <a:p>
            <a:pPr indent="-342900" lvl="0" marL="457200" rtl="0" algn="l">
              <a:spcBef>
                <a:spcPts val="0"/>
              </a:spcBef>
              <a:spcAft>
                <a:spcPts val="0"/>
              </a:spcAft>
              <a:buSzPts val="1800"/>
              <a:buAutoNum type="arabicParenR"/>
            </a:pPr>
            <a:r>
              <a:rPr lang="da-DK"/>
              <a:t>Alle grupper får samme spørgsmål, hvor HELE gruppen diskuterer svaret og hvor sekretæren skriver svaret ned</a:t>
            </a:r>
            <a:endParaRPr/>
          </a:p>
          <a:p>
            <a:pPr indent="-342900" lvl="0" marL="457200" rtl="0" algn="l">
              <a:spcBef>
                <a:spcPts val="0"/>
              </a:spcBef>
              <a:spcAft>
                <a:spcPts val="0"/>
              </a:spcAft>
              <a:buSzPts val="1800"/>
              <a:buAutoNum type="arabicParenR"/>
            </a:pPr>
            <a:r>
              <a:rPr lang="da-DK"/>
              <a:t>Det er det skrevne svar som gælder, så skriv tydeligt og nogenlunde sammenhængende</a:t>
            </a:r>
            <a:endParaRPr/>
          </a:p>
          <a:p>
            <a:pPr indent="-342900" lvl="0" marL="457200" rtl="0" algn="l">
              <a:spcBef>
                <a:spcPts val="0"/>
              </a:spcBef>
              <a:spcAft>
                <a:spcPts val="0"/>
              </a:spcAft>
              <a:buSzPts val="1800"/>
              <a:buAutoNum type="arabicParenR"/>
            </a:pPr>
            <a:r>
              <a:rPr lang="da-DK"/>
              <a:t>Ingen hjælpemidler tilladt</a:t>
            </a:r>
            <a:endParaRPr/>
          </a:p>
          <a:p>
            <a:pPr indent="-342900" lvl="0" marL="457200" rtl="0" algn="l">
              <a:spcBef>
                <a:spcPts val="0"/>
              </a:spcBef>
              <a:spcAft>
                <a:spcPts val="0"/>
              </a:spcAft>
              <a:buSzPts val="1800"/>
              <a:buAutoNum type="arabicParenR"/>
            </a:pPr>
            <a:r>
              <a:rPr lang="da-DK"/>
              <a:t>Løberen tager papiret og vælger en stol 1-6 afhængigt af, hvor sikre gruppen er på svaret. Jo højere nummer, jo flere point.</a:t>
            </a:r>
            <a:endParaRPr/>
          </a:p>
          <a:p>
            <a:pPr indent="-342900" lvl="0" marL="457200" rtl="0" algn="l">
              <a:spcBef>
                <a:spcPts val="0"/>
              </a:spcBef>
              <a:spcAft>
                <a:spcPts val="0"/>
              </a:spcAft>
              <a:buSzPts val="1800"/>
              <a:buAutoNum type="arabicParenR"/>
            </a:pPr>
            <a:r>
              <a:rPr lang="da-DK"/>
              <a:t>Godkendes gruppens svar af dommeren (Sarah), får gruppen det antal point som der stod på stolen. Ellers tæller det minus.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da-DK"/>
              <a:t>Finn Aaberg om reel integration</a:t>
            </a:r>
            <a:endParaRPr/>
          </a:p>
        </p:txBody>
      </p:sp>
      <p:sp>
        <p:nvSpPr>
          <p:cNvPr id="134" name="Google Shape;134;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da-DK"/>
              <a:t>Finn Aaberg påpeger, at reel integration handler om: 	</a:t>
            </a:r>
            <a:endParaRPr/>
          </a:p>
          <a:p>
            <a:pPr indent="-228600" lvl="0" marL="228600" rtl="0" algn="l">
              <a:lnSpc>
                <a:spcPct val="90000"/>
              </a:lnSpc>
              <a:spcBef>
                <a:spcPts val="1000"/>
              </a:spcBef>
              <a:spcAft>
                <a:spcPts val="0"/>
              </a:spcAft>
              <a:buClr>
                <a:schemeClr val="dk1"/>
              </a:buClr>
              <a:buSzPct val="100000"/>
              <a:buFont typeface="Arial"/>
              <a:buChar char="-"/>
            </a:pPr>
            <a:r>
              <a:rPr lang="da-DK"/>
              <a:t>At alle sikres de samme rettigheder 	</a:t>
            </a:r>
            <a:endParaRPr/>
          </a:p>
          <a:p>
            <a:pPr indent="-228600" lvl="0" marL="228600" rtl="0" algn="l">
              <a:lnSpc>
                <a:spcPct val="90000"/>
              </a:lnSpc>
              <a:spcBef>
                <a:spcPts val="1000"/>
              </a:spcBef>
              <a:spcAft>
                <a:spcPts val="0"/>
              </a:spcAft>
              <a:buClr>
                <a:schemeClr val="dk1"/>
              </a:buClr>
              <a:buSzPct val="100000"/>
              <a:buFont typeface="Arial"/>
              <a:buChar char="-"/>
            </a:pPr>
            <a:r>
              <a:rPr lang="da-DK"/>
              <a:t>At der stilles de samme krav til alle personer på baggrund af deres personlige ressourcer 	</a:t>
            </a:r>
            <a:endParaRPr/>
          </a:p>
          <a:p>
            <a:pPr indent="-228600" lvl="0" marL="228600" rtl="0" algn="l">
              <a:lnSpc>
                <a:spcPct val="90000"/>
              </a:lnSpc>
              <a:spcBef>
                <a:spcPts val="1000"/>
              </a:spcBef>
              <a:spcAft>
                <a:spcPts val="0"/>
              </a:spcAft>
              <a:buClr>
                <a:schemeClr val="dk1"/>
              </a:buClr>
              <a:buSzPct val="100000"/>
              <a:buFont typeface="Arial"/>
              <a:buChar char="-"/>
            </a:pPr>
            <a:r>
              <a:rPr lang="da-DK"/>
              <a:t>At der eksisterer en åben kontakt mellem alle etniske grupper 	</a:t>
            </a:r>
            <a:endParaRPr/>
          </a:p>
          <a:p>
            <a:pPr indent="-228600" lvl="0" marL="228600" rtl="0" algn="l">
              <a:lnSpc>
                <a:spcPct val="90000"/>
              </a:lnSpc>
              <a:spcBef>
                <a:spcPts val="1000"/>
              </a:spcBef>
              <a:spcAft>
                <a:spcPts val="0"/>
              </a:spcAft>
              <a:buClr>
                <a:schemeClr val="dk1"/>
              </a:buClr>
              <a:buSzPct val="100000"/>
              <a:buFont typeface="Arial"/>
              <a:buChar char="-"/>
            </a:pPr>
            <a:r>
              <a:rPr lang="da-DK"/>
              <a:t>At de etniske minoriteter lærer det danske sprog 	</a:t>
            </a:r>
            <a:endParaRPr/>
          </a:p>
          <a:p>
            <a:pPr indent="-228600" lvl="0" marL="228600" rtl="0" algn="l">
              <a:lnSpc>
                <a:spcPct val="90000"/>
              </a:lnSpc>
              <a:spcBef>
                <a:spcPts val="1000"/>
              </a:spcBef>
              <a:spcAft>
                <a:spcPts val="0"/>
              </a:spcAft>
              <a:buClr>
                <a:schemeClr val="dk1"/>
              </a:buClr>
              <a:buSzPct val="100000"/>
              <a:buFont typeface="Arial"/>
              <a:buChar char="-"/>
            </a:pPr>
            <a:r>
              <a:rPr lang="da-DK"/>
              <a:t>At alle parter tager initiativ til at kommunikere med hinanden 	</a:t>
            </a:r>
            <a:endParaRPr/>
          </a:p>
          <a:p>
            <a:pPr indent="-228600" lvl="0" marL="228600" rtl="0" algn="l">
              <a:lnSpc>
                <a:spcPct val="90000"/>
              </a:lnSpc>
              <a:spcBef>
                <a:spcPts val="1000"/>
              </a:spcBef>
              <a:spcAft>
                <a:spcPts val="0"/>
              </a:spcAft>
              <a:buClr>
                <a:schemeClr val="dk1"/>
              </a:buClr>
              <a:buSzPct val="100000"/>
              <a:buFont typeface="Arial"/>
              <a:buChar char="-"/>
            </a:pPr>
            <a:r>
              <a:rPr lang="da-DK"/>
              <a:t>At overholde samfundets kerneværdier 	</a:t>
            </a:r>
            <a:endParaRPr/>
          </a:p>
          <a:p>
            <a:pPr indent="-228600" lvl="0" marL="228600" rtl="0" algn="l">
              <a:lnSpc>
                <a:spcPct val="90000"/>
              </a:lnSpc>
              <a:spcBef>
                <a:spcPts val="1000"/>
              </a:spcBef>
              <a:spcAft>
                <a:spcPts val="0"/>
              </a:spcAft>
              <a:buClr>
                <a:schemeClr val="dk1"/>
              </a:buClr>
              <a:buSzPct val="100000"/>
              <a:buFont typeface="Arial"/>
              <a:buChar char="-"/>
            </a:pPr>
            <a:r>
              <a:rPr lang="da-DK"/>
              <a:t>At indgå i demokratiske sammenhænge og tage aktiv del i det danske samfund</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g39b33cc041f_0_22"/>
          <p:cNvSpPr txBox="1"/>
          <p:nvPr>
            <p:ph type="title"/>
          </p:nvPr>
        </p:nvSpPr>
        <p:spPr>
          <a:xfrm>
            <a:off x="838200" y="276615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da-DK"/>
              <a:t>Hvad mener Beck med at livet er en linedanserbiografi?</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g39b33cc041f_0_40"/>
          <p:cNvSpPr txBox="1"/>
          <p:nvPr>
            <p:ph type="title"/>
          </p:nvPr>
        </p:nvSpPr>
        <p:spPr>
          <a:xfrm>
            <a:off x="838200" y="276615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da-DK"/>
              <a:t>Nævn mindst to af Giddens begreber</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g39b33cc041f_0_45"/>
          <p:cNvSpPr txBox="1"/>
          <p:nvPr>
            <p:ph type="title"/>
          </p:nvPr>
        </p:nvSpPr>
        <p:spPr>
          <a:xfrm>
            <a:off x="838200" y="276615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da-DK"/>
              <a:t>Hvad mener Bauman med menneskeligt affald?</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g39b33cc041f_0_61"/>
          <p:cNvSpPr txBox="1"/>
          <p:nvPr>
            <p:ph type="title"/>
          </p:nvPr>
        </p:nvSpPr>
        <p:spPr>
          <a:xfrm>
            <a:off x="838200" y="2766150"/>
            <a:ext cx="10515600" cy="1325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da-DK"/>
              <a:t>Hvilken betydning har den universelle velfærdsmodel ifølge Beck for livet i risikosamfundet?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g39b33cc041f_0_72"/>
          <p:cNvSpPr txBox="1"/>
          <p:nvPr>
            <p:ph type="title"/>
          </p:nvPr>
        </p:nvSpPr>
        <p:spPr>
          <a:xfrm>
            <a:off x="838200" y="276615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da-DK"/>
              <a:t>Hvad mener Giddens med aktiv tillid?</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g39b33cc041f_0_77"/>
          <p:cNvSpPr txBox="1"/>
          <p:nvPr>
            <p:ph type="title"/>
          </p:nvPr>
        </p:nvSpPr>
        <p:spPr>
          <a:xfrm>
            <a:off x="838200" y="276615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da-DK"/>
              <a:t>Nævn de tre former for anerkendelse som Honneth taler om</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g39b33cc041f_0_82"/>
          <p:cNvSpPr txBox="1"/>
          <p:nvPr>
            <p:ph type="title"/>
          </p:nvPr>
        </p:nvSpPr>
        <p:spPr>
          <a:xfrm>
            <a:off x="838200" y="276615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da-DK"/>
              <a:t>Hvornår kan man bruge Hylland Eriksens identitetsformer?</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g39b33cc041f_0_87"/>
          <p:cNvSpPr txBox="1"/>
          <p:nvPr>
            <p:ph type="title"/>
          </p:nvPr>
        </p:nvSpPr>
        <p:spPr>
          <a:xfrm>
            <a:off x="838200" y="2766150"/>
            <a:ext cx="10515600" cy="1325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da-DK"/>
              <a:t>Nævn tre ting der</a:t>
            </a:r>
            <a:r>
              <a:rPr lang="da-DK"/>
              <a:t> kendetegner det traditionelle samfund</a:t>
            </a:r>
            <a:endParaRPr/>
          </a:p>
          <a:p>
            <a:pPr indent="0" lvl="0" marL="0" rtl="0" algn="ctr">
              <a:spcBef>
                <a:spcPts val="0"/>
              </a:spcBef>
              <a:spcAft>
                <a:spcPts val="0"/>
              </a:spcAft>
              <a:buNone/>
            </a:pPr>
            <a:r>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g39b33cc041f_0_104"/>
          <p:cNvSpPr txBox="1"/>
          <p:nvPr>
            <p:ph type="title"/>
          </p:nvPr>
        </p:nvSpPr>
        <p:spPr>
          <a:xfrm>
            <a:off x="838200" y="2766150"/>
            <a:ext cx="10515600" cy="1325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da-DK"/>
              <a:t>Nævn tre forskellige karakteristika ved det senmoderne samfund</a:t>
            </a:r>
            <a:endParaRPr/>
          </a:p>
          <a:p>
            <a:pPr indent="0" lvl="0" marL="0" rtl="0" algn="ctr">
              <a:spcBef>
                <a:spcPts val="0"/>
              </a:spcBef>
              <a:spcAft>
                <a:spcPts val="0"/>
              </a:spcAft>
              <a:buNone/>
            </a:pPr>
            <a:r>
              <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699" name="Shape 699"/>
        <p:cNvGrpSpPr/>
        <p:nvPr/>
      </p:nvGrpSpPr>
      <p:grpSpPr>
        <a:xfrm>
          <a:off x="0" y="0"/>
          <a:ext cx="0" cy="0"/>
          <a:chOff x="0" y="0"/>
          <a:chExt cx="0" cy="0"/>
        </a:xfrm>
      </p:grpSpPr>
      <p:sp>
        <p:nvSpPr>
          <p:cNvPr id="700" name="Google Shape;700;g39b33cc041f_0_11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Modul 12: Diskursanalyse</a:t>
            </a:r>
            <a:endParaRPr/>
          </a:p>
        </p:txBody>
      </p:sp>
      <p:sp>
        <p:nvSpPr>
          <p:cNvPr id="701" name="Google Shape;701;g39b33cc041f_0_11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AutoNum type="arabicParenR"/>
            </a:pPr>
            <a:r>
              <a:rPr lang="da-DK"/>
              <a:t>Karriere</a:t>
            </a:r>
            <a:endParaRPr/>
          </a:p>
          <a:p>
            <a:pPr indent="-342900" lvl="0" marL="457200" rtl="0" algn="l">
              <a:spcBef>
                <a:spcPts val="0"/>
              </a:spcBef>
              <a:spcAft>
                <a:spcPts val="0"/>
              </a:spcAft>
              <a:buSzPts val="1800"/>
              <a:buAutoNum type="arabicParenR"/>
            </a:pPr>
            <a:r>
              <a:rPr lang="da-DK"/>
              <a:t>Hvad er diskurs?</a:t>
            </a:r>
            <a:endParaRPr/>
          </a:p>
          <a:p>
            <a:pPr indent="-342900" lvl="0" marL="457200" rtl="0" algn="l">
              <a:spcBef>
                <a:spcPts val="0"/>
              </a:spcBef>
              <a:spcAft>
                <a:spcPts val="0"/>
              </a:spcAft>
              <a:buSzPts val="1800"/>
              <a:buAutoNum type="arabicParenR"/>
            </a:pPr>
            <a:r>
              <a:rPr lang="da-DK"/>
              <a:t>Hvordan laver man diskursanalyse?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da-DK"/>
              <a:t>Assimilation – at gøre lig med</a:t>
            </a:r>
            <a:endParaRPr/>
          </a:p>
        </p:txBody>
      </p:sp>
      <p:sp>
        <p:nvSpPr>
          <p:cNvPr id="140" name="Google Shape;140;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da-DK"/>
              <a:t>Når etniske minoriteter ”gøres danske” </a:t>
            </a:r>
            <a:endParaRPr/>
          </a:p>
          <a:p>
            <a:pPr indent="-228600" lvl="0" marL="228600" rtl="0" algn="l">
              <a:lnSpc>
                <a:spcPct val="90000"/>
              </a:lnSpc>
              <a:spcBef>
                <a:spcPts val="1000"/>
              </a:spcBef>
              <a:spcAft>
                <a:spcPts val="0"/>
              </a:spcAft>
              <a:buClr>
                <a:schemeClr val="dk1"/>
              </a:buClr>
              <a:buSzPts val="2800"/>
              <a:buChar char="•"/>
            </a:pPr>
            <a:r>
              <a:rPr lang="da-DK"/>
              <a:t>Dropper egen kultur og overtager danske normer og værdier (frivilligt eller tvunget)</a:t>
            </a:r>
            <a:endParaRPr/>
          </a:p>
          <a:p>
            <a:pPr indent="-228600" lvl="0" marL="228600" rtl="0" algn="l">
              <a:lnSpc>
                <a:spcPct val="90000"/>
              </a:lnSpc>
              <a:spcBef>
                <a:spcPts val="1000"/>
              </a:spcBef>
              <a:spcAft>
                <a:spcPts val="0"/>
              </a:spcAft>
              <a:buClr>
                <a:schemeClr val="dk1"/>
              </a:buClr>
              <a:buSzPts val="2800"/>
              <a:buChar char="•"/>
            </a:pPr>
            <a:r>
              <a:rPr lang="da-DK"/>
              <a:t>At lære dansk er en forudsætning for assimilation til dansk kultur</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g39b33cc041f_0_20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Hvad kan man efter statskundskab/samfundsfag?</a:t>
            </a:r>
            <a:endParaRPr/>
          </a:p>
        </p:txBody>
      </p:sp>
      <p:sp>
        <p:nvSpPr>
          <p:cNvPr id="708" name="Google Shape;708;g39b33cc041f_0_20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fontScale="85000" lnSpcReduction="20000"/>
          </a:bodyPr>
          <a:lstStyle/>
          <a:p>
            <a:pPr indent="-325755" lvl="0" marL="457200" rtl="0" algn="l">
              <a:spcBef>
                <a:spcPts val="1000"/>
              </a:spcBef>
              <a:spcAft>
                <a:spcPts val="0"/>
              </a:spcAft>
              <a:buSzPct val="64285"/>
              <a:buChar char="-"/>
            </a:pPr>
            <a:r>
              <a:rPr lang="da-DK"/>
              <a:t>Embedsmand i ministerier og lign.</a:t>
            </a:r>
            <a:endParaRPr/>
          </a:p>
          <a:p>
            <a:pPr indent="-325755" lvl="0" marL="457200" rtl="0" algn="l">
              <a:spcBef>
                <a:spcPts val="0"/>
              </a:spcBef>
              <a:spcAft>
                <a:spcPts val="0"/>
              </a:spcAft>
              <a:buSzPct val="64285"/>
              <a:buChar char="-"/>
            </a:pPr>
            <a:r>
              <a:rPr lang="da-DK"/>
              <a:t>Forsker </a:t>
            </a:r>
            <a:endParaRPr/>
          </a:p>
          <a:p>
            <a:pPr indent="-325755" lvl="0" marL="457200" rtl="0" algn="l">
              <a:spcBef>
                <a:spcPts val="0"/>
              </a:spcBef>
              <a:spcAft>
                <a:spcPts val="0"/>
              </a:spcAft>
              <a:buSzPct val="64285"/>
              <a:buChar char="-"/>
            </a:pPr>
            <a:r>
              <a:rPr lang="da-DK"/>
              <a:t>Politiker</a:t>
            </a:r>
            <a:endParaRPr/>
          </a:p>
          <a:p>
            <a:pPr indent="-325755" lvl="0" marL="457200" rtl="0" algn="l">
              <a:spcBef>
                <a:spcPts val="0"/>
              </a:spcBef>
              <a:spcAft>
                <a:spcPts val="0"/>
              </a:spcAft>
              <a:buSzPct val="64285"/>
              <a:buChar char="-"/>
            </a:pPr>
            <a:r>
              <a:rPr lang="da-DK"/>
              <a:t>Ansat i kommuner, interesseorganisationer, NGO’er, </a:t>
            </a:r>
            <a:endParaRPr/>
          </a:p>
          <a:p>
            <a:pPr indent="-325755" lvl="0" marL="457200" rtl="0" algn="l">
              <a:spcBef>
                <a:spcPts val="0"/>
              </a:spcBef>
              <a:spcAft>
                <a:spcPts val="0"/>
              </a:spcAft>
              <a:buSzPct val="64285"/>
              <a:buChar char="-"/>
            </a:pPr>
            <a:r>
              <a:rPr lang="da-DK"/>
              <a:t>Diplomat/ansat på ambassader </a:t>
            </a:r>
            <a:endParaRPr/>
          </a:p>
          <a:p>
            <a:pPr indent="-325755" lvl="0" marL="457200" rtl="0" algn="l">
              <a:spcBef>
                <a:spcPts val="0"/>
              </a:spcBef>
              <a:spcAft>
                <a:spcPts val="0"/>
              </a:spcAft>
              <a:buSzPct val="64285"/>
              <a:buChar char="-"/>
            </a:pPr>
            <a:r>
              <a:rPr lang="da-DK"/>
              <a:t>Konsulent</a:t>
            </a:r>
            <a:endParaRPr/>
          </a:p>
          <a:p>
            <a:pPr indent="-325755" lvl="0" marL="457200" rtl="0" algn="l">
              <a:spcBef>
                <a:spcPts val="0"/>
              </a:spcBef>
              <a:spcAft>
                <a:spcPts val="0"/>
              </a:spcAft>
              <a:buSzPct val="64285"/>
              <a:buChar char="-"/>
            </a:pPr>
            <a:r>
              <a:rPr lang="da-DK"/>
              <a:t>Ansat i analyseinstitutioner som EVA og VIVE</a:t>
            </a:r>
            <a:endParaRPr/>
          </a:p>
          <a:p>
            <a:pPr indent="-301466" lvl="0" marL="457200" rtl="0" algn="l">
              <a:lnSpc>
                <a:spcPct val="115000"/>
              </a:lnSpc>
              <a:spcBef>
                <a:spcPts val="0"/>
              </a:spcBef>
              <a:spcAft>
                <a:spcPts val="0"/>
              </a:spcAft>
              <a:buSzPct val="48214"/>
              <a:buFont typeface="Georgia"/>
              <a:buChar char="-"/>
            </a:pPr>
            <a:r>
              <a:rPr lang="da-DK"/>
              <a:t>Internationale organisationer som EU og FN</a:t>
            </a:r>
            <a:endParaRPr/>
          </a:p>
          <a:p>
            <a:pPr indent="-325755" lvl="0" marL="457200" rtl="0" algn="l">
              <a:lnSpc>
                <a:spcPct val="115000"/>
              </a:lnSpc>
              <a:spcBef>
                <a:spcPts val="0"/>
              </a:spcBef>
              <a:spcAft>
                <a:spcPts val="0"/>
              </a:spcAft>
              <a:buSzPct val="64285"/>
              <a:buChar char="-"/>
            </a:pPr>
            <a:r>
              <a:rPr lang="da-DK"/>
              <a:t>Journalist/reporter (medierne)</a:t>
            </a:r>
            <a:endParaRPr/>
          </a:p>
          <a:p>
            <a:pPr indent="0" lvl="0" marL="0" rtl="0" algn="l">
              <a:spcBef>
                <a:spcPts val="1300"/>
              </a:spcBef>
              <a:spcAft>
                <a:spcPts val="0"/>
              </a:spcAft>
              <a:buNone/>
            </a:pPr>
            <a:r>
              <a:t/>
            </a:r>
            <a:endParaRPr/>
          </a:p>
          <a:p>
            <a:pPr indent="0" lvl="0" marL="0" rtl="0" algn="l">
              <a:spcBef>
                <a:spcPts val="1000"/>
              </a:spcBef>
              <a:spcAft>
                <a:spcPts val="0"/>
              </a:spcAft>
              <a:buNone/>
            </a:pPr>
            <a:r>
              <a:rPr lang="da-DK"/>
              <a:t>Tidligere studiekammerater arbejder med:</a:t>
            </a:r>
            <a:endParaRPr/>
          </a:p>
          <a:p>
            <a:pPr indent="-325755" lvl="0" marL="457200" rtl="0" algn="l">
              <a:spcBef>
                <a:spcPts val="1000"/>
              </a:spcBef>
              <a:spcAft>
                <a:spcPts val="0"/>
              </a:spcAft>
              <a:buSzPct val="64285"/>
              <a:buChar char="-"/>
            </a:pPr>
            <a:r>
              <a:rPr lang="da-DK"/>
              <a:t>Specialkonsulent i democracy-X der arbejder med klima- og miljøpolitik</a:t>
            </a:r>
            <a:endParaRPr/>
          </a:p>
          <a:p>
            <a:pPr indent="-325755" lvl="0" marL="457200" rtl="0" algn="l">
              <a:spcBef>
                <a:spcPts val="0"/>
              </a:spcBef>
              <a:spcAft>
                <a:spcPts val="0"/>
              </a:spcAft>
              <a:buSzPct val="64285"/>
              <a:buChar char="-"/>
            </a:pPr>
            <a:r>
              <a:rPr lang="da-DK"/>
              <a:t>Konsulent ved danske regioner</a:t>
            </a:r>
            <a:endParaRPr/>
          </a:p>
          <a:p>
            <a:pPr indent="-325755" lvl="0" marL="457200" rtl="0" algn="l">
              <a:spcBef>
                <a:spcPts val="0"/>
              </a:spcBef>
              <a:spcAft>
                <a:spcPts val="0"/>
              </a:spcAft>
              <a:buSzPct val="64285"/>
              <a:buChar char="-"/>
            </a:pPr>
            <a:r>
              <a:rPr lang="da-DK"/>
              <a:t>Ansat i EU som oversætter </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13" name="Shape 713"/>
        <p:cNvGrpSpPr/>
        <p:nvPr/>
      </p:nvGrpSpPr>
      <p:grpSpPr>
        <a:xfrm>
          <a:off x="0" y="0"/>
          <a:ext cx="0" cy="0"/>
          <a:chOff x="0" y="0"/>
          <a:chExt cx="0" cy="0"/>
        </a:xfrm>
      </p:grpSpPr>
      <p:sp>
        <p:nvSpPr>
          <p:cNvPr id="714" name="Google Shape;714;g38508840319_0_2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Tre samtidsdiagnoser</a:t>
            </a:r>
            <a:endParaRPr/>
          </a:p>
        </p:txBody>
      </p:sp>
      <p:graphicFrame>
        <p:nvGraphicFramePr>
          <p:cNvPr id="715" name="Google Shape;715;g38508840319_0_20"/>
          <p:cNvGraphicFramePr/>
          <p:nvPr/>
        </p:nvGraphicFramePr>
        <p:xfrm>
          <a:off x="952500" y="1803400"/>
          <a:ext cx="3000000" cy="3000000"/>
        </p:xfrm>
        <a:graphic>
          <a:graphicData uri="http://schemas.openxmlformats.org/drawingml/2006/table">
            <a:tbl>
              <a:tblPr>
                <a:noFill/>
                <a:tableStyleId>{DC8568E3-B6A7-4FFB-830D-414FB46B3950}</a:tableStyleId>
              </a:tblPr>
              <a:tblGrid>
                <a:gridCol w="3429000"/>
                <a:gridCol w="3429000"/>
                <a:gridCol w="3429000"/>
              </a:tblGrid>
              <a:tr h="381000">
                <a:tc>
                  <a:txBody>
                    <a:bodyPr/>
                    <a:lstStyle/>
                    <a:p>
                      <a:pPr indent="0" lvl="0" marL="0" rtl="0" algn="l">
                        <a:spcBef>
                          <a:spcPts val="0"/>
                        </a:spcBef>
                        <a:spcAft>
                          <a:spcPts val="0"/>
                        </a:spcAft>
                        <a:buNone/>
                      </a:pPr>
                      <a:r>
                        <a:rPr lang="da-DK"/>
                        <a:t>Bauman</a:t>
                      </a:r>
                      <a:endParaRPr/>
                    </a:p>
                  </a:txBody>
                  <a:tcPr marT="91425" marB="91425" marR="91425" marL="91425"/>
                </a:tc>
                <a:tc>
                  <a:txBody>
                    <a:bodyPr/>
                    <a:lstStyle/>
                    <a:p>
                      <a:pPr indent="0" lvl="0" marL="0" rtl="0" algn="l">
                        <a:spcBef>
                          <a:spcPts val="0"/>
                        </a:spcBef>
                        <a:spcAft>
                          <a:spcPts val="0"/>
                        </a:spcAft>
                        <a:buNone/>
                      </a:pPr>
                      <a:r>
                        <a:rPr lang="da-DK"/>
                        <a:t>Giddens</a:t>
                      </a:r>
                      <a:endParaRPr/>
                    </a:p>
                  </a:txBody>
                  <a:tcPr marT="91425" marB="91425" marR="91425" marL="91425"/>
                </a:tc>
                <a:tc>
                  <a:txBody>
                    <a:bodyPr/>
                    <a:lstStyle/>
                    <a:p>
                      <a:pPr indent="0" lvl="0" marL="0" rtl="0" algn="l">
                        <a:spcBef>
                          <a:spcPts val="0"/>
                        </a:spcBef>
                        <a:spcAft>
                          <a:spcPts val="0"/>
                        </a:spcAft>
                        <a:buNone/>
                      </a:pPr>
                      <a:r>
                        <a:rPr lang="da-DK"/>
                        <a:t>Beck</a:t>
                      </a:r>
                      <a:endParaRPr/>
                    </a:p>
                  </a:txBody>
                  <a:tcPr marT="91425" marB="91425" marR="91425" marL="91425"/>
                </a:tc>
              </a:tr>
              <a:tr h="381000">
                <a:tc>
                  <a:txBody>
                    <a:bodyPr/>
                    <a:lstStyle/>
                    <a:p>
                      <a:pPr indent="0" lvl="0" marL="0" rtl="0" algn="l">
                        <a:spcBef>
                          <a:spcPts val="0"/>
                        </a:spcBef>
                        <a:spcAft>
                          <a:spcPts val="0"/>
                        </a:spcAft>
                        <a:buNone/>
                      </a:pPr>
                      <a:r>
                        <a:rPr lang="da-DK"/>
                        <a:t>Et flydende samfund</a:t>
                      </a:r>
                      <a:endParaRPr/>
                    </a:p>
                  </a:txBody>
                  <a:tcPr marT="91425" marB="91425" marR="91425" marL="91425"/>
                </a:tc>
                <a:tc>
                  <a:txBody>
                    <a:bodyPr/>
                    <a:lstStyle/>
                    <a:p>
                      <a:pPr indent="0" lvl="0" marL="0" rtl="0" algn="l">
                        <a:spcBef>
                          <a:spcPts val="0"/>
                        </a:spcBef>
                        <a:spcAft>
                          <a:spcPts val="0"/>
                        </a:spcAft>
                        <a:buNone/>
                      </a:pPr>
                      <a:r>
                        <a:rPr lang="da-DK"/>
                        <a:t>Et refleksivt samfund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da-DK"/>
                        <a:t>Et risikosamfund</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g39b33cc041f_0_12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Hvad er en diskurs?</a:t>
            </a:r>
            <a:endParaRPr/>
          </a:p>
        </p:txBody>
      </p:sp>
      <p:sp>
        <p:nvSpPr>
          <p:cNvPr id="722" name="Google Shape;722;g39b33cc041f_0_120"/>
          <p:cNvSpPr txBox="1"/>
          <p:nvPr>
            <p:ph idx="1" type="body"/>
          </p:nvPr>
        </p:nvSpPr>
        <p:spPr>
          <a:xfrm>
            <a:off x="838200" y="1511300"/>
            <a:ext cx="10515600" cy="4665600"/>
          </a:xfrm>
          <a:prstGeom prst="rect">
            <a:avLst/>
          </a:prstGeom>
        </p:spPr>
        <p:txBody>
          <a:bodyPr anchorCtr="0" anchor="t" bIns="45700" lIns="91425" spcFirstLastPara="1" rIns="91425" wrap="square" tIns="45700">
            <a:normAutofit lnSpcReduction="20000"/>
          </a:bodyPr>
          <a:lstStyle/>
          <a:p>
            <a:pPr indent="0" lvl="0" marL="0" marR="0" rtl="0" algn="l">
              <a:lnSpc>
                <a:spcPct val="90000"/>
              </a:lnSpc>
              <a:spcBef>
                <a:spcPts val="1000"/>
              </a:spcBef>
              <a:spcAft>
                <a:spcPts val="0"/>
              </a:spcAft>
              <a:buNone/>
            </a:pPr>
            <a:r>
              <a:rPr i="1" lang="da-DK"/>
              <a:t>OBS: begreb inden for konstruktivisme</a:t>
            </a:r>
            <a:endParaRPr i="1"/>
          </a:p>
          <a:p>
            <a:pPr indent="0" lvl="0" marL="0" marR="0" rtl="0" algn="l">
              <a:lnSpc>
                <a:spcPct val="90000"/>
              </a:lnSpc>
              <a:spcBef>
                <a:spcPts val="1000"/>
              </a:spcBef>
              <a:spcAft>
                <a:spcPts val="0"/>
              </a:spcAft>
              <a:buNone/>
            </a:pPr>
            <a:r>
              <a:t/>
            </a:r>
            <a:endParaRPr/>
          </a:p>
          <a:p>
            <a:pPr indent="0" lvl="0" marL="0" marR="0" rtl="0" algn="l">
              <a:lnSpc>
                <a:spcPct val="90000"/>
              </a:lnSpc>
              <a:spcBef>
                <a:spcPts val="1000"/>
              </a:spcBef>
              <a:spcAft>
                <a:spcPts val="0"/>
              </a:spcAft>
              <a:buNone/>
            </a:pPr>
            <a:r>
              <a:rPr lang="da-DK"/>
              <a:t>En diskurs kan betragtes som en måde, man omtaler et bestemt fænomen på, og at der er en magt gemt i denne måde. Vi er altså med til at skabe opfattelserne af hinanden i kategorier.</a:t>
            </a:r>
            <a:endParaRPr/>
          </a:p>
          <a:p>
            <a:pPr indent="0" lvl="0" marL="0" marR="0" rtl="0" algn="l">
              <a:lnSpc>
                <a:spcPct val="90000"/>
              </a:lnSpc>
              <a:spcBef>
                <a:spcPts val="1000"/>
              </a:spcBef>
              <a:spcAft>
                <a:spcPts val="0"/>
              </a:spcAft>
              <a:buNone/>
            </a:pPr>
            <a:r>
              <a:t/>
            </a:r>
            <a:endParaRPr/>
          </a:p>
          <a:p>
            <a:pPr indent="0" lvl="0" marL="0" marR="0" rtl="0" algn="l">
              <a:lnSpc>
                <a:spcPct val="90000"/>
              </a:lnSpc>
              <a:spcBef>
                <a:spcPts val="1000"/>
              </a:spcBef>
              <a:spcAft>
                <a:spcPts val="0"/>
              </a:spcAft>
              <a:buNone/>
            </a:pPr>
            <a:r>
              <a:rPr lang="da-DK"/>
              <a:t>Fx hvordan man taler om indvandrere → påvirker deres selvopfattelse</a:t>
            </a:r>
            <a:endParaRPr/>
          </a:p>
          <a:p>
            <a:pPr indent="0" lvl="0" marL="0" marR="0" rtl="0" algn="l">
              <a:lnSpc>
                <a:spcPct val="90000"/>
              </a:lnSpc>
              <a:spcBef>
                <a:spcPts val="1000"/>
              </a:spcBef>
              <a:spcAft>
                <a:spcPts val="0"/>
              </a:spcAft>
              <a:buNone/>
            </a:pPr>
            <a:r>
              <a:t/>
            </a:r>
            <a:endParaRPr/>
          </a:p>
          <a:p>
            <a:pPr indent="0" lvl="0" marL="0" marR="0" rtl="0" algn="l">
              <a:lnSpc>
                <a:spcPct val="90000"/>
              </a:lnSpc>
              <a:spcBef>
                <a:spcPts val="1000"/>
              </a:spcBef>
              <a:spcAft>
                <a:spcPts val="0"/>
              </a:spcAft>
              <a:buNone/>
            </a:pPr>
            <a:r>
              <a:rPr lang="da-DK"/>
              <a:t>Der kan være flere diskurser om fx indvandrere på én gang. Men der vil ofte være en </a:t>
            </a:r>
            <a:r>
              <a:rPr b="1" lang="da-DK"/>
              <a:t>hegemonisk</a:t>
            </a:r>
            <a:r>
              <a:rPr lang="da-DK"/>
              <a:t> </a:t>
            </a:r>
            <a:r>
              <a:rPr b="1" lang="da-DK"/>
              <a:t>diskurs</a:t>
            </a:r>
            <a:r>
              <a:rPr lang="da-DK"/>
              <a:t>, som er den der har mest magt. </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g39b33cc041f_0_14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Eksempel 1</a:t>
            </a:r>
            <a:endParaRPr/>
          </a:p>
        </p:txBody>
      </p:sp>
      <p:sp>
        <p:nvSpPr>
          <p:cNvPr id="729" name="Google Shape;729;g39b33cc041f_0_14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lang="da-DK"/>
              <a:t>Eksempel ifbm. politipakke i 2020:</a:t>
            </a:r>
            <a:endParaRPr/>
          </a:p>
          <a:p>
            <a:pPr indent="0" lvl="0" marL="0" rtl="0" algn="l">
              <a:spcBef>
                <a:spcPts val="1000"/>
              </a:spcBef>
              <a:spcAft>
                <a:spcPts val="0"/>
              </a:spcAft>
              <a:buNone/>
            </a:pPr>
            <a:r>
              <a:rPr i="1" lang="da-DK"/>
              <a:t>“Det her handler om, at når man bruger S-togslinjerne i Storkøbenhavn, så skal man ikke være bange for at tage hjem om aftenen, fordi der er 15-17 indvandrerdrenge, der ikke kan finde ud af at opføre sig ordentligt, siger statsminister Mette Frederiksen (S).” </a:t>
            </a:r>
            <a:endParaRPr i="1"/>
          </a:p>
          <a:p>
            <a:pPr indent="0" lvl="0" marL="0" rtl="0" algn="l">
              <a:spcBef>
                <a:spcPts val="1000"/>
              </a:spcBef>
              <a:spcAft>
                <a:spcPts val="0"/>
              </a:spcAft>
              <a:buNone/>
            </a:pPr>
            <a:r>
              <a:t/>
            </a:r>
            <a:endParaRPr i="1"/>
          </a:p>
          <a:p>
            <a:pPr indent="0" lvl="0" marL="0" rtl="0" algn="l">
              <a:spcBef>
                <a:spcPts val="1000"/>
              </a:spcBef>
              <a:spcAft>
                <a:spcPts val="0"/>
              </a:spcAft>
              <a:buNone/>
            </a:pPr>
            <a:r>
              <a:rPr lang="da-DK">
                <a:highlight>
                  <a:srgbClr val="FFFF00"/>
                </a:highlight>
              </a:rPr>
              <a:t>Hvad vil en diskursanalytiker tage fat på her?</a:t>
            </a:r>
            <a:endParaRPr>
              <a:highlight>
                <a:srgbClr val="FFFF00"/>
              </a:highlight>
            </a:endParaRPr>
          </a:p>
          <a:p>
            <a:pPr indent="0" lvl="0" marL="0" rtl="0" algn="l">
              <a:spcBef>
                <a:spcPts val="1000"/>
              </a:spcBef>
              <a:spcAft>
                <a:spcPts val="0"/>
              </a:spcAft>
              <a:buClr>
                <a:schemeClr val="dk1"/>
              </a:buClr>
              <a:buSzPts val="1100"/>
              <a:buFont typeface="Arial"/>
              <a:buNone/>
            </a:pPr>
            <a:r>
              <a:t/>
            </a:r>
            <a:endParaRPr i="1"/>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g39b33cc041f_0_14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Eksempel 2</a:t>
            </a:r>
            <a:endParaRPr/>
          </a:p>
        </p:txBody>
      </p:sp>
      <p:sp>
        <p:nvSpPr>
          <p:cNvPr id="736" name="Google Shape;736;g39b33cc041f_0_14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20000"/>
          </a:bodyPr>
          <a:lstStyle/>
          <a:p>
            <a:pPr indent="0" lvl="0" marL="0" marR="0" rtl="0" algn="l">
              <a:lnSpc>
                <a:spcPct val="90000"/>
              </a:lnSpc>
              <a:spcBef>
                <a:spcPts val="1000"/>
              </a:spcBef>
              <a:spcAft>
                <a:spcPts val="0"/>
              </a:spcAft>
              <a:buNone/>
            </a:pPr>
            <a:r>
              <a:rPr lang="da-DK"/>
              <a:t>Rosa Lund i 2023 om Enhedslistens udlændingepolitik:</a:t>
            </a:r>
            <a:endParaRPr/>
          </a:p>
          <a:p>
            <a:pPr indent="0" lvl="0" marL="0" marR="0" rtl="0" algn="l">
              <a:lnSpc>
                <a:spcPct val="90000"/>
              </a:lnSpc>
              <a:spcBef>
                <a:spcPts val="1000"/>
              </a:spcBef>
              <a:spcAft>
                <a:spcPts val="0"/>
              </a:spcAft>
              <a:buNone/>
            </a:pPr>
            <a:r>
              <a:rPr i="1" lang="da-DK"/>
              <a:t>“</a:t>
            </a:r>
            <a:r>
              <a:rPr i="1" lang="da-DK"/>
              <a:t>Der er ikke ”enighed” om dansk udlændingepolitik. Enhedslisten er her stadig, og vi holder ikke op med at kritisere de uretfærdige og inhumane regler, der hver eneste dag skader vores land og alt for mange af de mennesker, der bor her.</a:t>
            </a:r>
            <a:endParaRPr i="1"/>
          </a:p>
          <a:p>
            <a:pPr indent="0" lvl="0" marL="0" marR="0" rtl="0" algn="l">
              <a:lnSpc>
                <a:spcPct val="90000"/>
              </a:lnSpc>
              <a:spcBef>
                <a:spcPts val="1000"/>
              </a:spcBef>
              <a:spcAft>
                <a:spcPts val="0"/>
              </a:spcAft>
              <a:buNone/>
            </a:pPr>
            <a:r>
              <a:rPr i="1" lang="da-DK"/>
              <a:t>Uanset hvor enige de andre partier så er om de regler, som Socialdemokratiet, Inger Støjberg og deres meningsfæller har skabt.”</a:t>
            </a:r>
            <a:endParaRPr i="1"/>
          </a:p>
          <a:p>
            <a:pPr indent="0" lvl="0" marL="0" marR="0" rtl="0" algn="l">
              <a:lnSpc>
                <a:spcPct val="90000"/>
              </a:lnSpc>
              <a:spcBef>
                <a:spcPts val="1000"/>
              </a:spcBef>
              <a:spcAft>
                <a:spcPts val="0"/>
              </a:spcAft>
              <a:buNone/>
            </a:pPr>
            <a:r>
              <a:t/>
            </a:r>
            <a:endParaRPr/>
          </a:p>
          <a:p>
            <a:pPr indent="0" lvl="0" marL="0" rtl="0" algn="l">
              <a:spcBef>
                <a:spcPts val="1000"/>
              </a:spcBef>
              <a:spcAft>
                <a:spcPts val="0"/>
              </a:spcAft>
              <a:buNone/>
            </a:pPr>
            <a:r>
              <a:rPr lang="da-DK">
                <a:highlight>
                  <a:srgbClr val="FFFF00"/>
                </a:highlight>
              </a:rPr>
              <a:t>Hvad vil en diskursanalytiker tage fat på her?</a:t>
            </a:r>
            <a:endParaRPr>
              <a:highlight>
                <a:srgbClr val="FFFF00"/>
              </a:highlight>
            </a:endParaRPr>
          </a:p>
          <a:p>
            <a:pPr indent="0" lvl="0" marL="0" rtl="0" algn="l">
              <a:spcBef>
                <a:spcPts val="1000"/>
              </a:spcBef>
              <a:spcAft>
                <a:spcPts val="0"/>
              </a:spcAft>
              <a:buNone/>
            </a:pPr>
            <a:r>
              <a:rPr lang="da-DK">
                <a:highlight>
                  <a:srgbClr val="FFFF00"/>
                </a:highlight>
              </a:rPr>
              <a:t>Hvilken diskurs er hegemonisk ift. indvandring i dagens DK?</a:t>
            </a:r>
            <a:endParaRPr>
              <a:highlight>
                <a:srgbClr val="FFFF00"/>
              </a:highlight>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g39b33cc041f_0_15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Hvor kommer diskurser fra?</a:t>
            </a:r>
            <a:endParaRPr/>
          </a:p>
        </p:txBody>
      </p:sp>
      <p:sp>
        <p:nvSpPr>
          <p:cNvPr id="743" name="Google Shape;743;g39b33cc041f_0_15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744" name="Google Shape;744;g39b33cc041f_0_156" title="Skærmbillede 2025-10-20 kl. 13.21.48.png"/>
          <p:cNvPicPr preferRelativeResize="0"/>
          <p:nvPr/>
        </p:nvPicPr>
        <p:blipFill>
          <a:blip r:embed="rId3">
            <a:alphaModFix/>
          </a:blip>
          <a:stretch>
            <a:fillRect/>
          </a:stretch>
        </p:blipFill>
        <p:spPr>
          <a:xfrm>
            <a:off x="2995702" y="1825625"/>
            <a:ext cx="4680997" cy="435120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g39b33cc041f_0_16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Diskurser indeholder typisk antagonismer</a:t>
            </a:r>
            <a:endParaRPr/>
          </a:p>
        </p:txBody>
      </p:sp>
      <p:sp>
        <p:nvSpPr>
          <p:cNvPr id="751" name="Google Shape;751;g39b33cc041f_0_16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Antagonismer = modsætningsforhold</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da-DK"/>
              <a:t>Typiske tegn:</a:t>
            </a:r>
            <a:endParaRPr/>
          </a:p>
          <a:p>
            <a:pPr indent="0" lvl="0" marL="0" rtl="0" algn="l">
              <a:spcBef>
                <a:spcPts val="1000"/>
              </a:spcBef>
              <a:spcAft>
                <a:spcPts val="0"/>
              </a:spcAft>
              <a:buNone/>
            </a:pPr>
            <a:r>
              <a:rPr lang="da-DK"/>
              <a:t>“os og dem”</a:t>
            </a:r>
            <a:endParaRPr/>
          </a:p>
          <a:p>
            <a:pPr indent="0" lvl="0" marL="0" rtl="0" algn="l">
              <a:spcBef>
                <a:spcPts val="1000"/>
              </a:spcBef>
              <a:spcAft>
                <a:spcPts val="0"/>
              </a:spcAft>
              <a:buNone/>
            </a:pPr>
            <a:r>
              <a:rPr lang="da-DK"/>
              <a:t>“danskere og indvandrere”</a:t>
            </a:r>
            <a:endParaRPr/>
          </a:p>
          <a:p>
            <a:pPr indent="0" lvl="0" marL="0" rtl="0" algn="l">
              <a:spcBef>
                <a:spcPts val="1000"/>
              </a:spcBef>
              <a:spcAft>
                <a:spcPts val="0"/>
              </a:spcAft>
              <a:buNone/>
            </a:pPr>
            <a:r>
              <a:rPr lang="da-DK"/>
              <a:t>“folket og eliten”</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g39b33cc041f_0_13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Hvordan laver man en diskursanalyse?</a:t>
            </a:r>
            <a:endParaRPr/>
          </a:p>
        </p:txBody>
      </p:sp>
      <p:sp>
        <p:nvSpPr>
          <p:cNvPr id="758" name="Google Shape;758;g39b33cc041f_0_13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Formålet for en d</a:t>
            </a:r>
            <a:r>
              <a:rPr lang="da-DK"/>
              <a:t>iskursanalyse er at analysere sprog og de magtforhold, der udtrykkes gennem sproget</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da-DK"/>
              <a:t>Hvordan går man så det? </a:t>
            </a:r>
            <a:endParaRPr/>
          </a:p>
          <a:p>
            <a:pPr indent="0" lvl="0" marL="0" rtl="0" algn="l">
              <a:spcBef>
                <a:spcPts val="1000"/>
              </a:spcBef>
              <a:spcAft>
                <a:spcPts val="0"/>
              </a:spcAft>
              <a:buNone/>
            </a:pPr>
            <a:r>
              <a:rPr lang="da-DK"/>
              <a:t>Der findes flere forskellige metoder</a:t>
            </a:r>
            <a:endParaRPr/>
          </a:p>
          <a:p>
            <a:pPr indent="0" lvl="0" marL="0" rtl="0" algn="l">
              <a:spcBef>
                <a:spcPts val="1000"/>
              </a:spcBef>
              <a:spcAft>
                <a:spcPts val="0"/>
              </a:spcAft>
              <a:buNone/>
            </a:pPr>
            <a:r>
              <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g39b33cc041f_0_16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Metode 1: Laclau og Mouffe</a:t>
            </a:r>
            <a:endParaRPr/>
          </a:p>
        </p:txBody>
      </p:sp>
      <p:sp>
        <p:nvSpPr>
          <p:cNvPr id="765" name="Google Shape;765;g39b33cc041f_0_169"/>
          <p:cNvSpPr txBox="1"/>
          <p:nvPr>
            <p:ph idx="1" type="body"/>
          </p:nvPr>
        </p:nvSpPr>
        <p:spPr>
          <a:xfrm>
            <a:off x="838200" y="1562100"/>
            <a:ext cx="10515600" cy="5051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Vi tager ikke hele deres diskursanalytiske apparat i brug, men en diskursanalyse ud fra Laclau og Mouffes tanker består i, at analysere fx politiske taler, udtalelser, debatindlæg, interviews, osv. ud fra at skulle finde en række elementer for at afdække diskursen i teksten:</a:t>
            </a:r>
            <a:endParaRPr/>
          </a:p>
          <a:p>
            <a:pPr indent="-342900" lvl="0" marL="457200" rtl="0" algn="l">
              <a:spcBef>
                <a:spcPts val="1000"/>
              </a:spcBef>
              <a:spcAft>
                <a:spcPts val="0"/>
              </a:spcAft>
              <a:buSzPts val="1800"/>
              <a:buChar char="-"/>
            </a:pPr>
            <a:r>
              <a:rPr b="1" lang="da-DK"/>
              <a:t>Nodalpunkter:</a:t>
            </a:r>
            <a:r>
              <a:rPr lang="da-DK"/>
              <a:t> Bestemte nøgleord eller referencepunkter, der er grundlæggende for en diskurs. Alle andre ord får en særlig mening ud fra dette nodalpunkt. (</a:t>
            </a:r>
            <a:r>
              <a:rPr lang="da-DK"/>
              <a:t>Krystalliseringspunkt</a:t>
            </a:r>
            <a:r>
              <a:rPr lang="da-DK"/>
              <a:t>)</a:t>
            </a:r>
            <a:endParaRPr/>
          </a:p>
          <a:p>
            <a:pPr indent="-342900" lvl="0" marL="457200" rtl="0" algn="l">
              <a:spcBef>
                <a:spcPts val="0"/>
              </a:spcBef>
              <a:spcAft>
                <a:spcPts val="0"/>
              </a:spcAft>
              <a:buSzPts val="1800"/>
              <a:buChar char="-"/>
            </a:pPr>
            <a:r>
              <a:rPr b="1" lang="da-DK"/>
              <a:t>Ækvivalenskæder: </a:t>
            </a:r>
            <a:r>
              <a:rPr lang="da-DK"/>
              <a:t>er en masse enslydende ord som knytter sig til diskursens indre logik og som knytter sig til nodalpunktet. </a:t>
            </a:r>
            <a:endParaRPr b="1"/>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g39b33cc041f_0_17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a-DK"/>
              <a:t>Eksempel</a:t>
            </a:r>
            <a:endParaRPr/>
          </a:p>
        </p:txBody>
      </p:sp>
      <p:sp>
        <p:nvSpPr>
          <p:cNvPr id="772" name="Google Shape;772;g39b33cc041f_0_17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da-DK"/>
              <a:t>Nodalpunkt: Indvandrerdrenge</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da-DK"/>
              <a:t>Ækvivalenskæde: utryghedsskabende, kan ikke finde ud af at opføre sig ordentligt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2025-09-11T18:40:41Z</dcterms:created>
  <dc:creator>Sarah Nyvang Kristensen</dc:creator>
</cp:coreProperties>
</file>