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Lst>
  <p:sldSz cy="5143500" cx="9144000"/>
  <p:notesSz cx="6858000" cy="9144000"/>
  <p:embeddedFontLst>
    <p:embeddedFont>
      <p:font typeface="Roboto"/>
      <p:regular r:id="rId83"/>
      <p:bold r:id="rId84"/>
      <p:italic r:id="rId85"/>
      <p:boldItalic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4039B7B-D208-4DD6-8A28-87AA29B68AB6}">
  <a:tblStyle styleId="{F4039B7B-D208-4DD6-8A28-87AA29B68AB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Roboto-bold.fntdata"/><Relationship Id="rId83" Type="http://schemas.openxmlformats.org/officeDocument/2006/relationships/font" Target="fonts/Roboto-regular.fntdata"/><Relationship Id="rId42" Type="http://schemas.openxmlformats.org/officeDocument/2006/relationships/slide" Target="slides/slide36.xml"/><Relationship Id="rId86" Type="http://schemas.openxmlformats.org/officeDocument/2006/relationships/font" Target="fonts/Roboto-boldItalic.fntdata"/><Relationship Id="rId41" Type="http://schemas.openxmlformats.org/officeDocument/2006/relationships/slide" Target="slides/slide35.xml"/><Relationship Id="rId85" Type="http://schemas.openxmlformats.org/officeDocument/2006/relationships/font" Target="fonts/Roboto-italic.fntdata"/><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gioner.dk/stem/fakta-om-regionerne/fremtidens-fire-nye-regioner/"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9bba9ff90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9bba9ff90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Kilde: </a:t>
            </a:r>
            <a:r>
              <a:rPr lang="da" u="sng">
                <a:solidFill>
                  <a:schemeClr val="hlink"/>
                </a:solidFill>
                <a:hlinkClick r:id="rId2"/>
              </a:rPr>
              <a:t>regioner.dk/stem/fakta-om-regionerne/fremtidens-fire-nye-regioner/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9bba9ff90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9bba9ff90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9bba9ff90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9bba9ff90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9bba9ff902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9bba9ff902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9bba9ff90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9bba9ff90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sundhedsrådene er politisk valgt og skal sørge for at den nære sundhed over alt i Danmark fungerer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9bba9ff90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9bba9ff90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da" sz="1200">
                <a:solidFill>
                  <a:schemeClr val="dk1"/>
                </a:solidFill>
                <a:highlight>
                  <a:srgbClr val="FFFFFF"/>
                </a:highlight>
                <a:latin typeface="Roboto"/>
                <a:ea typeface="Roboto"/>
                <a:cs typeface="Roboto"/>
                <a:sym typeface="Roboto"/>
              </a:rPr>
              <a:t>Regionerne har ansvar for at koordinere udbuddet af ungdoms- og voksenuddannelser</a:t>
            </a:r>
            <a:r>
              <a:rPr lang="da" sz="1200">
                <a:solidFill>
                  <a:schemeClr val="dk1"/>
                </a:solidFill>
                <a:highlight>
                  <a:srgbClr val="FFFFFF"/>
                </a:highlight>
                <a:latin typeface="Roboto"/>
                <a:ea typeface="Roboto"/>
                <a:cs typeface="Roboto"/>
                <a:sym typeface="Roboto"/>
              </a:rPr>
              <a:t>.</a:t>
            </a:r>
            <a:endParaRPr sz="12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da"/>
              <a:t>Regionerne har ansvaret for at sikre vandkvaliteten fra forurening.</a:t>
            </a:r>
            <a:endParaRPr/>
          </a:p>
          <a:p>
            <a:pPr indent="0" lvl="0" marL="0" rtl="0" algn="l">
              <a:spcBef>
                <a:spcPts val="0"/>
              </a:spcBef>
              <a:spcAft>
                <a:spcPts val="0"/>
              </a:spcAft>
              <a:buNone/>
            </a:pPr>
            <a:r>
              <a:rPr lang="da"/>
              <a:t>Regionerne har ansvaret for kollektiv trafik i regionen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9fc8ba49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9fc8ba49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a2af1fae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a2af1fae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a2af1fae9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a2af1fae9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833"/>
              </a:lnSpc>
              <a:spcBef>
                <a:spcPts val="0"/>
              </a:spcBef>
              <a:spcAft>
                <a:spcPts val="0"/>
              </a:spcAft>
              <a:buClr>
                <a:schemeClr val="dk1"/>
              </a:buClr>
              <a:buSzPts val="1100"/>
              <a:buFont typeface="Arial"/>
              <a:buNone/>
            </a:pPr>
            <a:r>
              <a:rPr lang="da" sz="1200">
                <a:solidFill>
                  <a:schemeClr val="dk1"/>
                </a:solidFill>
                <a:latin typeface="Aptos"/>
                <a:ea typeface="Aptos"/>
                <a:cs typeface="Aptos"/>
                <a:sym typeface="Aptos"/>
              </a:rPr>
              <a:t>Hvem kan stille op til byrådsvalg?</a:t>
            </a:r>
            <a:endParaRPr sz="1200">
              <a:solidFill>
                <a:schemeClr val="dk1"/>
              </a:solidFill>
              <a:latin typeface="Aptos"/>
              <a:ea typeface="Aptos"/>
              <a:cs typeface="Aptos"/>
              <a:sym typeface="Aptos"/>
            </a:endParaRPr>
          </a:p>
          <a:p>
            <a:pPr indent="-304800" lvl="0" marL="457200" rtl="0" algn="l">
              <a:lnSpc>
                <a:spcPct val="115833"/>
              </a:lnSpc>
              <a:spcBef>
                <a:spcPts val="800"/>
              </a:spcBef>
              <a:spcAft>
                <a:spcPts val="0"/>
              </a:spcAft>
              <a:buClr>
                <a:schemeClr val="dk1"/>
              </a:buClr>
              <a:buSzPts val="1200"/>
              <a:buFont typeface="Aptos"/>
              <a:buChar char="-"/>
            </a:pPr>
            <a:r>
              <a:rPr lang="da" sz="1200">
                <a:solidFill>
                  <a:schemeClr val="dk1"/>
                </a:solidFill>
                <a:latin typeface="Aptos"/>
                <a:ea typeface="Aptos"/>
                <a:cs typeface="Aptos"/>
                <a:sym typeface="Aptos"/>
              </a:rPr>
              <a:t>Alle over 18 år der har fast bopæl i kommunen</a:t>
            </a:r>
            <a:endParaRPr sz="1200">
              <a:solidFill>
                <a:schemeClr val="dk1"/>
              </a:solidFill>
              <a:latin typeface="Aptos"/>
              <a:ea typeface="Aptos"/>
              <a:cs typeface="Aptos"/>
              <a:sym typeface="Aptos"/>
            </a:endParaRPr>
          </a:p>
          <a:p>
            <a:pPr indent="0" lvl="0" marL="0" rtl="0" algn="l">
              <a:lnSpc>
                <a:spcPct val="115833"/>
              </a:lnSpc>
              <a:spcBef>
                <a:spcPts val="800"/>
              </a:spcBef>
              <a:spcAft>
                <a:spcPts val="0"/>
              </a:spcAft>
              <a:buClr>
                <a:schemeClr val="dk1"/>
              </a:buClr>
              <a:buSzPts val="1100"/>
              <a:buFont typeface="Arial"/>
              <a:buNone/>
            </a:pPr>
            <a:r>
              <a:rPr lang="da" sz="1200">
                <a:solidFill>
                  <a:schemeClr val="dk1"/>
                </a:solidFill>
                <a:latin typeface="Aptos"/>
                <a:ea typeface="Aptos"/>
                <a:cs typeface="Aptos"/>
                <a:sym typeface="Aptos"/>
              </a:rPr>
              <a:t>Hvem kan stemme til byrådsvalg?</a:t>
            </a:r>
            <a:endParaRPr sz="1200">
              <a:solidFill>
                <a:schemeClr val="dk1"/>
              </a:solidFill>
              <a:latin typeface="Aptos"/>
              <a:ea typeface="Aptos"/>
              <a:cs typeface="Aptos"/>
              <a:sym typeface="Aptos"/>
            </a:endParaRPr>
          </a:p>
          <a:p>
            <a:pPr indent="-304800" lvl="0" marL="457200" rtl="0" algn="l">
              <a:lnSpc>
                <a:spcPct val="115833"/>
              </a:lnSpc>
              <a:spcBef>
                <a:spcPts val="800"/>
              </a:spcBef>
              <a:spcAft>
                <a:spcPts val="0"/>
              </a:spcAft>
              <a:buClr>
                <a:schemeClr val="dk1"/>
              </a:buClr>
              <a:buSzPts val="1200"/>
              <a:buFont typeface="Aptos"/>
              <a:buChar char="-"/>
            </a:pPr>
            <a:r>
              <a:rPr lang="da" sz="1200">
                <a:solidFill>
                  <a:schemeClr val="dk1"/>
                </a:solidFill>
                <a:latin typeface="Aptos"/>
                <a:ea typeface="Aptos"/>
                <a:cs typeface="Aptos"/>
                <a:sym typeface="Aptos"/>
              </a:rPr>
              <a:t>Alle over 18 år med fast bopæl i kommunen </a:t>
            </a:r>
            <a:endParaRPr sz="1200">
              <a:solidFill>
                <a:schemeClr val="dk1"/>
              </a:solidFill>
              <a:latin typeface="Aptos"/>
              <a:ea typeface="Aptos"/>
              <a:cs typeface="Aptos"/>
              <a:sym typeface="Aptos"/>
            </a:endParaRPr>
          </a:p>
          <a:p>
            <a:pPr indent="-304800" lvl="0" marL="457200" rtl="0" algn="l">
              <a:lnSpc>
                <a:spcPct val="115833"/>
              </a:lnSpc>
              <a:spcBef>
                <a:spcPts val="0"/>
              </a:spcBef>
              <a:spcAft>
                <a:spcPts val="0"/>
              </a:spcAft>
              <a:buClr>
                <a:schemeClr val="dk1"/>
              </a:buClr>
              <a:buSzPts val="1200"/>
              <a:buFont typeface="Aptos"/>
              <a:buChar char="-"/>
            </a:pPr>
            <a:r>
              <a:rPr lang="da" sz="1200">
                <a:solidFill>
                  <a:schemeClr val="dk1"/>
                </a:solidFill>
                <a:latin typeface="Aptos"/>
                <a:ea typeface="Aptos"/>
                <a:cs typeface="Aptos"/>
                <a:sym typeface="Aptos"/>
              </a:rPr>
              <a:t>Alle udlændinge med fast bopæl i kommunen (uden for EU og Norden – fast bopæl i mindst 3 år i DK)</a:t>
            </a:r>
            <a:endParaRPr sz="1200">
              <a:solidFill>
                <a:schemeClr val="dk1"/>
              </a:solidFill>
              <a:latin typeface="Aptos"/>
              <a:ea typeface="Aptos"/>
              <a:cs typeface="Aptos"/>
              <a:sym typeface="Aptos"/>
            </a:endParaRPr>
          </a:p>
          <a:p>
            <a:pPr indent="0" lvl="0" marL="0" rtl="0" algn="l">
              <a:lnSpc>
                <a:spcPct val="115833"/>
              </a:lnSpc>
              <a:spcBef>
                <a:spcPts val="800"/>
              </a:spcBef>
              <a:spcAft>
                <a:spcPts val="0"/>
              </a:spcAft>
              <a:buClr>
                <a:schemeClr val="dk1"/>
              </a:buClr>
              <a:buSzPts val="1100"/>
              <a:buFont typeface="Arial"/>
              <a:buNone/>
            </a:pPr>
            <a:r>
              <a:rPr lang="da" sz="1200">
                <a:solidFill>
                  <a:schemeClr val="dk1"/>
                </a:solidFill>
                <a:latin typeface="Aptos"/>
                <a:ea typeface="Aptos"/>
                <a:cs typeface="Aptos"/>
                <a:sym typeface="Aptos"/>
              </a:rPr>
              <a:t>Hvad skal der til for at stille op med et nyt parti i byrådet?</a:t>
            </a:r>
            <a:endParaRPr sz="1200">
              <a:solidFill>
                <a:schemeClr val="dk1"/>
              </a:solidFill>
              <a:latin typeface="Aptos"/>
              <a:ea typeface="Aptos"/>
              <a:cs typeface="Aptos"/>
              <a:sym typeface="Aptos"/>
            </a:endParaRPr>
          </a:p>
          <a:p>
            <a:pPr indent="-304800" lvl="0" marL="457200" rtl="0" algn="l">
              <a:lnSpc>
                <a:spcPct val="115833"/>
              </a:lnSpc>
              <a:spcBef>
                <a:spcPts val="800"/>
              </a:spcBef>
              <a:spcAft>
                <a:spcPts val="0"/>
              </a:spcAft>
              <a:buClr>
                <a:schemeClr val="dk1"/>
              </a:buClr>
              <a:buSzPts val="1200"/>
              <a:buFont typeface="Aptos"/>
              <a:buChar char="-"/>
            </a:pPr>
            <a:r>
              <a:rPr lang="da" sz="1200">
                <a:solidFill>
                  <a:schemeClr val="dk1"/>
                </a:solidFill>
                <a:latin typeface="Aptos"/>
                <a:ea typeface="Aptos"/>
                <a:cs typeface="Aptos"/>
                <a:sym typeface="Aptos"/>
              </a:rPr>
              <a:t>25-150 stillere afhængigt af kommunens størrelse</a:t>
            </a:r>
            <a:endParaRPr sz="1200">
              <a:solidFill>
                <a:schemeClr val="dk1"/>
              </a:solidFill>
              <a:latin typeface="Aptos"/>
              <a:ea typeface="Aptos"/>
              <a:cs typeface="Aptos"/>
              <a:sym typeface="Aptos"/>
            </a:endParaRPr>
          </a:p>
          <a:p>
            <a:pPr indent="0" lvl="0" marL="0" rtl="0" algn="l">
              <a:lnSpc>
                <a:spcPct val="115833"/>
              </a:lnSpc>
              <a:spcBef>
                <a:spcPts val="800"/>
              </a:spcBef>
              <a:spcAft>
                <a:spcPts val="0"/>
              </a:spcAft>
              <a:buClr>
                <a:schemeClr val="dk1"/>
              </a:buClr>
              <a:buSzPts val="1100"/>
              <a:buFont typeface="Arial"/>
              <a:buNone/>
            </a:pPr>
            <a:r>
              <a:rPr lang="da" sz="1200">
                <a:solidFill>
                  <a:schemeClr val="dk1"/>
                </a:solidFill>
                <a:latin typeface="Aptos"/>
                <a:ea typeface="Aptos"/>
                <a:cs typeface="Aptos"/>
                <a:sym typeface="Aptos"/>
              </a:rPr>
              <a:t>Hvilke tre måder kan man stille op til byrådet på? </a:t>
            </a:r>
            <a:endParaRPr sz="1200">
              <a:solidFill>
                <a:schemeClr val="dk1"/>
              </a:solidFill>
              <a:latin typeface="Aptos"/>
              <a:ea typeface="Aptos"/>
              <a:cs typeface="Aptos"/>
              <a:sym typeface="Aptos"/>
            </a:endParaRPr>
          </a:p>
          <a:p>
            <a:pPr indent="-304800" lvl="0" marL="457200" rtl="0" algn="l">
              <a:lnSpc>
                <a:spcPct val="115833"/>
              </a:lnSpc>
              <a:spcBef>
                <a:spcPts val="800"/>
              </a:spcBef>
              <a:spcAft>
                <a:spcPts val="0"/>
              </a:spcAft>
              <a:buClr>
                <a:schemeClr val="dk1"/>
              </a:buClr>
              <a:buSzPts val="1200"/>
              <a:buFont typeface="Aptos"/>
              <a:buChar char="-"/>
            </a:pPr>
            <a:r>
              <a:rPr lang="da" sz="1200">
                <a:solidFill>
                  <a:schemeClr val="dk1"/>
                </a:solidFill>
                <a:latin typeface="Aptos"/>
                <a:ea typeface="Aptos"/>
                <a:cs typeface="Aptos"/>
                <a:sym typeface="Aptos"/>
              </a:rPr>
              <a:t>Parti</a:t>
            </a:r>
            <a:endParaRPr sz="1200">
              <a:solidFill>
                <a:schemeClr val="dk1"/>
              </a:solidFill>
              <a:latin typeface="Aptos"/>
              <a:ea typeface="Aptos"/>
              <a:cs typeface="Aptos"/>
              <a:sym typeface="Aptos"/>
            </a:endParaRPr>
          </a:p>
          <a:p>
            <a:pPr indent="-304800" lvl="0" marL="457200" rtl="0" algn="l">
              <a:lnSpc>
                <a:spcPct val="115833"/>
              </a:lnSpc>
              <a:spcBef>
                <a:spcPts val="0"/>
              </a:spcBef>
              <a:spcAft>
                <a:spcPts val="0"/>
              </a:spcAft>
              <a:buClr>
                <a:schemeClr val="dk1"/>
              </a:buClr>
              <a:buSzPts val="1200"/>
              <a:buFont typeface="Aptos"/>
              <a:buChar char="-"/>
            </a:pPr>
            <a:r>
              <a:rPr lang="da" sz="1200">
                <a:solidFill>
                  <a:schemeClr val="dk1"/>
                </a:solidFill>
                <a:latin typeface="Aptos"/>
                <a:ea typeface="Aptos"/>
                <a:cs typeface="Aptos"/>
                <a:sym typeface="Aptos"/>
              </a:rPr>
              <a:t>Lokalliste</a:t>
            </a:r>
            <a:endParaRPr sz="1200">
              <a:solidFill>
                <a:schemeClr val="dk1"/>
              </a:solidFill>
              <a:latin typeface="Aptos"/>
              <a:ea typeface="Aptos"/>
              <a:cs typeface="Aptos"/>
              <a:sym typeface="Aptos"/>
            </a:endParaRPr>
          </a:p>
          <a:p>
            <a:pPr indent="-304800" lvl="0" marL="457200" rtl="0" algn="l">
              <a:lnSpc>
                <a:spcPct val="115833"/>
              </a:lnSpc>
              <a:spcBef>
                <a:spcPts val="0"/>
              </a:spcBef>
              <a:spcAft>
                <a:spcPts val="0"/>
              </a:spcAft>
              <a:buClr>
                <a:schemeClr val="dk1"/>
              </a:buClr>
              <a:buSzPts val="1200"/>
              <a:buFont typeface="Aptos"/>
              <a:buChar char="-"/>
            </a:pPr>
            <a:r>
              <a:rPr lang="da" sz="1200">
                <a:solidFill>
                  <a:schemeClr val="dk1"/>
                </a:solidFill>
                <a:latin typeface="Aptos"/>
                <a:ea typeface="Aptos"/>
                <a:cs typeface="Aptos"/>
                <a:sym typeface="Aptos"/>
              </a:rPr>
              <a:t>Enkeltperson</a:t>
            </a:r>
            <a:endParaRPr sz="1200">
              <a:solidFill>
                <a:schemeClr val="dk1"/>
              </a:solidFill>
              <a:latin typeface="Aptos"/>
              <a:ea typeface="Aptos"/>
              <a:cs typeface="Aptos"/>
              <a:sym typeface="Aptos"/>
            </a:endParaRPr>
          </a:p>
          <a:p>
            <a:pPr indent="0" lvl="0" marL="0" rtl="0" algn="l">
              <a:lnSpc>
                <a:spcPct val="115833"/>
              </a:lnSpc>
              <a:spcBef>
                <a:spcPts val="800"/>
              </a:spcBef>
              <a:spcAft>
                <a:spcPts val="0"/>
              </a:spcAft>
              <a:buClr>
                <a:schemeClr val="dk1"/>
              </a:buClr>
              <a:buSzPts val="1100"/>
              <a:buFont typeface="Arial"/>
              <a:buNone/>
            </a:pPr>
            <a:r>
              <a:rPr lang="da" sz="1200">
                <a:solidFill>
                  <a:schemeClr val="dk1"/>
                </a:solidFill>
                <a:latin typeface="Aptos"/>
                <a:ea typeface="Aptos"/>
                <a:cs typeface="Aptos"/>
                <a:sym typeface="Aptos"/>
              </a:rPr>
              <a:t>På hvilke tre måder kan kandidater til byrådet vælges?</a:t>
            </a:r>
            <a:endParaRPr sz="1200">
              <a:solidFill>
                <a:schemeClr val="dk1"/>
              </a:solidFill>
              <a:latin typeface="Aptos"/>
              <a:ea typeface="Aptos"/>
              <a:cs typeface="Aptos"/>
              <a:sym typeface="Aptos"/>
            </a:endParaRPr>
          </a:p>
          <a:p>
            <a:pPr indent="-304800" lvl="0" marL="457200" rtl="0" algn="l">
              <a:lnSpc>
                <a:spcPct val="115833"/>
              </a:lnSpc>
              <a:spcBef>
                <a:spcPts val="800"/>
              </a:spcBef>
              <a:spcAft>
                <a:spcPts val="0"/>
              </a:spcAft>
              <a:buClr>
                <a:schemeClr val="dk1"/>
              </a:buClr>
              <a:buSzPts val="1200"/>
              <a:buFont typeface="Aptos"/>
              <a:buChar char="-"/>
            </a:pPr>
            <a:r>
              <a:rPr lang="da" sz="1200">
                <a:solidFill>
                  <a:schemeClr val="dk1"/>
                </a:solidFill>
                <a:latin typeface="Aptos"/>
                <a:ea typeface="Aptos"/>
                <a:cs typeface="Aptos"/>
                <a:sym typeface="Aptos"/>
              </a:rPr>
              <a:t>Opstillingsmøde (partiets medlemmer vælger på et møde en kandidatliste)</a:t>
            </a:r>
            <a:endParaRPr sz="1200">
              <a:solidFill>
                <a:schemeClr val="dk1"/>
              </a:solidFill>
              <a:latin typeface="Aptos"/>
              <a:ea typeface="Aptos"/>
              <a:cs typeface="Aptos"/>
              <a:sym typeface="Aptos"/>
            </a:endParaRPr>
          </a:p>
          <a:p>
            <a:pPr indent="-304800" lvl="0" marL="457200" rtl="0" algn="l">
              <a:lnSpc>
                <a:spcPct val="115833"/>
              </a:lnSpc>
              <a:spcBef>
                <a:spcPts val="0"/>
              </a:spcBef>
              <a:spcAft>
                <a:spcPts val="0"/>
              </a:spcAft>
              <a:buClr>
                <a:schemeClr val="dk1"/>
              </a:buClr>
              <a:buSzPts val="1200"/>
              <a:buFont typeface="Aptos"/>
              <a:buChar char="-"/>
            </a:pPr>
            <a:r>
              <a:rPr lang="da" sz="1200">
                <a:solidFill>
                  <a:schemeClr val="dk1"/>
                </a:solidFill>
                <a:latin typeface="Aptos"/>
                <a:ea typeface="Aptos"/>
                <a:cs typeface="Aptos"/>
                <a:sym typeface="Aptos"/>
              </a:rPr>
              <a:t>Urafstemning (medlemmer har ret til at være med til at prioritere rækkefølgen af opstillede kandidater.)</a:t>
            </a:r>
            <a:endParaRPr sz="1200">
              <a:solidFill>
                <a:schemeClr val="dk1"/>
              </a:solidFill>
              <a:latin typeface="Aptos"/>
              <a:ea typeface="Aptos"/>
              <a:cs typeface="Aptos"/>
              <a:sym typeface="Aptos"/>
            </a:endParaRPr>
          </a:p>
          <a:p>
            <a:pPr indent="-304800" lvl="0" marL="457200" rtl="0" algn="l">
              <a:lnSpc>
                <a:spcPct val="115833"/>
              </a:lnSpc>
              <a:spcBef>
                <a:spcPts val="0"/>
              </a:spcBef>
              <a:spcAft>
                <a:spcPts val="800"/>
              </a:spcAft>
              <a:buClr>
                <a:schemeClr val="dk1"/>
              </a:buClr>
              <a:buSzPts val="1200"/>
              <a:buFont typeface="Aptos"/>
              <a:buChar char="-"/>
            </a:pPr>
            <a:r>
              <a:rPr lang="da" sz="1200">
                <a:solidFill>
                  <a:schemeClr val="dk1"/>
                </a:solidFill>
                <a:latin typeface="Aptos"/>
                <a:ea typeface="Aptos"/>
                <a:cs typeface="Aptos"/>
                <a:sym typeface="Aptos"/>
              </a:rPr>
              <a:t>Udpegning (partiets bestyrelse udpeger og godkender kandidater).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a2af1fae9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a2af1fae9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68c589df9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68c589df9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a2af1fae9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a2af1fae9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833"/>
              </a:lnSpc>
              <a:spcBef>
                <a:spcPts val="0"/>
              </a:spcBef>
              <a:spcAft>
                <a:spcPts val="0"/>
              </a:spcAft>
              <a:buNone/>
            </a:pPr>
            <a:r>
              <a:t/>
            </a:r>
            <a:endParaRPr sz="1200">
              <a:solidFill>
                <a:schemeClr val="dk1"/>
              </a:solidFill>
              <a:latin typeface="Aptos"/>
              <a:ea typeface="Aptos"/>
              <a:cs typeface="Aptos"/>
              <a:sym typeface="Aptos"/>
            </a:endParaRPr>
          </a:p>
          <a:p>
            <a:pPr indent="0" lvl="0" marL="0" rtl="0" algn="l">
              <a:lnSpc>
                <a:spcPct val="115833"/>
              </a:lnSpc>
              <a:spcBef>
                <a:spcPts val="800"/>
              </a:spcBef>
              <a:spcAft>
                <a:spcPts val="0"/>
              </a:spcAft>
              <a:buClr>
                <a:schemeClr val="dk1"/>
              </a:buClr>
              <a:buSzPts val="1100"/>
              <a:buFont typeface="Arial"/>
              <a:buNone/>
            </a:pPr>
            <a:r>
              <a:rPr lang="da" sz="1200">
                <a:solidFill>
                  <a:schemeClr val="dk1"/>
                </a:solidFill>
                <a:latin typeface="Aptos"/>
                <a:ea typeface="Aptos"/>
                <a:cs typeface="Aptos"/>
                <a:sym typeface="Aptos"/>
              </a:rPr>
              <a:t>Listestemme: at man stemmer på en kandidatliste </a:t>
            </a:r>
            <a:endParaRPr sz="1200">
              <a:solidFill>
                <a:schemeClr val="dk1"/>
              </a:solidFill>
              <a:latin typeface="Aptos"/>
              <a:ea typeface="Aptos"/>
              <a:cs typeface="Aptos"/>
              <a:sym typeface="Aptos"/>
            </a:endParaRPr>
          </a:p>
          <a:p>
            <a:pPr indent="0" lvl="0" marL="0" rtl="0" algn="l">
              <a:lnSpc>
                <a:spcPct val="115833"/>
              </a:lnSpc>
              <a:spcBef>
                <a:spcPts val="800"/>
              </a:spcBef>
              <a:spcAft>
                <a:spcPts val="0"/>
              </a:spcAft>
              <a:buClr>
                <a:schemeClr val="dk1"/>
              </a:buClr>
              <a:buSzPts val="1100"/>
              <a:buFont typeface="Arial"/>
              <a:buNone/>
            </a:pPr>
            <a:r>
              <a:rPr lang="da" sz="1200">
                <a:solidFill>
                  <a:schemeClr val="dk1"/>
                </a:solidFill>
                <a:latin typeface="Aptos"/>
                <a:ea typeface="Aptos"/>
                <a:cs typeface="Aptos"/>
                <a:sym typeface="Aptos"/>
              </a:rPr>
              <a:t>Personlig stemme: at man stemmer på en kandidat på en kandidatliste</a:t>
            </a:r>
            <a:endParaRPr sz="1200">
              <a:solidFill>
                <a:schemeClr val="dk1"/>
              </a:solidFill>
              <a:latin typeface="Aptos"/>
              <a:ea typeface="Aptos"/>
              <a:cs typeface="Aptos"/>
              <a:sym typeface="Aptos"/>
            </a:endParaRPr>
          </a:p>
          <a:p>
            <a:pPr indent="0" lvl="0" marL="0" rtl="0" algn="l">
              <a:lnSpc>
                <a:spcPct val="115833"/>
              </a:lnSpc>
              <a:spcBef>
                <a:spcPts val="800"/>
              </a:spcBef>
              <a:spcAft>
                <a:spcPts val="800"/>
              </a:spcAft>
              <a:buClr>
                <a:schemeClr val="dk1"/>
              </a:buClr>
              <a:buSzPts val="1100"/>
              <a:buFont typeface="Arial"/>
              <a:buNone/>
            </a:pPr>
            <a:r>
              <a:rPr lang="da" sz="1200">
                <a:solidFill>
                  <a:schemeClr val="dk1"/>
                </a:solidFill>
                <a:latin typeface="Aptos"/>
                <a:ea typeface="Aptos"/>
                <a:cs typeface="Aptos"/>
                <a:sym typeface="Aptos"/>
              </a:rPr>
              <a:t>Valgforbund: Partier kan vælge at slå sig sammen i kommunalpolitik – fx i Københavns kommune er enhedslisten, sf og alternativet gået sammen og har dannet et valgforbund. De skal derfor til at starte med betragtes som ét samlet parti når mandaterne skal fordeles i kommunen, hvorefter mandaterne fordeles internt mellem partierne. Det gøres via den d’Hondtske metode.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a2af1fae9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a2af1fae9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a2af1fae9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a2af1fae9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a2af1fae9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a2af1fae9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a30951f6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a30951f6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9c1bb313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9c1bb313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a30951f62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a30951f62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2021:</a:t>
            </a:r>
            <a:endParaRPr/>
          </a:p>
          <a:p>
            <a:pPr indent="-298450" lvl="0" marL="457200" rtl="0" algn="l">
              <a:spcBef>
                <a:spcPts val="0"/>
              </a:spcBef>
              <a:spcAft>
                <a:spcPts val="0"/>
              </a:spcAft>
              <a:buClr>
                <a:schemeClr val="dk1"/>
              </a:buClr>
              <a:buSzPts val="1100"/>
              <a:buAutoNum type="arabicParenR"/>
            </a:pPr>
            <a:r>
              <a:rPr lang="da">
                <a:solidFill>
                  <a:schemeClr val="dk1"/>
                </a:solidFill>
              </a:rPr>
              <a:t>Socialdemokratiet med 28, 5 % af stemmerne</a:t>
            </a:r>
            <a:endParaRPr>
              <a:solidFill>
                <a:schemeClr val="dk1"/>
              </a:solidFill>
            </a:endParaRPr>
          </a:p>
          <a:p>
            <a:pPr indent="-298450" lvl="0" marL="457200" rtl="0" algn="l">
              <a:spcBef>
                <a:spcPts val="0"/>
              </a:spcBef>
              <a:spcAft>
                <a:spcPts val="0"/>
              </a:spcAft>
              <a:buClr>
                <a:schemeClr val="dk1"/>
              </a:buClr>
              <a:buSzPts val="1100"/>
              <a:buAutoNum type="arabicParenR"/>
            </a:pPr>
            <a:r>
              <a:rPr lang="da">
                <a:solidFill>
                  <a:schemeClr val="dk1"/>
                </a:solidFill>
              </a:rPr>
              <a:t>Frem: Konservative, Enhedslisten</a:t>
            </a:r>
            <a:endParaRPr>
              <a:solidFill>
                <a:schemeClr val="dk1"/>
              </a:solidFill>
            </a:endParaRPr>
          </a:p>
          <a:p>
            <a:pPr indent="-298450" lvl="0" marL="457200" rtl="0" algn="l">
              <a:spcBef>
                <a:spcPts val="0"/>
              </a:spcBef>
              <a:spcAft>
                <a:spcPts val="0"/>
              </a:spcAft>
              <a:buClr>
                <a:schemeClr val="dk1"/>
              </a:buClr>
              <a:buSzPts val="1100"/>
              <a:buAutoNum type="arabicParenR"/>
            </a:pPr>
            <a:r>
              <a:rPr lang="da">
                <a:solidFill>
                  <a:schemeClr val="dk1"/>
                </a:solidFill>
              </a:rPr>
              <a:t>Tilbage: Socialdemokratiet, Venstre, DF </a:t>
            </a:r>
            <a:endParaRPr>
              <a:solidFill>
                <a:schemeClr val="dk1"/>
              </a:solidFill>
            </a:endParaRPr>
          </a:p>
          <a:p>
            <a:pPr indent="-298450" lvl="0" marL="457200" rtl="0" algn="l">
              <a:spcBef>
                <a:spcPts val="0"/>
              </a:spcBef>
              <a:spcAft>
                <a:spcPts val="0"/>
              </a:spcAft>
              <a:buClr>
                <a:schemeClr val="dk1"/>
              </a:buClr>
              <a:buSzPts val="1100"/>
              <a:buAutoNum type="arabicParenR"/>
            </a:pPr>
            <a:r>
              <a:rPr lang="da">
                <a:solidFill>
                  <a:schemeClr val="dk1"/>
                </a:solidFill>
              </a:rPr>
              <a:t>Stemmeprocent på 67,2 - tredjedårligste resultat i 100 år</a:t>
            </a:r>
            <a:endParaRPr>
              <a:solidFill>
                <a:schemeClr val="dk1"/>
              </a:solidFill>
            </a:endParaRPr>
          </a:p>
          <a:p>
            <a:pPr indent="-298450" lvl="0" marL="457200" rtl="0" algn="l">
              <a:spcBef>
                <a:spcPts val="0"/>
              </a:spcBef>
              <a:spcAft>
                <a:spcPts val="0"/>
              </a:spcAft>
              <a:buClr>
                <a:schemeClr val="dk1"/>
              </a:buClr>
              <a:buSzPts val="1100"/>
              <a:buAutoNum type="arabicParenR"/>
            </a:pPr>
            <a:r>
              <a:rPr lang="da">
                <a:solidFill>
                  <a:schemeClr val="dk1"/>
                </a:solidFill>
              </a:rPr>
              <a:t>Socialdemokratiet og Venstre fik flest borgmesterposter.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a746b45249_0_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a746b45249_0_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6cf92b061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6cf92b061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9bba9ff90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9bba9ff90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I grundloven står der at vi skal have kommuner i Danmark, dog ikke antal, arbejdsområder eller hvordan de skal være bygget op. Dette står i kommunestyrelsesloven, som fastsættes af Folketinget. Hvert byråd laver herefter en styrelsesvedtægt, som er en udmøntning af kommunestyrelsesloven i den konkrete kommune (antal byrådsmedlemmer, vederlags-størrelse, hvilke udvalg)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9fc8ba490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9fc8ba490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9bba9ff90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9bba9ff90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Byrådet vælges hvert 4. år i november. Et flertal heraf vælger en borgmester. Det er også byrådet som ansætter direktionen. Direktionen styrer den daglige drift af forvaltningen. Deres leder er dog Borgmesteren. Byrådet kan ikke vælte borgmesteren når vedkommende er valgt til posten. I Byrådet skal der være et økonomiudvalg. Der er også en række stående udvalg, som byrådets medlemmer selv danner og stiller op til.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9bba9ff902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9bba9ff902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Byrådet: folkevalgte medlemmer og antallet afhænger af kommunens størrelse</a:t>
            </a:r>
            <a:endParaRPr/>
          </a:p>
          <a:p>
            <a:pPr indent="0" lvl="0" marL="0" rtl="0" algn="l">
              <a:spcBef>
                <a:spcPts val="0"/>
              </a:spcBef>
              <a:spcAft>
                <a:spcPts val="0"/>
              </a:spcAft>
              <a:buNone/>
            </a:pPr>
            <a:r>
              <a:rPr lang="da"/>
              <a:t>Borgmesteren: eneste fuldtidsansatte politiker i kommunen, kan ikke væltes når vedkommende er blevet valgt (minus negativ parlamentarisme - man må godt have et flertal imod sig). Øverste leder for administrationen i kommunen. </a:t>
            </a:r>
            <a:endParaRPr/>
          </a:p>
          <a:p>
            <a:pPr indent="0" lvl="0" marL="0" rtl="0" algn="l">
              <a:spcBef>
                <a:spcPts val="0"/>
              </a:spcBef>
              <a:spcAft>
                <a:spcPts val="0"/>
              </a:spcAft>
              <a:buNone/>
            </a:pPr>
            <a:r>
              <a:rPr lang="da"/>
              <a:t>Økonomiudvalget: styrer kommunens økonomi, der skal være et økonomiudvalg i en kommune. </a:t>
            </a:r>
            <a:endParaRPr/>
          </a:p>
          <a:p>
            <a:pPr indent="0" lvl="0" marL="0" rtl="0" algn="l">
              <a:spcBef>
                <a:spcPts val="0"/>
              </a:spcBef>
              <a:spcAft>
                <a:spcPts val="0"/>
              </a:spcAft>
              <a:buNone/>
            </a:pPr>
            <a:r>
              <a:rPr lang="da"/>
              <a:t>Stående udvalg: styrelsesvedtægten definerer hvor mange stående udvalg der skal være i kommunen, har en direktør som står for udvalgets administrative del - træffer beslutninger ved simpelt flertal på deres områder</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a7eb3eac7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a7eb3eac7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a746b452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a746b452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a1cc8ff23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a1cc8ff23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a2af1fae91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a2af1fae91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6d07ca469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6d07ca469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a7eb3eac7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a7eb3eac7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a7eb3eac7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a7eb3eac7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a7eb3eac7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a7eb3eac7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68c589df9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68c589df9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a7eb3eac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a7eb3eac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a1cc8ff23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a1cc8ff23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a746b45249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a746b45249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Lovgivende magt (folketinget + regeringen - ihvertfald dem som er valgt ind)</a:t>
            </a:r>
            <a:endParaRPr/>
          </a:p>
          <a:p>
            <a:pPr indent="0" lvl="0" marL="0" rtl="0" algn="l">
              <a:spcBef>
                <a:spcPts val="0"/>
              </a:spcBef>
              <a:spcAft>
                <a:spcPts val="0"/>
              </a:spcAft>
              <a:buNone/>
            </a:pPr>
            <a:r>
              <a:rPr lang="da"/>
              <a:t>Dømmende magt (domstolene)</a:t>
            </a:r>
            <a:endParaRPr/>
          </a:p>
          <a:p>
            <a:pPr indent="0" lvl="0" marL="0" rtl="0" algn="l">
              <a:spcBef>
                <a:spcPts val="0"/>
              </a:spcBef>
              <a:spcAft>
                <a:spcPts val="0"/>
              </a:spcAft>
              <a:buNone/>
            </a:pPr>
            <a:r>
              <a:rPr lang="da"/>
              <a:t>Udøvende magt (regeringen + byrådene i kommunalpolitik)</a:t>
            </a:r>
            <a:endParaRPr/>
          </a:p>
          <a:p>
            <a:pPr indent="0" lvl="0" marL="0" rtl="0" algn="l">
              <a:spcBef>
                <a:spcPts val="0"/>
              </a:spcBef>
              <a:spcAft>
                <a:spcPts val="0"/>
              </a:spcAft>
              <a:buNone/>
            </a:pPr>
            <a:r>
              <a:t/>
            </a:r>
            <a:endParaRPr/>
          </a:p>
          <a:p>
            <a:pPr indent="0" lvl="0" marL="0" rtl="0" algn="l">
              <a:spcBef>
                <a:spcPts val="0"/>
              </a:spcBef>
              <a:spcAft>
                <a:spcPts val="0"/>
              </a:spcAft>
              <a:buNone/>
            </a:pPr>
            <a:r>
              <a:rPr lang="da"/>
              <a:t>Lovgivende magt kan ifølge grundloven med en tredjedel af folketingets stemmer sende en lov til folkeafstemning. </a:t>
            </a:r>
            <a:endParaRPr/>
          </a:p>
          <a:p>
            <a:pPr indent="0" lvl="0" marL="0" rtl="0" algn="l">
              <a:spcBef>
                <a:spcPts val="0"/>
              </a:spcBef>
              <a:spcAft>
                <a:spcPts val="0"/>
              </a:spcAft>
              <a:buNone/>
            </a:pPr>
            <a:r>
              <a:rPr lang="da"/>
              <a:t>Udøvende magt har typisk flertallet eller let adgang hertil og kan typisk vedtage de lovforslag de ønsker.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a1cc8ff23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a1cc8ff23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a7eb3eac7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a7eb3eac7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6d07ca469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36d07ca469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cirka 25 min til at svare på spørgsmålene</a:t>
            </a:r>
            <a:endParaRPr/>
          </a:p>
          <a:p>
            <a:pPr indent="0" lvl="0" marL="0" rtl="0" algn="l">
              <a:spcBef>
                <a:spcPts val="0"/>
              </a:spcBef>
              <a:spcAft>
                <a:spcPts val="0"/>
              </a:spcAft>
              <a:buNone/>
            </a:pPr>
            <a:r>
              <a:t/>
            </a:r>
            <a:endParaRPr/>
          </a:p>
          <a:p>
            <a:pPr indent="0" lvl="0" marL="0" rtl="0" algn="l">
              <a:spcBef>
                <a:spcPts val="0"/>
              </a:spcBef>
              <a:spcAft>
                <a:spcPts val="0"/>
              </a:spcAft>
              <a:buNone/>
            </a:pPr>
            <a:r>
              <a:rPr lang="da"/>
              <a:t>Magt som ressource</a:t>
            </a:r>
            <a:endParaRPr/>
          </a:p>
          <a:p>
            <a:pPr indent="0" lvl="0" marL="0" rtl="0" algn="l">
              <a:spcBef>
                <a:spcPts val="0"/>
              </a:spcBef>
              <a:spcAft>
                <a:spcPts val="0"/>
              </a:spcAft>
              <a:buNone/>
            </a:pPr>
            <a:r>
              <a:rPr lang="da" sz="1300">
                <a:solidFill>
                  <a:srgbClr val="333333"/>
                </a:solidFill>
                <a:highlight>
                  <a:srgbClr val="FFFFFF"/>
                </a:highlight>
              </a:rPr>
              <a:t>Det handler for eksempel om, at en person har en magtfuld position (positionel styrke), har mange penge, for eksempel en stor formue (økonomisk styrke) eller har en stor faglig ekspertise (faglig styrke) eller har stærke organisationer i ryggen (organisatorisk styrke).</a:t>
            </a:r>
            <a:endParaRPr/>
          </a:p>
          <a:p>
            <a:pPr indent="0" lvl="0" marL="0" rtl="0" algn="l">
              <a:spcBef>
                <a:spcPts val="0"/>
              </a:spcBef>
              <a:spcAft>
                <a:spcPts val="0"/>
              </a:spcAft>
              <a:buNone/>
            </a:pPr>
            <a:r>
              <a:t/>
            </a:r>
            <a:endParaRPr/>
          </a:p>
          <a:p>
            <a:pPr indent="0" lvl="0" marL="0" rtl="0" algn="l">
              <a:spcBef>
                <a:spcPts val="0"/>
              </a:spcBef>
              <a:spcAft>
                <a:spcPts val="0"/>
              </a:spcAft>
              <a:buNone/>
            </a:pPr>
            <a:r>
              <a:rPr lang="da"/>
              <a:t>Formel magt = magt nedskrevet i regler og love (kommunalbestyrelsen (byrådspolitikere + borgmester) har den formelle magt i kommunerne)</a:t>
            </a:r>
            <a:endParaRPr/>
          </a:p>
          <a:p>
            <a:pPr indent="0" lvl="0" marL="0" rtl="0" algn="l">
              <a:spcBef>
                <a:spcPts val="0"/>
              </a:spcBef>
              <a:spcAft>
                <a:spcPts val="0"/>
              </a:spcAft>
              <a:buNone/>
            </a:pPr>
            <a:r>
              <a:rPr lang="da"/>
              <a:t>A har magt over B, når A får B til at gøre noget som B ellers ikke ville have gjort</a:t>
            </a:r>
            <a:endParaRPr/>
          </a:p>
          <a:p>
            <a:pPr indent="0" lvl="0" marL="0" rtl="0" algn="l">
              <a:spcBef>
                <a:spcPts val="0"/>
              </a:spcBef>
              <a:spcAft>
                <a:spcPts val="0"/>
              </a:spcAft>
              <a:buNone/>
            </a:pPr>
            <a:r>
              <a:t/>
            </a:r>
            <a:endParaRPr/>
          </a:p>
          <a:p>
            <a:pPr indent="0" lvl="0" marL="0" rtl="0" algn="l">
              <a:spcBef>
                <a:spcPts val="0"/>
              </a:spcBef>
              <a:spcAft>
                <a:spcPts val="0"/>
              </a:spcAft>
              <a:buNone/>
            </a:pPr>
            <a:r>
              <a:rPr lang="da"/>
              <a:t>Reel magt = den indflydelse andre aktører har på beslutningerne som den </a:t>
            </a:r>
            <a:r>
              <a:rPr lang="da">
                <a:solidFill>
                  <a:schemeClr val="dk1"/>
                </a:solidFill>
              </a:rPr>
              <a:t>formelle magthavende aktør træffer. (interesseorganisationer, borgere, embedsværket, partiorganisationer)</a:t>
            </a:r>
            <a:endParaRPr>
              <a:solidFill>
                <a:schemeClr val="dk1"/>
              </a:solidFill>
            </a:endParaRPr>
          </a:p>
          <a:p>
            <a:pPr indent="0" lvl="0" marL="0" rtl="0" algn="l">
              <a:spcBef>
                <a:spcPts val="0"/>
              </a:spcBef>
              <a:spcAft>
                <a:spcPts val="0"/>
              </a:spcAft>
              <a:buNone/>
            </a:pPr>
            <a:r>
              <a:rPr lang="da">
                <a:solidFill>
                  <a:schemeClr val="dk1"/>
                </a:solidFill>
              </a:rPr>
              <a:t>A har magt over B, når A kan afgøre på hvilke valgmuligheder B har at vælge imellem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da">
                <a:solidFill>
                  <a:schemeClr val="dk1"/>
                </a:solidFill>
              </a:rPr>
              <a:t>Institutionel magt = den magt som ligger i normer og værdier i institutionerne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da">
                <a:solidFill>
                  <a:schemeClr val="dk1"/>
                </a:solidFill>
              </a:rPr>
              <a:t>diskursiv magt = den magt som ligger i sproget (forvaltersk)</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a746b4524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a746b4524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6d07ca469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6d07ca469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9efee73c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9efee73c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9bba9ff90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9bba9ff90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9b6a7ed06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9b6a7ed06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arenR"/>
            </a:pPr>
            <a:r>
              <a:rPr lang="da"/>
              <a:t>Socialdemokratiet med 28, 5 % af stemmerne</a:t>
            </a:r>
            <a:endParaRPr/>
          </a:p>
          <a:p>
            <a:pPr indent="-298450" lvl="0" marL="457200" rtl="0" algn="l">
              <a:spcBef>
                <a:spcPts val="0"/>
              </a:spcBef>
              <a:spcAft>
                <a:spcPts val="0"/>
              </a:spcAft>
              <a:buSzPts val="1100"/>
              <a:buAutoNum type="arabicParenR"/>
            </a:pPr>
            <a:r>
              <a:rPr lang="da"/>
              <a:t>Frem: Konservative, Enhedslisten</a:t>
            </a:r>
            <a:endParaRPr/>
          </a:p>
          <a:p>
            <a:pPr indent="-298450" lvl="0" marL="457200" rtl="0" algn="l">
              <a:spcBef>
                <a:spcPts val="0"/>
              </a:spcBef>
              <a:spcAft>
                <a:spcPts val="0"/>
              </a:spcAft>
              <a:buSzPts val="1100"/>
              <a:buAutoNum type="arabicParenR"/>
            </a:pPr>
            <a:r>
              <a:rPr lang="da"/>
              <a:t>Tilbage: Socialdemokratiet, Venstre, DF </a:t>
            </a:r>
            <a:endParaRPr/>
          </a:p>
          <a:p>
            <a:pPr indent="-298450" lvl="0" marL="457200" rtl="0" algn="l">
              <a:spcBef>
                <a:spcPts val="0"/>
              </a:spcBef>
              <a:spcAft>
                <a:spcPts val="0"/>
              </a:spcAft>
              <a:buSzPts val="1100"/>
              <a:buAutoNum type="arabicParenR"/>
            </a:pPr>
            <a:r>
              <a:rPr lang="da"/>
              <a:t>Stemmeprocent på 67,2 - tredjedårligste resultat i 100 år</a:t>
            </a:r>
            <a:endParaRPr/>
          </a:p>
          <a:p>
            <a:pPr indent="-298450" lvl="0" marL="457200" rtl="0" algn="l">
              <a:spcBef>
                <a:spcPts val="0"/>
              </a:spcBef>
              <a:spcAft>
                <a:spcPts val="0"/>
              </a:spcAft>
              <a:buSzPts val="1100"/>
              <a:buAutoNum type="arabicParenR"/>
            </a:pPr>
            <a:r>
              <a:rPr lang="da"/>
              <a:t>Socialdemokratiet og Venstre fik flest borgmesterposter.</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a746b45249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a746b45249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sz="1300">
                <a:solidFill>
                  <a:srgbClr val="333333"/>
                </a:solidFill>
                <a:highlight>
                  <a:srgbClr val="FFFFFF"/>
                </a:highlight>
              </a:rPr>
              <a:t>Tanken bag </a:t>
            </a:r>
            <a:r>
              <a:rPr lang="da" sz="1300" u="sng">
                <a:solidFill>
                  <a:srgbClr val="333333"/>
                </a:solidFill>
                <a:highlight>
                  <a:srgbClr val="FFFFFF"/>
                </a:highlight>
              </a:rPr>
              <a:t>magt som ressource</a:t>
            </a:r>
            <a:r>
              <a:rPr lang="da" sz="1300">
                <a:solidFill>
                  <a:srgbClr val="333333"/>
                </a:solidFill>
                <a:highlight>
                  <a:srgbClr val="FFFFFF"/>
                </a:highlight>
              </a:rPr>
              <a:t> er, at de, der besidder disse forskellige ressourcer (positionel styrke, økonomisk styrke, faglig styrke organisatorisk styre), er i en privilegeret position, hvor de potentielt kan udøve magt over andre og få indflydelse på de politiske beslutninger.</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a746b45249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a746b45249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sz="1300">
                <a:solidFill>
                  <a:srgbClr val="333333"/>
                </a:solidFill>
                <a:highlight>
                  <a:srgbClr val="FFFFFF"/>
                </a:highlight>
              </a:rPr>
              <a:t>Tanken bag </a:t>
            </a:r>
            <a:r>
              <a:rPr lang="da" sz="1300" u="sng">
                <a:solidFill>
                  <a:srgbClr val="333333"/>
                </a:solidFill>
                <a:highlight>
                  <a:srgbClr val="FFFFFF"/>
                </a:highlight>
              </a:rPr>
              <a:t>magt som ressource</a:t>
            </a:r>
            <a:r>
              <a:rPr lang="da" sz="1300">
                <a:solidFill>
                  <a:srgbClr val="333333"/>
                </a:solidFill>
                <a:highlight>
                  <a:srgbClr val="FFFFFF"/>
                </a:highlight>
              </a:rPr>
              <a:t> er, at de, der besidder disse forskellige ressourcer (positionel styrke, økonomisk styrke, faglig styrke organisatorisk styre), er i en privilegeret position, hvor de potentielt kan udøve magt over andre og få indflydelse på de politiske beslutninger.</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a746b45249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a746b45249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a746b45249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3a746b45249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a746b45249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a746b45249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a92801b9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a92801b9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a1cc8ff23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3a1cc8ff23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aa575db87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aa575db87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aa575db87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3aa575db87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a746b45249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a746b45249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a13f05c4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a13f05c4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a746b45249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På tavlen - Liberalt demokrati:</a:t>
            </a:r>
            <a:endParaRPr/>
          </a:p>
          <a:p>
            <a:pPr indent="0" lvl="0" marL="0" rtl="0" algn="l">
              <a:spcBef>
                <a:spcPts val="0"/>
              </a:spcBef>
              <a:spcAft>
                <a:spcPts val="0"/>
              </a:spcAft>
              <a:buNone/>
            </a:pPr>
            <a:r>
              <a:rPr lang="da"/>
              <a:t>„konkurrencefyldte valg“: at der er reel konkurrence mellem partierne</a:t>
            </a:r>
            <a:endParaRPr/>
          </a:p>
          <a:p>
            <a:pPr indent="0" lvl="0" marL="0" rtl="0" algn="l">
              <a:spcBef>
                <a:spcPts val="0"/>
              </a:spcBef>
              <a:spcAft>
                <a:spcPts val="0"/>
              </a:spcAft>
              <a:buNone/>
            </a:pPr>
            <a:r>
              <a:rPr lang="da"/>
              <a:t>„frie og inklusive valg“: alle over 18 år har stemmeret </a:t>
            </a:r>
            <a:endParaRPr/>
          </a:p>
          <a:p>
            <a:pPr indent="0" lvl="0" marL="0" rtl="0" algn="l">
              <a:spcBef>
                <a:spcPts val="0"/>
              </a:spcBef>
              <a:spcAft>
                <a:spcPts val="0"/>
              </a:spcAft>
              <a:buNone/>
            </a:pPr>
            <a:r>
              <a:rPr lang="da"/>
              <a:t>politiske friheder: ytringsfrihed, organisationsfrihed, forsamlingsfrihed </a:t>
            </a:r>
            <a:endParaRPr/>
          </a:p>
          <a:p>
            <a:pPr indent="0" lvl="0" marL="0" rtl="0" algn="l">
              <a:spcBef>
                <a:spcPts val="0"/>
              </a:spcBef>
              <a:spcAft>
                <a:spcPts val="0"/>
              </a:spcAft>
              <a:buNone/>
            </a:pPr>
            <a:r>
              <a:rPr lang="da"/>
              <a:t>en retsstat: lighed for loven</a:t>
            </a:r>
            <a:endParaRPr/>
          </a:p>
          <a:p>
            <a:pPr indent="0" lvl="0" marL="0" rtl="0" algn="l">
              <a:spcBef>
                <a:spcPts val="0"/>
              </a:spcBef>
              <a:spcAft>
                <a:spcPts val="0"/>
              </a:spcAft>
              <a:buNone/>
            </a:pPr>
            <a:r>
              <a:rPr lang="da"/>
              <a:t>Alt dette holdes i skak af medierne</a:t>
            </a:r>
            <a:endParaRPr/>
          </a:p>
        </p:txBody>
      </p:sp>
      <p:sp>
        <p:nvSpPr>
          <p:cNvPr id="427" name="Google Shape;427;g3a746b45249_0_3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aa575db87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3aa575db87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a746b45249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a746b45249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833"/>
              </a:lnSpc>
              <a:spcBef>
                <a:spcPts val="0"/>
              </a:spcBef>
              <a:spcAft>
                <a:spcPts val="0"/>
              </a:spcAft>
              <a:buClr>
                <a:schemeClr val="dk1"/>
              </a:buClr>
              <a:buSzPts val="1200"/>
              <a:buFont typeface="Times New Roman"/>
              <a:buChar char="-"/>
            </a:pPr>
            <a:r>
              <a:rPr lang="da" sz="1200">
                <a:solidFill>
                  <a:schemeClr val="dk1"/>
                </a:solidFill>
                <a:latin typeface="Times New Roman"/>
                <a:ea typeface="Times New Roman"/>
                <a:cs typeface="Times New Roman"/>
                <a:sym typeface="Times New Roman"/>
              </a:rPr>
              <a:t>Klassiske massemedier (TV, radio og avis)</a:t>
            </a:r>
            <a:endParaRPr sz="1200">
              <a:solidFill>
                <a:schemeClr val="dk1"/>
              </a:solidFill>
              <a:latin typeface="Times New Roman"/>
              <a:ea typeface="Times New Roman"/>
              <a:cs typeface="Times New Roman"/>
              <a:sym typeface="Times New Roman"/>
            </a:endParaRPr>
          </a:p>
          <a:p>
            <a:pPr indent="-304800" lvl="0" marL="457200" rtl="0" algn="l">
              <a:lnSpc>
                <a:spcPct val="115833"/>
              </a:lnSpc>
              <a:spcBef>
                <a:spcPts val="0"/>
              </a:spcBef>
              <a:spcAft>
                <a:spcPts val="0"/>
              </a:spcAft>
              <a:buClr>
                <a:schemeClr val="dk1"/>
              </a:buClr>
              <a:buSzPts val="1200"/>
              <a:buFont typeface="Times New Roman"/>
              <a:buChar char="-"/>
            </a:pPr>
            <a:r>
              <a:rPr lang="da" sz="1200">
                <a:solidFill>
                  <a:schemeClr val="dk1"/>
                </a:solidFill>
                <a:latin typeface="Times New Roman"/>
                <a:ea typeface="Times New Roman"/>
                <a:cs typeface="Times New Roman"/>
                <a:sym typeface="Times New Roman"/>
              </a:rPr>
              <a:t>Digitale massemedier (online massemedier som DR og TV)</a:t>
            </a:r>
            <a:endParaRPr sz="1200">
              <a:solidFill>
                <a:schemeClr val="dk1"/>
              </a:solidFill>
              <a:latin typeface="Times New Roman"/>
              <a:ea typeface="Times New Roman"/>
              <a:cs typeface="Times New Roman"/>
              <a:sym typeface="Times New Roman"/>
            </a:endParaRPr>
          </a:p>
          <a:p>
            <a:pPr indent="-304800" lvl="0" marL="457200" rtl="0" algn="l">
              <a:lnSpc>
                <a:spcPct val="115833"/>
              </a:lnSpc>
              <a:spcBef>
                <a:spcPts val="0"/>
              </a:spcBef>
              <a:spcAft>
                <a:spcPts val="0"/>
              </a:spcAft>
              <a:buClr>
                <a:schemeClr val="dk1"/>
              </a:buClr>
              <a:buSzPts val="1200"/>
              <a:buFont typeface="Times New Roman"/>
              <a:buChar char="-"/>
            </a:pPr>
            <a:r>
              <a:rPr lang="da" sz="1200">
                <a:solidFill>
                  <a:schemeClr val="dk1"/>
                </a:solidFill>
                <a:latin typeface="Times New Roman"/>
                <a:ea typeface="Times New Roman"/>
                <a:cs typeface="Times New Roman"/>
                <a:sym typeface="Times New Roman"/>
              </a:rPr>
              <a:t>Sociale medier (FB, insta, tiktok, X, social truth, be real, osv.)</a:t>
            </a:r>
            <a:endParaRPr sz="1200">
              <a:solidFill>
                <a:schemeClr val="dk1"/>
              </a:solidFill>
              <a:latin typeface="Times New Roman"/>
              <a:ea typeface="Times New Roman"/>
              <a:cs typeface="Times New Roman"/>
              <a:sym typeface="Times New Roman"/>
            </a:endParaRPr>
          </a:p>
          <a:p>
            <a:pPr indent="0" lvl="0" marL="0" rtl="0" algn="l">
              <a:lnSpc>
                <a:spcPct val="115833"/>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15833"/>
              </a:lnSpc>
              <a:spcBef>
                <a:spcPts val="0"/>
              </a:spcBef>
              <a:spcAft>
                <a:spcPts val="0"/>
              </a:spcAft>
              <a:buNone/>
            </a:pPr>
            <a:r>
              <a:rPr lang="da" sz="1200">
                <a:solidFill>
                  <a:schemeClr val="dk1"/>
                </a:solidFill>
                <a:latin typeface="Times New Roman"/>
                <a:ea typeface="Times New Roman"/>
                <a:cs typeface="Times New Roman"/>
                <a:sym typeface="Times New Roman"/>
              </a:rPr>
              <a:t>Klassiske og digitale massemedier: envejskommunikation</a:t>
            </a:r>
            <a:endParaRPr sz="1200">
              <a:solidFill>
                <a:schemeClr val="dk1"/>
              </a:solidFill>
              <a:latin typeface="Times New Roman"/>
              <a:ea typeface="Times New Roman"/>
              <a:cs typeface="Times New Roman"/>
              <a:sym typeface="Times New Roman"/>
            </a:endParaRPr>
          </a:p>
          <a:p>
            <a:pPr indent="0" lvl="0" marL="0" rtl="0" algn="l">
              <a:lnSpc>
                <a:spcPct val="115833"/>
              </a:lnSpc>
              <a:spcBef>
                <a:spcPts val="0"/>
              </a:spcBef>
              <a:spcAft>
                <a:spcPts val="0"/>
              </a:spcAft>
              <a:buNone/>
            </a:pPr>
            <a:r>
              <a:rPr lang="da" sz="1200">
                <a:solidFill>
                  <a:schemeClr val="dk1"/>
                </a:solidFill>
                <a:latin typeface="Times New Roman"/>
                <a:ea typeface="Times New Roman"/>
                <a:cs typeface="Times New Roman"/>
                <a:sym typeface="Times New Roman"/>
              </a:rPr>
              <a:t>Sociale medier: tovejskommunikation</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a746b45249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3a746b45249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Kilde: luk samfundet op</a:t>
            </a:r>
            <a:endParaRPr/>
          </a:p>
          <a:p>
            <a:pPr indent="0" lvl="0" marL="0" rtl="0" algn="l">
              <a:spcBef>
                <a:spcPts val="0"/>
              </a:spcBef>
              <a:spcAft>
                <a:spcPts val="0"/>
              </a:spcAft>
              <a:buNone/>
            </a:pPr>
            <a:r>
              <a:t/>
            </a:r>
            <a:endParaRPr/>
          </a:p>
          <a:p>
            <a:pPr indent="0" lvl="0" marL="0" rtl="0" algn="l">
              <a:spcBef>
                <a:spcPts val="0"/>
              </a:spcBef>
              <a:spcAft>
                <a:spcPts val="0"/>
              </a:spcAft>
              <a:buNone/>
            </a:pPr>
            <a:r>
              <a:rPr lang="da" sz="1300">
                <a:solidFill>
                  <a:srgbClr val="333333"/>
                </a:solidFill>
                <a:highlight>
                  <a:srgbClr val="FFFFFF"/>
                </a:highlight>
              </a:rPr>
              <a:t>Det betyder, at der ikke er en gatekeeper, for eksempel en redaktør på en avis eller en journalist på en tv-station, der afgør, om en historie er interessant nok til at blive bragt.</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a746b45249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3a746b45249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a746b45249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3a746b45249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aa575db8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3aa575db8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a1cc8ff23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3a1cc8ff23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a746b45249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Kilde: luk samfundet op</a:t>
            </a:r>
            <a:endParaRPr/>
          </a:p>
        </p:txBody>
      </p:sp>
      <p:sp>
        <p:nvSpPr>
          <p:cNvPr id="481" name="Google Shape;481;g3a746b45249_0_4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a746b45249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3a746b45249_0_4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9b6a7ed06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9b6a7ed06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a7eb3eac79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3a7eb3eac7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a746b45249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3a746b45249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3a746b45249_0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3a746b45249_0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3a746b45249_0_6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3a746b45249_0_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Priming: at klargøre, at grunde før der males. Bruges til at plante små frø inden en valgkamp: eksempel - man vil gerne tale om integrationsudfordringer i valgkampen. Nogle måneder inden begynder man at italesætte alle de problematikker der er med integration i kommunen og når valget så kommer, så har man en række løsninger herpå. </a:t>
            </a:r>
            <a:endParaRPr/>
          </a:p>
          <a:p>
            <a:pPr indent="0" lvl="0" marL="0" rtl="0" algn="l">
              <a:spcBef>
                <a:spcPts val="0"/>
              </a:spcBef>
              <a:spcAft>
                <a:spcPts val="0"/>
              </a:spcAft>
              <a:buNone/>
            </a:pPr>
            <a:r>
              <a:t/>
            </a:r>
            <a:endParaRPr/>
          </a:p>
          <a:p>
            <a:pPr indent="0" lvl="0" marL="0" rtl="0" algn="l">
              <a:spcBef>
                <a:spcPts val="0"/>
              </a:spcBef>
              <a:spcAft>
                <a:spcPts val="0"/>
              </a:spcAft>
              <a:buNone/>
            </a:pPr>
            <a:r>
              <a:rPr lang="da"/>
              <a:t>Framing: vinkling af en bestemt historie eller politik, sådan at partiets vælgere kan se partiet gennemsyret i det. Priming får det politiske budskab ud, mens framing er den vinkel eller det lys som det politiske budskab skal ses i. </a:t>
            </a:r>
            <a:endParaRPr/>
          </a:p>
          <a:p>
            <a:pPr indent="0" lvl="0" marL="0" rtl="0" algn="l">
              <a:spcBef>
                <a:spcPts val="0"/>
              </a:spcBef>
              <a:spcAft>
                <a:spcPts val="0"/>
              </a:spcAft>
              <a:buNone/>
            </a:pPr>
            <a:r>
              <a:t/>
            </a:r>
            <a:endParaRPr/>
          </a:p>
          <a:p>
            <a:pPr indent="0" lvl="0" marL="0" rtl="0" algn="l">
              <a:spcBef>
                <a:spcPts val="0"/>
              </a:spcBef>
              <a:spcAft>
                <a:spcPts val="0"/>
              </a:spcAft>
              <a:buNone/>
            </a:pPr>
            <a:r>
              <a:rPr lang="da"/>
              <a:t>Spin: strategier til at dreje en bestemt sag eller politik hen der hvor man ønsker det. → udføres af partiernes “spindoktorer”</a:t>
            </a:r>
            <a:endParaRPr/>
          </a:p>
          <a:p>
            <a:pPr indent="-298450" lvl="0" marL="457200" rtl="0" algn="l">
              <a:spcBef>
                <a:spcPts val="0"/>
              </a:spcBef>
              <a:spcAft>
                <a:spcPts val="0"/>
              </a:spcAft>
              <a:buSzPts val="1100"/>
              <a:buChar char="-"/>
            </a:pPr>
            <a:r>
              <a:rPr lang="da"/>
              <a:t>Offensiv</a:t>
            </a:r>
            <a:endParaRPr/>
          </a:p>
          <a:p>
            <a:pPr indent="-298450" lvl="0" marL="457200" rtl="0" algn="l">
              <a:spcBef>
                <a:spcPts val="0"/>
              </a:spcBef>
              <a:spcAft>
                <a:spcPts val="0"/>
              </a:spcAft>
              <a:buSzPts val="1100"/>
              <a:buChar char="-"/>
            </a:pPr>
            <a:r>
              <a:rPr lang="da"/>
              <a:t>defensiv</a:t>
            </a:r>
            <a:endParaRPr/>
          </a:p>
          <a:p>
            <a:pPr indent="-298450" lvl="0" marL="457200" rtl="0" algn="l">
              <a:spcBef>
                <a:spcPts val="0"/>
              </a:spcBef>
              <a:spcAft>
                <a:spcPts val="0"/>
              </a:spcAft>
              <a:buSzPts val="1100"/>
              <a:buChar char="-"/>
            </a:pPr>
            <a:r>
              <a:rPr lang="da"/>
              <a:t>proaktiv</a:t>
            </a:r>
            <a:endParaRPr/>
          </a:p>
          <a:p>
            <a:pPr indent="-298450" lvl="0" marL="457200" rtl="0" algn="l">
              <a:spcBef>
                <a:spcPts val="0"/>
              </a:spcBef>
              <a:spcAft>
                <a:spcPts val="0"/>
              </a:spcAft>
              <a:buSzPts val="1100"/>
              <a:buChar char="-"/>
            </a:pPr>
            <a:r>
              <a:rPr lang="da"/>
              <a:t>reaktiv</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3a746b45249_0_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3a746b45249_0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3a746b45249_0_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3a746b45249_0_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3a7eb3eac7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3a7eb3eac7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9bba9ff9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9bba9ff9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9bba9ff902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9bba9ff90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indholdsobjek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www.dr.dk/drtv/se/explainer_-saa-meget-bestemmer-din-kommune_275009" TargetMode="External"/><Relationship Id="rId4" Type="http://schemas.openxmlformats.org/officeDocument/2006/relationships/hyperlink" Target="https://xn--konomienskernestof-f4b.ibog.forlagetcolumbus.dk/?id=184"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politikbogen.ibog.forlagetcolumbus.dk/?id=433"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s://www.altinget.dk/kommunal/artikel/forskere-borgmestre-har-stor-lokal-og-national-indflydelse-men-sidstnaevnte-skal-ikke-overdrives"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www.altinget.dk/kommunal/artikel/forskere-borgmestre-har-stor-lokal-og-national-indflydelse-men-sidstnaevnte-skal-ikke-overdrives"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s://politikbogen.ibog.forlagetcolumbus.dk/?id=327"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hyperlink" Target="https://politikbogen.ibog.forlagetcolumbus.dk/?id=327"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politikbogen.ibog.forlagetcolumbus.dk/?id=327"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 Id="rId3" Type="http://schemas.openxmlformats.org/officeDocument/2006/relationships/image" Target="../media/image1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 Id="rId3" Type="http://schemas.openxmlformats.org/officeDocument/2006/relationships/image" Target="../media/image1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20.png"/><Relationship Id="rId4" Type="http://schemas.openxmlformats.org/officeDocument/2006/relationships/image" Target="../media/image1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1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 Id="rId3" Type="http://schemas.openxmlformats.org/officeDocument/2006/relationships/image" Target="../media/image1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valg.dk"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hyperlink" Target="https://www.youtube.com/watch?time_continue=26&amp;v=uGFmrerJgyk&amp;embeds_referring_euri=https%3A%2F%2Fwww.bing.com%2F&amp;embeds_referring_origin=https%3A%2F%2Fwww.bing.com&amp;source_ve_path=MTY0OTksMjg2NjY"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regioner.d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da"/>
              <a:t>Forløb: Kommunalvalg - og hva’ så?</a:t>
            </a:r>
            <a:endParaRPr/>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da"/>
              <a:t>3SA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379825" y="476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Fakta om regioner</a:t>
            </a:r>
            <a:endParaRPr/>
          </a:p>
        </p:txBody>
      </p:sp>
      <p:sp>
        <p:nvSpPr>
          <p:cNvPr id="116" name="Google Shape;116;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25755" lvl="0" marL="457200" marR="0" rtl="0" algn="l">
              <a:lnSpc>
                <a:spcPct val="162500"/>
              </a:lnSpc>
              <a:spcBef>
                <a:spcPts val="0"/>
              </a:spcBef>
              <a:spcAft>
                <a:spcPts val="0"/>
              </a:spcAft>
              <a:buSzPct val="100000"/>
              <a:buChar char="-"/>
            </a:pPr>
            <a:r>
              <a:rPr lang="da"/>
              <a:t>5 regioner (Region Hovedstaden, Region Sjælland, Region Nordjylland, Region Midtjylland og Region Syddanmark) → bliver til </a:t>
            </a:r>
            <a:r>
              <a:rPr b="1" lang="da"/>
              <a:t>4 regioner </a:t>
            </a:r>
            <a:r>
              <a:rPr lang="da"/>
              <a:t>da Region Hovedstaden og Region Sjælland bliver til Region Østdanmark (januar 2027). </a:t>
            </a:r>
            <a:endParaRPr/>
          </a:p>
          <a:p>
            <a:pPr indent="-325755" lvl="0" marL="457200" marR="0" rtl="0" algn="l">
              <a:lnSpc>
                <a:spcPct val="162500"/>
              </a:lnSpc>
              <a:spcBef>
                <a:spcPts val="0"/>
              </a:spcBef>
              <a:spcAft>
                <a:spcPts val="0"/>
              </a:spcAft>
              <a:buSzPct val="100000"/>
              <a:buChar char="-"/>
            </a:pPr>
            <a:r>
              <a:rPr lang="da"/>
              <a:t>Der vælges 134 regionale politikere i stedet for 205 som tidligere</a:t>
            </a:r>
            <a:endParaRPr/>
          </a:p>
          <a:p>
            <a:pPr indent="-325755" lvl="0" marL="457200" marR="0" rtl="0" algn="l">
              <a:lnSpc>
                <a:spcPct val="162500"/>
              </a:lnSpc>
              <a:spcBef>
                <a:spcPts val="0"/>
              </a:spcBef>
              <a:spcAft>
                <a:spcPts val="0"/>
              </a:spcAft>
              <a:buSzPct val="100000"/>
              <a:buChar char="-"/>
            </a:pPr>
            <a:r>
              <a:rPr lang="da"/>
              <a:t>Tidligere var der 41 medlemmer af hvert regionsråd - nu varierer det fra 25 - 47</a:t>
            </a:r>
            <a:endParaRPr/>
          </a:p>
          <a:p>
            <a:pPr indent="-325755" lvl="0" marL="457200" marR="0" rtl="0" algn="l">
              <a:lnSpc>
                <a:spcPct val="162500"/>
              </a:lnSpc>
              <a:spcBef>
                <a:spcPts val="0"/>
              </a:spcBef>
              <a:spcAft>
                <a:spcPts val="0"/>
              </a:spcAft>
              <a:buSzPct val="100000"/>
              <a:buChar char="-"/>
            </a:pPr>
            <a:r>
              <a:rPr lang="da"/>
              <a:t>“Samtidig oprettes der som noget nyt 17 sundhedsråd bestående af både regionale og kommunale politikere. Sundhedsrådene får regionalt flertal, og de får ansvaret for de almenmedicinske tilbud, de praktiserende speciallægeydelser samt patientrettet forebyggelse og de nye kronikerpakker til borgere med de mest udbredte kroniske sygdomme”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2" name="Google Shape;122;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3" name="Google Shape;123;p24"/>
          <p:cNvPicPr preferRelativeResize="0"/>
          <p:nvPr/>
        </p:nvPicPr>
        <p:blipFill>
          <a:blip r:embed="rId3">
            <a:alphaModFix/>
          </a:blip>
          <a:stretch>
            <a:fillRect/>
          </a:stretch>
        </p:blipFill>
        <p:spPr>
          <a:xfrm>
            <a:off x="4572000" y="659581"/>
            <a:ext cx="4380451" cy="3669170"/>
          </a:xfrm>
          <a:prstGeom prst="rect">
            <a:avLst/>
          </a:prstGeom>
          <a:noFill/>
          <a:ln>
            <a:noFill/>
          </a:ln>
        </p:spPr>
      </p:pic>
      <p:pic>
        <p:nvPicPr>
          <p:cNvPr id="124" name="Google Shape;124;p24"/>
          <p:cNvPicPr preferRelativeResize="0"/>
          <p:nvPr/>
        </p:nvPicPr>
        <p:blipFill>
          <a:blip r:embed="rId4">
            <a:alphaModFix/>
          </a:blip>
          <a:stretch>
            <a:fillRect/>
          </a:stretch>
        </p:blipFill>
        <p:spPr>
          <a:xfrm>
            <a:off x="120525" y="814738"/>
            <a:ext cx="4451474" cy="3514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0" name="Google Shape;130;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1" name="Google Shape;131;p25"/>
          <p:cNvPicPr preferRelativeResize="0"/>
          <p:nvPr/>
        </p:nvPicPr>
        <p:blipFill>
          <a:blip r:embed="rId3">
            <a:alphaModFix/>
          </a:blip>
          <a:stretch>
            <a:fillRect/>
          </a:stretch>
        </p:blipFill>
        <p:spPr>
          <a:xfrm>
            <a:off x="425865" y="0"/>
            <a:ext cx="8292270" cy="5143500"/>
          </a:xfrm>
          <a:prstGeom prst="rect">
            <a:avLst/>
          </a:prstGeom>
          <a:noFill/>
          <a:ln>
            <a:noFill/>
          </a:ln>
        </p:spPr>
      </p:pic>
      <p:sp>
        <p:nvSpPr>
          <p:cNvPr id="132" name="Google Shape;132;p25"/>
          <p:cNvSpPr txBox="1"/>
          <p:nvPr/>
        </p:nvSpPr>
        <p:spPr>
          <a:xfrm>
            <a:off x="6425375" y="3487100"/>
            <a:ext cx="2141700" cy="461700"/>
          </a:xfrm>
          <a:prstGeom prst="rect">
            <a:avLst/>
          </a:prstGeom>
          <a:noFill/>
          <a:ln>
            <a:noFill/>
          </a:ln>
        </p:spPr>
        <p:txBody>
          <a:bodyPr anchorCtr="0" anchor="t" bIns="91425" lIns="91425" spcFirstLastPara="1" rIns="91425" wrap="square" tIns="91425">
            <a:spAutoFit/>
          </a:bodyPr>
          <a:lstStyle/>
          <a:p>
            <a:pPr indent="0" lvl="0" marL="457200" rtl="0" algn="l">
              <a:lnSpc>
                <a:spcPct val="162500"/>
              </a:lnSpc>
              <a:spcBef>
                <a:spcPts val="0"/>
              </a:spcBef>
              <a:spcAft>
                <a:spcPts val="1200"/>
              </a:spcAft>
              <a:buNone/>
            </a:pPr>
            <a:r>
              <a:rPr lang="da" sz="1800">
                <a:solidFill>
                  <a:schemeClr val="dk2"/>
                </a:solidFill>
                <a:highlight>
                  <a:srgbClr val="FFFF00"/>
                </a:highlight>
              </a:rPr>
              <a:t>tidligere: </a:t>
            </a:r>
            <a:r>
              <a:rPr lang="da" sz="1800">
                <a:solidFill>
                  <a:schemeClr val="dk2"/>
                </a:solidFill>
                <a:highlight>
                  <a:srgbClr val="FFFF00"/>
                </a:highlight>
              </a:rPr>
              <a:t>205 </a:t>
            </a:r>
            <a:endParaRPr>
              <a:highlight>
                <a:srgbClr val="FFFF0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Sundhedsrådene</a:t>
            </a:r>
            <a:endParaRPr/>
          </a:p>
        </p:txBody>
      </p:sp>
      <p:sp>
        <p:nvSpPr>
          <p:cNvPr id="138" name="Google Shape;138;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62500"/>
              </a:lnSpc>
              <a:spcBef>
                <a:spcPts val="0"/>
              </a:spcBef>
              <a:spcAft>
                <a:spcPts val="0"/>
              </a:spcAft>
              <a:buSzPts val="1800"/>
              <a:buChar char="-"/>
            </a:pPr>
            <a:r>
              <a:rPr lang="da"/>
              <a:t>“Samtidig oprettes der som noget nyt 17 sundhedsråd bestående af både regionale og kommunale politikere. Sundhedsrådene får regionalt flertal, og de får ansvaret for de almenmedicinske tilbud, de praktiserende speciallægeydelser samt patientrettet forebyggelse og de nye kronikerpakker til borgere med de mest udbredte kroniske sygdomme”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4" name="Google Shape;144;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5" name="Google Shape;145;p27"/>
          <p:cNvPicPr preferRelativeResize="0"/>
          <p:nvPr/>
        </p:nvPicPr>
        <p:blipFill>
          <a:blip r:embed="rId3">
            <a:alphaModFix/>
          </a:blip>
          <a:stretch>
            <a:fillRect/>
          </a:stretch>
        </p:blipFill>
        <p:spPr>
          <a:xfrm>
            <a:off x="825079" y="0"/>
            <a:ext cx="7493841"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1" name="Google Shape;151;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2" name="Google Shape;152;p28"/>
          <p:cNvPicPr preferRelativeResize="0"/>
          <p:nvPr/>
        </p:nvPicPr>
        <p:blipFill>
          <a:blip r:embed="rId3">
            <a:alphaModFix/>
          </a:blip>
          <a:stretch>
            <a:fillRect/>
          </a:stretch>
        </p:blipFill>
        <p:spPr>
          <a:xfrm>
            <a:off x="859851" y="0"/>
            <a:ext cx="7424299" cy="5143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9"/>
          <p:cNvSpPr txBox="1"/>
          <p:nvPr>
            <p:ph type="title"/>
          </p:nvPr>
        </p:nvSpPr>
        <p:spPr>
          <a:xfrm>
            <a:off x="311700" y="1370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da" sz="2600">
                <a:solidFill>
                  <a:schemeClr val="dk2"/>
                </a:solidFill>
              </a:rPr>
              <a:t>Næste gang fremlægger Chiara om en kommunalpolitisk nyhed</a:t>
            </a:r>
            <a:endParaRPr b="1" sz="2600">
              <a:solidFill>
                <a:schemeClr val="dk2"/>
              </a:solidFill>
            </a:endParaRPr>
          </a:p>
          <a:p>
            <a:pPr indent="0" lvl="0" marL="0" rtl="0" algn="ctr">
              <a:spcBef>
                <a:spcPts val="0"/>
              </a:spcBef>
              <a:spcAft>
                <a:spcPts val="0"/>
              </a:spcAft>
              <a:buNone/>
            </a:pPr>
            <a:r>
              <a:rPr b="1" lang="da" sz="2600">
                <a:solidFill>
                  <a:schemeClr val="dk2"/>
                </a:solidFill>
              </a:rPr>
              <a:t>Krav: inddragelse af </a:t>
            </a:r>
            <a:r>
              <a:rPr b="1" lang="da" sz="2600">
                <a:solidFill>
                  <a:schemeClr val="dk2"/>
                </a:solidFill>
              </a:rPr>
              <a:t>relevant teori + aktualitet</a:t>
            </a:r>
            <a:endParaRPr b="1" sz="2600">
              <a:solidFill>
                <a:schemeClr val="dk2"/>
              </a:solidFill>
            </a:endParaRPr>
          </a:p>
          <a:p>
            <a:pPr indent="0" lvl="0" marL="0" rtl="0" algn="ctr">
              <a:spcBef>
                <a:spcPts val="0"/>
              </a:spcBef>
              <a:spcAft>
                <a:spcPts val="0"/>
              </a:spcAft>
              <a:buNone/>
            </a:pPr>
            <a:r>
              <a:rPr b="1" i="1" lang="da" sz="2600">
                <a:solidFill>
                  <a:schemeClr val="dk2"/>
                </a:solidFill>
              </a:rPr>
              <a:t>Eksempel: meningsmåling og statistisk usikkerhed</a:t>
            </a:r>
            <a:endParaRPr b="1" i="1" sz="26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61" name="Shape 161"/>
        <p:cNvGrpSpPr/>
        <p:nvPr/>
      </p:nvGrpSpPr>
      <p:grpSpPr>
        <a:xfrm>
          <a:off x="0" y="0"/>
          <a:ext cx="0" cy="0"/>
          <a:chOff x="0" y="0"/>
          <a:chExt cx="0" cy="0"/>
        </a:xfrm>
      </p:grpSpPr>
      <p:sp>
        <p:nvSpPr>
          <p:cNvPr id="162" name="Google Shape;16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Modul 3: valgteknik</a:t>
            </a:r>
            <a:endParaRPr/>
          </a:p>
        </p:txBody>
      </p:sp>
      <p:sp>
        <p:nvSpPr>
          <p:cNvPr id="163" name="Google Shape;163;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da"/>
              <a:t>5 ting om kommunalpolitik</a:t>
            </a:r>
            <a:endParaRPr/>
          </a:p>
          <a:p>
            <a:pPr indent="-342900" lvl="0" marL="457200" rtl="0" algn="l">
              <a:spcBef>
                <a:spcPts val="0"/>
              </a:spcBef>
              <a:spcAft>
                <a:spcPts val="0"/>
              </a:spcAft>
              <a:buSzPts val="1800"/>
              <a:buChar char="-"/>
            </a:pPr>
            <a:r>
              <a:rPr lang="da"/>
              <a:t>Chiara fremlægger</a:t>
            </a:r>
            <a:endParaRPr/>
          </a:p>
          <a:p>
            <a:pPr indent="-342900" lvl="0" marL="457200" rtl="0" algn="l">
              <a:spcBef>
                <a:spcPts val="0"/>
              </a:spcBef>
              <a:spcAft>
                <a:spcPts val="0"/>
              </a:spcAft>
              <a:buSzPts val="1800"/>
              <a:buChar char="-"/>
            </a:pPr>
            <a:r>
              <a:rPr lang="da"/>
              <a:t>Gruppearbejde: valgforbund</a:t>
            </a:r>
            <a:endParaRPr/>
          </a:p>
          <a:p>
            <a:pPr indent="-342900" lvl="0" marL="457200" rtl="0" algn="l">
              <a:spcBef>
                <a:spcPts val="0"/>
              </a:spcBef>
              <a:spcAft>
                <a:spcPts val="0"/>
              </a:spcAft>
              <a:buSzPts val="1800"/>
              <a:buChar char="-"/>
            </a:pPr>
            <a:r>
              <a:rPr lang="da"/>
              <a:t>Oplæg om d’Hondtske metode</a:t>
            </a:r>
            <a:endParaRPr/>
          </a:p>
          <a:p>
            <a:pPr indent="0" lvl="0" marL="45720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Ud fra lektien: 5 ting om kommunalpolitik</a:t>
            </a:r>
            <a:endParaRPr/>
          </a:p>
        </p:txBody>
      </p:sp>
      <p:sp>
        <p:nvSpPr>
          <p:cNvPr id="169" name="Google Shape;169;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da"/>
              <a:t>Hvem kan stille op til byrådsvalg?</a:t>
            </a:r>
            <a:endParaRPr/>
          </a:p>
          <a:p>
            <a:pPr indent="-342900" lvl="0" marL="457200" rtl="0" algn="l">
              <a:spcBef>
                <a:spcPts val="0"/>
              </a:spcBef>
              <a:spcAft>
                <a:spcPts val="0"/>
              </a:spcAft>
              <a:buSzPts val="1800"/>
              <a:buChar char="-"/>
            </a:pPr>
            <a:r>
              <a:rPr lang="da"/>
              <a:t>Hvem kan stemme til byrådet?</a:t>
            </a:r>
            <a:endParaRPr/>
          </a:p>
          <a:p>
            <a:pPr indent="-342900" lvl="0" marL="457200" rtl="0" algn="l">
              <a:spcBef>
                <a:spcPts val="0"/>
              </a:spcBef>
              <a:spcAft>
                <a:spcPts val="0"/>
              </a:spcAft>
              <a:buSzPts val="1800"/>
              <a:buChar char="-"/>
            </a:pPr>
            <a:r>
              <a:rPr lang="da"/>
              <a:t>Hvad skal der til for at stille op med et nyt parti i byrådet?</a:t>
            </a:r>
            <a:endParaRPr/>
          </a:p>
          <a:p>
            <a:pPr indent="-342900" lvl="0" marL="457200" rtl="0" algn="l">
              <a:spcBef>
                <a:spcPts val="0"/>
              </a:spcBef>
              <a:spcAft>
                <a:spcPts val="0"/>
              </a:spcAft>
              <a:buSzPts val="1800"/>
              <a:buChar char="-"/>
            </a:pPr>
            <a:r>
              <a:rPr lang="da"/>
              <a:t>Hvilke tre måder kan man stille op til byrådet på? </a:t>
            </a:r>
            <a:endParaRPr/>
          </a:p>
          <a:p>
            <a:pPr indent="-342900" lvl="0" marL="457200" rtl="0" algn="l">
              <a:spcBef>
                <a:spcPts val="0"/>
              </a:spcBef>
              <a:spcAft>
                <a:spcPts val="0"/>
              </a:spcAft>
              <a:buSzPts val="1800"/>
              <a:buChar char="-"/>
            </a:pPr>
            <a:r>
              <a:rPr lang="da"/>
              <a:t>På hvilke tre måder kan kandidater til byrådet vælges?</a:t>
            </a:r>
            <a:endParaRPr/>
          </a:p>
          <a:p>
            <a:pPr indent="0" lvl="0" marL="45720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Chiara fremlægger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Modul 1: Nyt forløb - kommunalpolitik</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a"/>
              <a:t>Program:</a:t>
            </a:r>
            <a:endParaRPr/>
          </a:p>
          <a:p>
            <a:pPr indent="-342900" lvl="0" marL="457200" rtl="0" algn="l">
              <a:spcBef>
                <a:spcPts val="1200"/>
              </a:spcBef>
              <a:spcAft>
                <a:spcPts val="0"/>
              </a:spcAft>
              <a:buSzPts val="1800"/>
              <a:buChar char="-"/>
            </a:pPr>
            <a:r>
              <a:rPr lang="da"/>
              <a:t>Evaluering</a:t>
            </a:r>
            <a:endParaRPr/>
          </a:p>
          <a:p>
            <a:pPr indent="-342900" lvl="0" marL="457200" rtl="0" algn="l">
              <a:spcBef>
                <a:spcPts val="0"/>
              </a:spcBef>
              <a:spcAft>
                <a:spcPts val="0"/>
              </a:spcAft>
              <a:buSzPts val="1800"/>
              <a:buChar char="-"/>
            </a:pPr>
            <a:r>
              <a:rPr lang="da"/>
              <a:t>Intro</a:t>
            </a:r>
            <a:endParaRPr/>
          </a:p>
          <a:p>
            <a:pPr indent="-342900" lvl="0" marL="457200" rtl="0" algn="l">
              <a:spcBef>
                <a:spcPts val="0"/>
              </a:spcBef>
              <a:spcAft>
                <a:spcPts val="0"/>
              </a:spcAft>
              <a:buSzPts val="1800"/>
              <a:buChar char="-"/>
            </a:pPr>
            <a:r>
              <a:rPr lang="da"/>
              <a:t>Kommunalvalg i 2021 - hvad var resultatet?</a:t>
            </a:r>
            <a:endParaRPr/>
          </a:p>
          <a:p>
            <a:pPr indent="-342900" lvl="0" marL="457200" rtl="0" algn="l">
              <a:spcBef>
                <a:spcPts val="0"/>
              </a:spcBef>
              <a:spcAft>
                <a:spcPts val="0"/>
              </a:spcAft>
              <a:buSzPts val="1800"/>
              <a:buChar char="-"/>
            </a:pPr>
            <a:r>
              <a:rPr lang="da"/>
              <a:t>Begynde på fremlæggelser om hjemkommuner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Valgforbund - gruppearbejde</a:t>
            </a:r>
            <a:endParaRPr/>
          </a:p>
        </p:txBody>
      </p:sp>
      <p:sp>
        <p:nvSpPr>
          <p:cNvPr id="180" name="Google Shape;180;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da"/>
              <a:t>Undersøg</a:t>
            </a:r>
            <a:endParaRPr/>
          </a:p>
          <a:p>
            <a:pPr indent="-298450" lvl="0" marL="457200" rtl="0" algn="l">
              <a:spcBef>
                <a:spcPts val="1200"/>
              </a:spcBef>
              <a:spcAft>
                <a:spcPts val="0"/>
              </a:spcAft>
              <a:buClr>
                <a:schemeClr val="dk1"/>
              </a:buClr>
              <a:buSzPts val="1100"/>
              <a:buAutoNum type="arabicPeriod"/>
            </a:pPr>
            <a:r>
              <a:rPr lang="da"/>
              <a:t>Til kommunalvalg benyttes valgforbund. Hvad betyder det?</a:t>
            </a:r>
            <a:endParaRPr/>
          </a:p>
          <a:p>
            <a:pPr indent="-298450" lvl="0" marL="457200" rtl="0" algn="l">
              <a:spcBef>
                <a:spcPts val="0"/>
              </a:spcBef>
              <a:spcAft>
                <a:spcPts val="0"/>
              </a:spcAft>
              <a:buClr>
                <a:schemeClr val="dk1"/>
              </a:buClr>
              <a:buSzPts val="1100"/>
              <a:buAutoNum type="arabicPeriod"/>
            </a:pPr>
            <a:r>
              <a:rPr lang="da"/>
              <a:t>Hvilke partier er i hvilke valgforbund i din hjemkommune?</a:t>
            </a:r>
            <a:endParaRPr/>
          </a:p>
          <a:p>
            <a:pPr indent="-298450" lvl="0" marL="457200" rtl="0" algn="l">
              <a:spcBef>
                <a:spcPts val="0"/>
              </a:spcBef>
              <a:spcAft>
                <a:spcPts val="0"/>
              </a:spcAft>
              <a:buClr>
                <a:schemeClr val="dk1"/>
              </a:buClr>
              <a:buSzPts val="1100"/>
              <a:buAutoNum type="arabicPeriod"/>
            </a:pPr>
            <a:r>
              <a:rPr lang="da"/>
              <a:t>Hvordan kan det være, at en stemme på parti A kan ende med at gå til parti B?</a:t>
            </a:r>
            <a:endParaRPr/>
          </a:p>
          <a:p>
            <a:pPr indent="-298450" lvl="0" marL="457200" rtl="0" algn="l">
              <a:spcBef>
                <a:spcPts val="0"/>
              </a:spcBef>
              <a:spcAft>
                <a:spcPts val="0"/>
              </a:spcAft>
              <a:buClr>
                <a:schemeClr val="dk1"/>
              </a:buClr>
              <a:buSzPts val="1100"/>
              <a:buAutoNum type="arabicPeriod"/>
            </a:pPr>
            <a:r>
              <a:rPr lang="da"/>
              <a:t>Hvad er forskellen på om kandidaterne er sideordnet opstillet eller partilisteopstillet?</a:t>
            </a:r>
            <a:endParaRPr/>
          </a:p>
          <a:p>
            <a:pPr indent="-298450" lvl="0" marL="457200" rtl="0" algn="l">
              <a:spcBef>
                <a:spcPts val="0"/>
              </a:spcBef>
              <a:spcAft>
                <a:spcPts val="0"/>
              </a:spcAft>
              <a:buClr>
                <a:schemeClr val="dk1"/>
              </a:buClr>
              <a:buSzPts val="1100"/>
              <a:buAutoNum type="arabicPeriod"/>
            </a:pPr>
            <a:r>
              <a:rPr lang="da"/>
              <a:t>Hvad vil det sige at afgive hhv. en listestemme og en personlig stemme?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d’Hondtske metode</a:t>
            </a:r>
            <a:endParaRPr/>
          </a:p>
        </p:txBody>
      </p:sp>
      <p:sp>
        <p:nvSpPr>
          <p:cNvPr id="186" name="Google Shape;186;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a"/>
              <a:t>Metode til at fordele mandaterne mellem de opstillede efter et valg</a:t>
            </a:r>
            <a:endParaRPr/>
          </a:p>
          <a:p>
            <a:pPr indent="0" lvl="0" marL="0" rtl="0" algn="l">
              <a:spcBef>
                <a:spcPts val="1200"/>
              </a:spcBef>
              <a:spcAft>
                <a:spcPts val="0"/>
              </a:spcAft>
              <a:buNone/>
            </a:pPr>
            <a:r>
              <a:rPr lang="da"/>
              <a:t>“Den d’Hondtske metode er en enkel måde at fordele mandaterne på. Det foregår på den måde, at man dividerer kandidatlistens samlede antal stemmer med divisorerne 1, 2, 3, 4, 5, 6, … osv. indtil alle mandater i byrådet er fordelt. Hver gang kandidatlisten har fået et mandat, bliver listens stemmetal divideret med den næste divisor.” (s. 12 i Byrådet)</a:t>
            </a:r>
            <a:endParaRPr/>
          </a:p>
          <a:p>
            <a:pPr indent="0" lvl="0" marL="0" rtl="0" algn="l">
              <a:spcBef>
                <a:spcPts val="120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2" name="Google Shape;192;p35"/>
          <p:cNvSpPr txBox="1"/>
          <p:nvPr>
            <p:ph idx="1" type="body"/>
          </p:nvPr>
        </p:nvSpPr>
        <p:spPr>
          <a:xfrm>
            <a:off x="7303900" y="1152475"/>
            <a:ext cx="1528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a"/>
              <a:t>19 mandater skal fordeles i Stevns byråd</a:t>
            </a:r>
            <a:endParaRPr/>
          </a:p>
          <a:p>
            <a:pPr indent="0" lvl="0" marL="0" rtl="0" algn="l">
              <a:spcBef>
                <a:spcPts val="1200"/>
              </a:spcBef>
              <a:spcAft>
                <a:spcPts val="1200"/>
              </a:spcAft>
              <a:buNone/>
            </a:pPr>
            <a:r>
              <a:t/>
            </a:r>
            <a:endParaRPr/>
          </a:p>
        </p:txBody>
      </p:sp>
      <p:pic>
        <p:nvPicPr>
          <p:cNvPr id="193" name="Google Shape;193;p35"/>
          <p:cNvPicPr preferRelativeResize="0"/>
          <p:nvPr/>
        </p:nvPicPr>
        <p:blipFill>
          <a:blip r:embed="rId3">
            <a:alphaModFix/>
          </a:blip>
          <a:stretch>
            <a:fillRect/>
          </a:stretch>
        </p:blipFill>
        <p:spPr>
          <a:xfrm>
            <a:off x="379213" y="375200"/>
            <a:ext cx="6924675" cy="4514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9" name="Google Shape;199;p36"/>
          <p:cNvSpPr txBox="1"/>
          <p:nvPr>
            <p:ph idx="1" type="body"/>
          </p:nvPr>
        </p:nvSpPr>
        <p:spPr>
          <a:xfrm>
            <a:off x="7565675" y="1152463"/>
            <a:ext cx="1386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da"/>
              <a:t>Nu med valgforbund</a:t>
            </a:r>
            <a:endParaRPr/>
          </a:p>
        </p:txBody>
      </p:sp>
      <p:pic>
        <p:nvPicPr>
          <p:cNvPr id="200" name="Google Shape;200;p36"/>
          <p:cNvPicPr preferRelativeResize="0"/>
          <p:nvPr/>
        </p:nvPicPr>
        <p:blipFill>
          <a:blip r:embed="rId3">
            <a:alphaModFix/>
          </a:blip>
          <a:stretch>
            <a:fillRect/>
          </a:stretch>
        </p:blipFill>
        <p:spPr>
          <a:xfrm>
            <a:off x="311700" y="1084400"/>
            <a:ext cx="7253975" cy="35525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7"/>
          <p:cNvSpPr txBox="1"/>
          <p:nvPr>
            <p:ph type="title"/>
          </p:nvPr>
        </p:nvSpPr>
        <p:spPr>
          <a:xfrm>
            <a:off x="311700" y="22854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da"/>
              <a:t>Cecilie og Laura fremlægger om deres kommune næste gang</a:t>
            </a:r>
            <a:endParaRPr/>
          </a:p>
          <a:p>
            <a:pPr indent="0" lvl="0" marL="0" rtl="0" algn="l">
              <a:spcBef>
                <a:spcPts val="0"/>
              </a:spcBef>
              <a:spcAft>
                <a:spcPts val="0"/>
              </a:spcAft>
              <a:buNone/>
            </a:pPr>
            <a:r>
              <a:t/>
            </a:r>
            <a:endParaRPr/>
          </a:p>
        </p:txBody>
      </p:sp>
      <p:sp>
        <p:nvSpPr>
          <p:cNvPr id="206" name="Google Shape;206;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210" name="Shape 210"/>
        <p:cNvGrpSpPr/>
        <p:nvPr/>
      </p:nvGrpSpPr>
      <p:grpSpPr>
        <a:xfrm>
          <a:off x="0" y="0"/>
          <a:ext cx="0" cy="0"/>
          <a:chOff x="0" y="0"/>
          <a:chExt cx="0" cy="0"/>
        </a:xfrm>
      </p:grpSpPr>
      <p:sp>
        <p:nvSpPr>
          <p:cNvPr id="211" name="Google Shape;211;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Modul 3: Hvordan styres kommunen og hvad styrer kommunen? </a:t>
            </a:r>
            <a:endParaRPr/>
          </a:p>
        </p:txBody>
      </p:sp>
      <p:sp>
        <p:nvSpPr>
          <p:cNvPr id="212" name="Google Shape;212;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a"/>
              <a:t>Program</a:t>
            </a:r>
            <a:endParaRPr/>
          </a:p>
          <a:p>
            <a:pPr indent="-342900" lvl="0" marL="457200" rtl="0" algn="l">
              <a:spcBef>
                <a:spcPts val="1200"/>
              </a:spcBef>
              <a:spcAft>
                <a:spcPts val="0"/>
              </a:spcAft>
              <a:buSzPts val="1800"/>
              <a:buChar char="-"/>
            </a:pPr>
            <a:r>
              <a:rPr lang="da"/>
              <a:t>Fremlæggelser (Cecilie og Laura)</a:t>
            </a:r>
            <a:endParaRPr/>
          </a:p>
          <a:p>
            <a:pPr indent="-342900" lvl="0" marL="457200" rtl="0" algn="l">
              <a:spcBef>
                <a:spcPts val="0"/>
              </a:spcBef>
              <a:spcAft>
                <a:spcPts val="0"/>
              </a:spcAft>
              <a:buSzPts val="1800"/>
              <a:buChar char="-"/>
            </a:pPr>
            <a:r>
              <a:rPr lang="da"/>
              <a:t>Status på valget</a:t>
            </a:r>
            <a:endParaRPr/>
          </a:p>
          <a:p>
            <a:pPr indent="-342900" lvl="0" marL="457200" rtl="0" algn="l">
              <a:spcBef>
                <a:spcPts val="0"/>
              </a:spcBef>
              <a:spcAft>
                <a:spcPts val="0"/>
              </a:spcAft>
              <a:buSzPts val="1800"/>
              <a:buChar char="-"/>
            </a:pPr>
            <a:r>
              <a:rPr lang="da"/>
              <a:t>Grundlæggende viden om kommunens organisation</a:t>
            </a:r>
            <a:endParaRPr/>
          </a:p>
          <a:p>
            <a:pPr indent="-342900" lvl="0" marL="457200" rtl="0" algn="l">
              <a:spcBef>
                <a:spcPts val="0"/>
              </a:spcBef>
              <a:spcAft>
                <a:spcPts val="0"/>
              </a:spcAft>
              <a:buSzPts val="1800"/>
              <a:buChar char="-"/>
            </a:pPr>
            <a:r>
              <a:rPr lang="da"/>
              <a:t>Velfærdsudfordringer i kommunen</a:t>
            </a:r>
            <a:endParaRPr/>
          </a:p>
          <a:p>
            <a:pPr indent="0" lvl="0" marL="457200" rtl="0" algn="l">
              <a:spcBef>
                <a:spcPts val="120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Hvad skete der så med det valg??</a:t>
            </a:r>
            <a:endParaRPr/>
          </a:p>
        </p:txBody>
      </p:sp>
      <p:sp>
        <p:nvSpPr>
          <p:cNvPr id="218" name="Google Shape;218;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da"/>
              <a:t>- Hvilket parti blev størst på landsplan? Hvilke partier er gået frem og tilbage?</a:t>
            </a:r>
            <a:endParaRPr/>
          </a:p>
          <a:p>
            <a:pPr indent="0" lvl="0" marL="0" rtl="0" algn="l">
              <a:spcBef>
                <a:spcPts val="1200"/>
              </a:spcBef>
              <a:spcAft>
                <a:spcPts val="0"/>
              </a:spcAft>
              <a:buClr>
                <a:schemeClr val="dk1"/>
              </a:buClr>
              <a:buSzPts val="1100"/>
              <a:buFont typeface="Arial"/>
              <a:buNone/>
            </a:pPr>
            <a:r>
              <a:rPr lang="da"/>
              <a:t>- Hvad var stemmeprocenten? </a:t>
            </a:r>
            <a:endParaRPr/>
          </a:p>
          <a:p>
            <a:pPr indent="0" lvl="0" marL="0" rtl="0" algn="l">
              <a:spcBef>
                <a:spcPts val="1200"/>
              </a:spcBef>
              <a:spcAft>
                <a:spcPts val="0"/>
              </a:spcAft>
              <a:buClr>
                <a:schemeClr val="dk1"/>
              </a:buClr>
              <a:buSzPts val="1100"/>
              <a:buFont typeface="Arial"/>
              <a:buNone/>
            </a:pPr>
            <a:r>
              <a:rPr lang="da"/>
              <a:t>- Hvilke partier fik flest borgmesterposter?</a:t>
            </a:r>
            <a:endParaRPr/>
          </a:p>
          <a:p>
            <a:pPr indent="0" lvl="0" marL="0" rtl="0" algn="l">
              <a:spcBef>
                <a:spcPts val="1200"/>
              </a:spcBef>
              <a:spcAft>
                <a:spcPts val="1200"/>
              </a:spcAft>
              <a:buClr>
                <a:schemeClr val="dk1"/>
              </a:buClr>
              <a:buSzPts val="1100"/>
              <a:buFont typeface="Arial"/>
              <a:buNone/>
            </a:pPr>
            <a:r>
              <a:rPr lang="da"/>
              <a:t>- Hvad skete der i jeres hjemkommuner? (borgmester, stemmeprocent, byrådsmedlemmer)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Miniøvelse: statistisk usikkerhed</a:t>
            </a:r>
            <a:endParaRPr/>
          </a:p>
        </p:txBody>
      </p:sp>
      <p:sp>
        <p:nvSpPr>
          <p:cNvPr id="224" name="Google Shape;224;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da"/>
              <a:t>Besvares på papir - husk at skrive navn på</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8" name="Shape 228"/>
        <p:cNvGrpSpPr/>
        <p:nvPr/>
      </p:nvGrpSpPr>
      <p:grpSpPr>
        <a:xfrm>
          <a:off x="0" y="0"/>
          <a:ext cx="0" cy="0"/>
          <a:chOff x="0" y="0"/>
          <a:chExt cx="0" cy="0"/>
        </a:xfrm>
      </p:grpSpPr>
      <p:sp>
        <p:nvSpPr>
          <p:cNvPr id="229" name="Google Shape;229;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Makker-arbejde med lektien</a:t>
            </a:r>
            <a:endParaRPr/>
          </a:p>
        </p:txBody>
      </p:sp>
      <p:sp>
        <p:nvSpPr>
          <p:cNvPr id="230" name="Google Shape;230;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R"/>
            </a:pPr>
            <a:r>
              <a:rPr lang="da"/>
              <a:t>Find </a:t>
            </a:r>
            <a:r>
              <a:rPr lang="da"/>
              <a:t>én som du vil arbejde sammen med</a:t>
            </a:r>
            <a:endParaRPr/>
          </a:p>
          <a:p>
            <a:pPr indent="-342900" lvl="0" marL="457200" rtl="0" algn="l">
              <a:spcBef>
                <a:spcPts val="0"/>
              </a:spcBef>
              <a:spcAft>
                <a:spcPts val="0"/>
              </a:spcAft>
              <a:buSzPts val="1800"/>
              <a:buAutoNum type="arabicParenR"/>
            </a:pPr>
            <a:r>
              <a:rPr lang="da"/>
              <a:t>Løs tre opgaver sammen på en halv time ud fra lektien</a:t>
            </a:r>
            <a:endParaRPr/>
          </a:p>
          <a:p>
            <a:pPr indent="-342900" lvl="0" marL="457200" rtl="0" algn="l">
              <a:spcBef>
                <a:spcPts val="0"/>
              </a:spcBef>
              <a:spcAft>
                <a:spcPts val="0"/>
              </a:spcAft>
              <a:buSzPts val="1800"/>
              <a:buAutoNum type="arabicParenR"/>
            </a:pPr>
            <a:r>
              <a:rPr lang="da"/>
              <a:t>I får én opgave ad gangen fremsendt på lectio hvert 10. minut. </a:t>
            </a:r>
            <a:endParaRPr/>
          </a:p>
          <a:p>
            <a:pPr indent="-342900" lvl="0" marL="457200" rtl="0" algn="l">
              <a:spcBef>
                <a:spcPts val="0"/>
              </a:spcBef>
              <a:spcAft>
                <a:spcPts val="0"/>
              </a:spcAft>
              <a:buSzPts val="1800"/>
              <a:buAutoNum type="arabicParenR"/>
            </a:pPr>
            <a:r>
              <a:rPr lang="da"/>
              <a:t>Upload jeres besvarelse på elevfeedback hvert 10. minut. </a:t>
            </a:r>
            <a:endParaRPr/>
          </a:p>
          <a:p>
            <a:pPr indent="-342900" lvl="0" marL="457200" rtl="0" algn="l">
              <a:spcBef>
                <a:spcPts val="0"/>
              </a:spcBef>
              <a:spcAft>
                <a:spcPts val="0"/>
              </a:spcAft>
              <a:buSzPts val="1800"/>
              <a:buAutoNum type="arabicParenR"/>
            </a:pPr>
            <a:r>
              <a:rPr lang="da"/>
              <a:t>Fælles gennemgang efter 30 min. - overvej om I skal melde jer på at fortælle jeres svar til én af opgaverne for resten af klassen.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1: Lovgivning for kommuner i DK</a:t>
            </a:r>
            <a:endParaRPr/>
          </a:p>
        </p:txBody>
      </p:sp>
      <p:sp>
        <p:nvSpPr>
          <p:cNvPr id="236" name="Google Shape;236;p42"/>
          <p:cNvSpPr txBox="1"/>
          <p:nvPr>
            <p:ph idx="1" type="body"/>
          </p:nvPr>
        </p:nvSpPr>
        <p:spPr>
          <a:xfrm>
            <a:off x="311700" y="1152475"/>
            <a:ext cx="3603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a"/>
              <a:t>Figur 10.1 </a:t>
            </a:r>
            <a:endParaRPr/>
          </a:p>
          <a:p>
            <a:pPr indent="0" lvl="0" marL="0" rtl="0" algn="l">
              <a:spcBef>
                <a:spcPts val="1200"/>
              </a:spcBef>
              <a:spcAft>
                <a:spcPts val="1200"/>
              </a:spcAft>
              <a:buNone/>
            </a:pPr>
            <a:r>
              <a:t/>
            </a:r>
            <a:endParaRPr/>
          </a:p>
        </p:txBody>
      </p:sp>
      <p:pic>
        <p:nvPicPr>
          <p:cNvPr id="237" name="Google Shape;237;p42"/>
          <p:cNvPicPr preferRelativeResize="0"/>
          <p:nvPr/>
        </p:nvPicPr>
        <p:blipFill>
          <a:blip r:embed="rId3">
            <a:alphaModFix/>
          </a:blip>
          <a:stretch>
            <a:fillRect/>
          </a:stretch>
        </p:blipFill>
        <p:spPr>
          <a:xfrm>
            <a:off x="1553125" y="1112825"/>
            <a:ext cx="5411283" cy="3935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Evaluering</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da"/>
              <a:t>Vi kigger på den sammen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2: Hvordan styres kommunen?</a:t>
            </a:r>
            <a:endParaRPr/>
          </a:p>
        </p:txBody>
      </p:sp>
      <p:sp>
        <p:nvSpPr>
          <p:cNvPr id="243" name="Google Shape;243;p43"/>
          <p:cNvSpPr txBox="1"/>
          <p:nvPr>
            <p:ph idx="1" type="body"/>
          </p:nvPr>
        </p:nvSpPr>
        <p:spPr>
          <a:xfrm>
            <a:off x="311700" y="1152475"/>
            <a:ext cx="4355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a"/>
              <a:t>Figur 10.2 </a:t>
            </a:r>
            <a:endParaRPr/>
          </a:p>
          <a:p>
            <a:pPr indent="0" lvl="0" marL="0" rtl="0" algn="l">
              <a:spcBef>
                <a:spcPts val="1200"/>
              </a:spcBef>
              <a:spcAft>
                <a:spcPts val="1200"/>
              </a:spcAft>
              <a:buClr>
                <a:schemeClr val="dk1"/>
              </a:buClr>
              <a:buSzPts val="1100"/>
              <a:buFont typeface="Arial"/>
              <a:buNone/>
            </a:pPr>
            <a:r>
              <a:t/>
            </a:r>
            <a:endParaRPr/>
          </a:p>
        </p:txBody>
      </p:sp>
      <p:pic>
        <p:nvPicPr>
          <p:cNvPr id="244" name="Google Shape;244;p43"/>
          <p:cNvPicPr preferRelativeResize="0"/>
          <p:nvPr/>
        </p:nvPicPr>
        <p:blipFill>
          <a:blip r:embed="rId3">
            <a:alphaModFix/>
          </a:blip>
          <a:stretch>
            <a:fillRect/>
          </a:stretch>
        </p:blipFill>
        <p:spPr>
          <a:xfrm>
            <a:off x="1583053" y="1017713"/>
            <a:ext cx="4165651" cy="4048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3: Kommunernes dele</a:t>
            </a:r>
            <a:endParaRPr/>
          </a:p>
        </p:txBody>
      </p:sp>
      <p:sp>
        <p:nvSpPr>
          <p:cNvPr id="250" name="Google Shape;250;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a"/>
              <a:t>Beskriv funktionen som disse aktører har i kommunen ud fra afsnit 10.3 i Byrådet:</a:t>
            </a:r>
            <a:endParaRPr/>
          </a:p>
          <a:p>
            <a:pPr indent="-342900" lvl="0" marL="457200" rtl="0" algn="l">
              <a:spcBef>
                <a:spcPts val="1200"/>
              </a:spcBef>
              <a:spcAft>
                <a:spcPts val="0"/>
              </a:spcAft>
              <a:buSzPts val="1800"/>
              <a:buChar char="-"/>
            </a:pPr>
            <a:r>
              <a:rPr lang="da"/>
              <a:t>Byrådet</a:t>
            </a:r>
            <a:endParaRPr/>
          </a:p>
          <a:p>
            <a:pPr indent="-342900" lvl="0" marL="457200" rtl="0" algn="l">
              <a:spcBef>
                <a:spcPts val="0"/>
              </a:spcBef>
              <a:spcAft>
                <a:spcPts val="0"/>
              </a:spcAft>
              <a:buSzPts val="1800"/>
              <a:buChar char="-"/>
            </a:pPr>
            <a:r>
              <a:rPr lang="da"/>
              <a:t>Borgmesteren</a:t>
            </a:r>
            <a:endParaRPr/>
          </a:p>
          <a:p>
            <a:pPr indent="-342900" lvl="0" marL="457200" rtl="0" algn="l">
              <a:spcBef>
                <a:spcPts val="0"/>
              </a:spcBef>
              <a:spcAft>
                <a:spcPts val="0"/>
              </a:spcAft>
              <a:buSzPts val="1800"/>
              <a:buChar char="-"/>
            </a:pPr>
            <a:r>
              <a:rPr lang="da"/>
              <a:t>Økonomiudvalget</a:t>
            </a:r>
            <a:endParaRPr/>
          </a:p>
          <a:p>
            <a:pPr indent="-342900" lvl="0" marL="457200" rtl="0" algn="l">
              <a:spcBef>
                <a:spcPts val="0"/>
              </a:spcBef>
              <a:spcAft>
                <a:spcPts val="0"/>
              </a:spcAft>
              <a:buSzPts val="1800"/>
              <a:buChar char="-"/>
            </a:pPr>
            <a:r>
              <a:rPr lang="da"/>
              <a:t>Stående udvalg</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Gruppearbejde: Velfærdsudfordringer i kommunen</a:t>
            </a:r>
            <a:endParaRPr/>
          </a:p>
        </p:txBody>
      </p:sp>
      <p:sp>
        <p:nvSpPr>
          <p:cNvPr id="256" name="Google Shape;256;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da"/>
              <a:t>Repetition af velfærdsmodellerne</a:t>
            </a:r>
            <a:endParaRPr/>
          </a:p>
          <a:p>
            <a:pPr indent="-317500" lvl="1" marL="914400" rtl="0" algn="l">
              <a:spcBef>
                <a:spcPts val="0"/>
              </a:spcBef>
              <a:spcAft>
                <a:spcPts val="0"/>
              </a:spcAft>
              <a:buSzPts val="1400"/>
              <a:buChar char="-"/>
            </a:pPr>
            <a:r>
              <a:rPr lang="da"/>
              <a:t>Hvilke tre modeller? Hvad går de ud på i grove træk?</a:t>
            </a:r>
            <a:endParaRPr/>
          </a:p>
          <a:p>
            <a:pPr indent="-342900" lvl="0" marL="457200" rtl="0" algn="l">
              <a:spcBef>
                <a:spcPts val="0"/>
              </a:spcBef>
              <a:spcAft>
                <a:spcPts val="0"/>
              </a:spcAft>
              <a:buSzPts val="1800"/>
              <a:buChar char="-"/>
            </a:pPr>
            <a:r>
              <a:rPr lang="da"/>
              <a:t>Hvilken velfærd står kommunerne for i DK?</a:t>
            </a:r>
            <a:endParaRPr/>
          </a:p>
          <a:p>
            <a:pPr indent="-317500" lvl="1" marL="914400" rtl="0" algn="l">
              <a:spcBef>
                <a:spcPts val="0"/>
              </a:spcBef>
              <a:spcAft>
                <a:spcPts val="0"/>
              </a:spcAft>
              <a:buSzPts val="1400"/>
              <a:buChar char="-"/>
            </a:pPr>
            <a:r>
              <a:rPr lang="da"/>
              <a:t>Brug videoen her som kilde: </a:t>
            </a:r>
            <a:r>
              <a:rPr lang="da" sz="1100" u="sng">
                <a:solidFill>
                  <a:schemeClr val="hlink"/>
                </a:solidFill>
                <a:hlinkClick r:id="rId3"/>
              </a:rPr>
              <a:t>https://www.dr.dk/drtv/se/explainer_-saa-meget-bestemmer-din-kommune_275009</a:t>
            </a:r>
            <a:endParaRPr/>
          </a:p>
          <a:p>
            <a:pPr indent="-342900" lvl="0" marL="457200" rtl="0" algn="l">
              <a:spcBef>
                <a:spcPts val="0"/>
              </a:spcBef>
              <a:spcAft>
                <a:spcPts val="0"/>
              </a:spcAft>
              <a:buSzPts val="1800"/>
              <a:buChar char="-"/>
            </a:pPr>
            <a:r>
              <a:rPr lang="da"/>
              <a:t>Hvilke udfordringer kæmper vi med i vores velfærdssystem generelt?</a:t>
            </a:r>
            <a:endParaRPr/>
          </a:p>
          <a:p>
            <a:pPr indent="0" lvl="0" marL="457200" rtl="0" algn="l">
              <a:spcBef>
                <a:spcPts val="1200"/>
              </a:spcBef>
              <a:spcAft>
                <a:spcPts val="1200"/>
              </a:spcAft>
              <a:buNone/>
            </a:pPr>
            <a:r>
              <a:rPr lang="da"/>
              <a:t>Se: </a:t>
            </a:r>
            <a:r>
              <a:rPr lang="da" sz="1100" u="sng">
                <a:solidFill>
                  <a:schemeClr val="hlink"/>
                </a:solidFill>
                <a:hlinkClick r:id="rId4"/>
              </a:rPr>
              <a:t>11.5: Velfærdsstatens udfordringer | ØKONOMIENS KERNESTOF</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62" name="Google Shape;262;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63" name="Google Shape;263;p46"/>
          <p:cNvPicPr preferRelativeResize="0"/>
          <p:nvPr/>
        </p:nvPicPr>
        <p:blipFill>
          <a:blip r:embed="rId3">
            <a:alphaModFix/>
          </a:blip>
          <a:stretch>
            <a:fillRect/>
          </a:stretch>
        </p:blipFill>
        <p:spPr>
          <a:xfrm>
            <a:off x="171850" y="1053237"/>
            <a:ext cx="8800300" cy="30370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69" name="Google Shape;269;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da"/>
              <a:t>Hvilke konkrete velfærdsproblemer står fx Københavns kommune med?</a:t>
            </a:r>
            <a:endParaRPr/>
          </a:p>
          <a:p>
            <a:pPr indent="0" lvl="0" marL="457200" rtl="0" algn="l">
              <a:spcBef>
                <a:spcPts val="1200"/>
              </a:spcBef>
              <a:spcAft>
                <a:spcPts val="12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8"/>
          <p:cNvSpPr txBox="1"/>
          <p:nvPr>
            <p:ph type="title"/>
          </p:nvPr>
        </p:nvSpPr>
        <p:spPr>
          <a:xfrm>
            <a:off x="311700" y="1370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da" sz="2600">
                <a:solidFill>
                  <a:schemeClr val="dk2"/>
                </a:solidFill>
              </a:rPr>
              <a:t>Næste gang fremlægger Markus </a:t>
            </a:r>
            <a:endParaRPr b="1" sz="2600">
              <a:solidFill>
                <a:schemeClr val="dk2"/>
              </a:solidFill>
            </a:endParaRPr>
          </a:p>
          <a:p>
            <a:pPr indent="0" lvl="0" marL="0" rtl="0" algn="ctr">
              <a:spcBef>
                <a:spcPts val="0"/>
              </a:spcBef>
              <a:spcAft>
                <a:spcPts val="0"/>
              </a:spcAft>
              <a:buNone/>
            </a:pPr>
            <a:r>
              <a:rPr b="1" lang="da" sz="2600">
                <a:solidFill>
                  <a:schemeClr val="dk2"/>
                </a:solidFill>
              </a:rPr>
              <a:t>Krav: inddragelse af relevant teori + aktualitet</a:t>
            </a:r>
            <a:endParaRPr b="1" sz="2600">
              <a:solidFill>
                <a:schemeClr val="dk2"/>
              </a:solidFill>
            </a:endParaRPr>
          </a:p>
          <a:p>
            <a:pPr indent="0" lvl="0" marL="0" rtl="0" algn="ctr">
              <a:spcBef>
                <a:spcPts val="0"/>
              </a:spcBef>
              <a:spcAft>
                <a:spcPts val="0"/>
              </a:spcAft>
              <a:buNone/>
            </a:pPr>
            <a:r>
              <a:rPr b="1" i="1" lang="da" sz="2600">
                <a:solidFill>
                  <a:schemeClr val="dk2"/>
                </a:solidFill>
              </a:rPr>
              <a:t>Eksempel: meningsmåling og statistisk usikkerhed</a:t>
            </a:r>
            <a:endParaRPr b="1" i="1" sz="2600">
              <a:solidFill>
                <a:schemeClr val="dk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278" name="Shape 278"/>
        <p:cNvGrpSpPr/>
        <p:nvPr/>
      </p:nvGrpSpPr>
      <p:grpSpPr>
        <a:xfrm>
          <a:off x="0" y="0"/>
          <a:ext cx="0" cy="0"/>
          <a:chOff x="0" y="0"/>
          <a:chExt cx="0" cy="0"/>
        </a:xfrm>
      </p:grpSpPr>
      <p:sp>
        <p:nvSpPr>
          <p:cNvPr id="279" name="Google Shape;279;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Modul 4: Hvem har magten i kommunerne?</a:t>
            </a:r>
            <a:endParaRPr/>
          </a:p>
        </p:txBody>
      </p:sp>
      <p:sp>
        <p:nvSpPr>
          <p:cNvPr id="280" name="Google Shape;280;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a"/>
              <a:t>Program</a:t>
            </a:r>
            <a:endParaRPr/>
          </a:p>
          <a:p>
            <a:pPr indent="-342900" lvl="0" marL="457200" rtl="0" algn="l">
              <a:spcBef>
                <a:spcPts val="1200"/>
              </a:spcBef>
              <a:spcAft>
                <a:spcPts val="0"/>
              </a:spcAft>
              <a:buSzPts val="1800"/>
              <a:buChar char="-"/>
            </a:pPr>
            <a:r>
              <a:rPr lang="da"/>
              <a:t>Fremlæggelse v. Markus</a:t>
            </a:r>
            <a:endParaRPr/>
          </a:p>
          <a:p>
            <a:pPr indent="-342900" lvl="0" marL="457200" rtl="0" algn="l">
              <a:spcBef>
                <a:spcPts val="0"/>
              </a:spcBef>
              <a:spcAft>
                <a:spcPts val="0"/>
              </a:spcAft>
              <a:buSzPts val="1800"/>
              <a:buChar char="-"/>
            </a:pPr>
            <a:r>
              <a:rPr lang="da"/>
              <a:t>Ny aflevering</a:t>
            </a:r>
            <a:endParaRPr/>
          </a:p>
          <a:p>
            <a:pPr indent="-342900" lvl="0" marL="457200" rtl="0" algn="l">
              <a:spcBef>
                <a:spcPts val="0"/>
              </a:spcBef>
              <a:spcAft>
                <a:spcPts val="0"/>
              </a:spcAft>
              <a:buSzPts val="1800"/>
              <a:buChar char="-"/>
            </a:pPr>
            <a:r>
              <a:rPr lang="da"/>
              <a:t>Velfærdsudfordringer (mangler fra sidst)</a:t>
            </a:r>
            <a:endParaRPr/>
          </a:p>
          <a:p>
            <a:pPr indent="-342900" lvl="0" marL="457200" rtl="0" algn="l">
              <a:spcBef>
                <a:spcPts val="0"/>
              </a:spcBef>
              <a:spcAft>
                <a:spcPts val="0"/>
              </a:spcAft>
              <a:buSzPts val="1800"/>
              <a:buChar char="-"/>
            </a:pPr>
            <a:r>
              <a:rPr lang="da"/>
              <a:t>Magtteori</a:t>
            </a:r>
            <a:endParaRPr/>
          </a:p>
          <a:p>
            <a:pPr indent="-342900" lvl="0" marL="457200" rtl="0" algn="l">
              <a:spcBef>
                <a:spcPts val="0"/>
              </a:spcBef>
              <a:spcAft>
                <a:spcPts val="0"/>
              </a:spcAft>
              <a:buSzPts val="1800"/>
              <a:buChar char="-"/>
            </a:pPr>
            <a:r>
              <a:rPr lang="da"/>
              <a:t>Evt.</a:t>
            </a:r>
            <a:endParaRPr/>
          </a:p>
          <a:p>
            <a:pPr indent="0" lvl="0" marL="457200" rtl="0" algn="l">
              <a:spcBef>
                <a:spcPts val="1200"/>
              </a:spcBef>
              <a:spcAft>
                <a:spcPts val="120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Markus fremlægger</a:t>
            </a:r>
            <a:endParaRPr/>
          </a:p>
        </p:txBody>
      </p:sp>
      <p:sp>
        <p:nvSpPr>
          <p:cNvPr id="286" name="Google Shape;286;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Ny aflevering</a:t>
            </a:r>
            <a:endParaRPr/>
          </a:p>
        </p:txBody>
      </p:sp>
      <p:sp>
        <p:nvSpPr>
          <p:cNvPr id="292" name="Google Shape;292;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93" name="Google Shape;293;p51" title="Skærmbillede 2025-11-23 kl. 20.20.03.png"/>
          <p:cNvPicPr preferRelativeResize="0"/>
          <p:nvPr/>
        </p:nvPicPr>
        <p:blipFill>
          <a:blip r:embed="rId3">
            <a:alphaModFix/>
          </a:blip>
          <a:stretch>
            <a:fillRect/>
          </a:stretch>
        </p:blipFill>
        <p:spPr>
          <a:xfrm>
            <a:off x="178800" y="1025187"/>
            <a:ext cx="9143999" cy="372207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Ny aflevering</a:t>
            </a:r>
            <a:endParaRPr/>
          </a:p>
        </p:txBody>
      </p:sp>
      <p:sp>
        <p:nvSpPr>
          <p:cNvPr id="299" name="Google Shape;299;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a"/>
              <a:t>Hav fokus på at opfylde genrekrav for "undersøg" og "diskussion", da målet er, at I øver jer på disse genrer.</a:t>
            </a:r>
            <a:endParaRPr/>
          </a:p>
          <a:p>
            <a:pPr indent="0" lvl="0" marL="0" rtl="0" algn="l">
              <a:spcBef>
                <a:spcPts val="1200"/>
              </a:spcBef>
              <a:spcAft>
                <a:spcPts val="0"/>
              </a:spcAft>
              <a:buNone/>
            </a:pPr>
            <a:r>
              <a:rPr lang="da"/>
              <a:t>Denne gang skal I selv sørge for at læse op i “sådan skriver du i samfundsfag” samt ved at kigge i rettevejledningerne vedlagt opgaven.</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Nyt forløb - kommunalvalg og hva’ så?</a:t>
            </a:r>
            <a:endParaRPr/>
          </a:p>
        </p:txBody>
      </p:sp>
      <p:sp>
        <p:nvSpPr>
          <p:cNvPr id="79" name="Google Shape;79;p17"/>
          <p:cNvSpPr txBox="1"/>
          <p:nvPr>
            <p:ph idx="1" type="body"/>
          </p:nvPr>
        </p:nvSpPr>
        <p:spPr>
          <a:xfrm>
            <a:off x="311700" y="1152475"/>
            <a:ext cx="8520600" cy="376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a"/>
              <a:t>Hvorfor? </a:t>
            </a:r>
            <a:endParaRPr/>
          </a:p>
          <a:p>
            <a:pPr indent="-342900" lvl="0" marL="457200" rtl="0" algn="l">
              <a:spcBef>
                <a:spcPts val="1200"/>
              </a:spcBef>
              <a:spcAft>
                <a:spcPts val="0"/>
              </a:spcAft>
              <a:buSzPts val="1800"/>
              <a:buChar char="-"/>
            </a:pPr>
            <a:r>
              <a:rPr lang="da"/>
              <a:t>Demokratisk medborgerskab</a:t>
            </a:r>
            <a:endParaRPr/>
          </a:p>
          <a:p>
            <a:pPr indent="-342900" lvl="0" marL="457200" rtl="0" algn="l">
              <a:spcBef>
                <a:spcPts val="0"/>
              </a:spcBef>
              <a:spcAft>
                <a:spcPts val="0"/>
              </a:spcAft>
              <a:buSzPts val="1800"/>
              <a:buChar char="-"/>
            </a:pPr>
            <a:r>
              <a:rPr lang="da"/>
              <a:t>Viden om kommunal- og regionsrådsvalg → almen dannelse</a:t>
            </a:r>
            <a:endParaRPr/>
          </a:p>
          <a:p>
            <a:pPr indent="0" lvl="0" marL="0" rtl="0" algn="l">
              <a:spcBef>
                <a:spcPts val="1200"/>
              </a:spcBef>
              <a:spcAft>
                <a:spcPts val="0"/>
              </a:spcAft>
              <a:buNone/>
            </a:pPr>
            <a:r>
              <a:rPr lang="da"/>
              <a:t>Kernestof:</a:t>
            </a:r>
            <a:endParaRPr/>
          </a:p>
          <a:p>
            <a:pPr indent="-342900" lvl="0" marL="457200" rtl="0" algn="l">
              <a:spcBef>
                <a:spcPts val="1200"/>
              </a:spcBef>
              <a:spcAft>
                <a:spcPts val="0"/>
              </a:spcAft>
              <a:buSzPts val="1800"/>
              <a:buChar char="-"/>
            </a:pPr>
            <a:r>
              <a:rPr i="1" lang="da"/>
              <a:t>Magtteorier</a:t>
            </a:r>
            <a:r>
              <a:rPr lang="da"/>
              <a:t> - hvad er magt og hvem har magten i kommunerne?</a:t>
            </a:r>
            <a:endParaRPr/>
          </a:p>
          <a:p>
            <a:pPr indent="-342900" lvl="0" marL="457200" rtl="0" algn="l">
              <a:spcBef>
                <a:spcPts val="0"/>
              </a:spcBef>
              <a:spcAft>
                <a:spcPts val="0"/>
              </a:spcAft>
              <a:buSzPts val="1800"/>
              <a:buChar char="-"/>
            </a:pPr>
            <a:r>
              <a:rPr i="1" lang="da"/>
              <a:t>Om medier og deres magt</a:t>
            </a:r>
            <a:r>
              <a:rPr lang="da"/>
              <a:t> - hvilken rolle spiller de forskellige medier i kommunalvalgkampen?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Brainstorm: hvilke velfærdsudfordringer har vi i DK?</a:t>
            </a:r>
            <a:endParaRPr/>
          </a:p>
        </p:txBody>
      </p:sp>
      <p:sp>
        <p:nvSpPr>
          <p:cNvPr id="305" name="Google Shape;305;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R"/>
            </a:pPr>
            <a:r>
              <a:rPr lang="da"/>
              <a:t>Eleverne får papir og brainstormer to og to (5 min)</a:t>
            </a:r>
            <a:endParaRPr/>
          </a:p>
          <a:p>
            <a:pPr indent="-342900" lvl="0" marL="457200" rtl="0" algn="l">
              <a:spcBef>
                <a:spcPts val="0"/>
              </a:spcBef>
              <a:spcAft>
                <a:spcPts val="0"/>
              </a:spcAft>
              <a:buSzPts val="1800"/>
              <a:buAutoNum type="arabicParenR"/>
            </a:pPr>
            <a:r>
              <a:rPr lang="da"/>
              <a:t>Eleverne skal nu kategorisere deres id</a:t>
            </a:r>
            <a:r>
              <a:rPr lang="da"/>
              <a:t>éer inden for de 7 udfordringer på næste slide. </a:t>
            </a:r>
            <a:endParaRPr/>
          </a:p>
          <a:p>
            <a:pPr indent="0" lvl="0" marL="0" rtl="0" algn="l">
              <a:spcBef>
                <a:spcPts val="1200"/>
              </a:spcBef>
              <a:spcAft>
                <a:spcPts val="120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11" name="Google Shape;311;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12" name="Google Shape;312;p54"/>
          <p:cNvPicPr preferRelativeResize="0"/>
          <p:nvPr/>
        </p:nvPicPr>
        <p:blipFill>
          <a:blip r:embed="rId3">
            <a:alphaModFix/>
          </a:blip>
          <a:stretch>
            <a:fillRect/>
          </a:stretch>
        </p:blipFill>
        <p:spPr>
          <a:xfrm>
            <a:off x="0" y="629811"/>
            <a:ext cx="9143999" cy="388387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Magtens tredeling</a:t>
            </a:r>
            <a:endParaRPr/>
          </a:p>
        </p:txBody>
      </p:sp>
      <p:sp>
        <p:nvSpPr>
          <p:cNvPr id="318" name="Google Shape;318;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a"/>
              <a:t>Tages samlet på tavlen</a:t>
            </a:r>
            <a:endParaRPr/>
          </a:p>
          <a:p>
            <a:pPr indent="0" lvl="0" marL="0" rtl="0" algn="l">
              <a:spcBef>
                <a:spcPts val="1200"/>
              </a:spcBef>
              <a:spcAft>
                <a:spcPts val="0"/>
              </a:spcAft>
              <a:buNone/>
            </a:pPr>
            <a:r>
              <a:rPr lang="da"/>
              <a:t>… hvordan er det nu??</a:t>
            </a:r>
            <a:endParaRPr/>
          </a:p>
          <a:p>
            <a:pPr indent="0" lvl="0" marL="0" rtl="0" algn="l">
              <a:spcBef>
                <a:spcPts val="1200"/>
              </a:spcBef>
              <a:spcAft>
                <a:spcPts val="1200"/>
              </a:spcAft>
              <a:buNone/>
            </a:pPr>
            <a:r>
              <a:rPr lang="da"/>
              <a:t>Hvor kan vi placere byrådene?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322" name="Shape 322"/>
        <p:cNvGrpSpPr/>
        <p:nvPr/>
      </p:nvGrpSpPr>
      <p:grpSpPr>
        <a:xfrm>
          <a:off x="0" y="0"/>
          <a:ext cx="0" cy="0"/>
          <a:chOff x="0" y="0"/>
          <a:chExt cx="0" cy="0"/>
        </a:xfrm>
      </p:grpSpPr>
      <p:sp>
        <p:nvSpPr>
          <p:cNvPr id="323" name="Google Shape;323;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Modul 5: Magtopfattelser</a:t>
            </a:r>
            <a:endParaRPr/>
          </a:p>
        </p:txBody>
      </p:sp>
      <p:sp>
        <p:nvSpPr>
          <p:cNvPr id="324" name="Google Shape;324;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da"/>
              <a:t>Magtbegreber fortsat</a:t>
            </a:r>
            <a:endParaRPr/>
          </a:p>
          <a:p>
            <a:pPr indent="-342900" lvl="0" marL="457200" rtl="0" algn="l">
              <a:spcBef>
                <a:spcPts val="0"/>
              </a:spcBef>
              <a:spcAft>
                <a:spcPts val="0"/>
              </a:spcAft>
              <a:buSzPts val="1800"/>
              <a:buChar char="-"/>
            </a:pPr>
            <a:r>
              <a:rPr lang="da"/>
              <a:t>Gruppearbejde: magtopfattelser</a:t>
            </a:r>
            <a:endParaRPr/>
          </a:p>
          <a:p>
            <a:pPr indent="-342900" lvl="0" marL="457200" rtl="0" algn="l">
              <a:spcBef>
                <a:spcPts val="0"/>
              </a:spcBef>
              <a:spcAft>
                <a:spcPts val="0"/>
              </a:spcAft>
              <a:buSzPts val="1800"/>
              <a:buChar char="-"/>
            </a:pPr>
            <a:r>
              <a:rPr lang="da"/>
              <a:t>Medierne som 4. statsmagt i demokratiet</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Magtbegreber - hvilke kan I huske fra lektien?</a:t>
            </a:r>
            <a:endParaRPr/>
          </a:p>
        </p:txBody>
      </p:sp>
      <p:sp>
        <p:nvSpPr>
          <p:cNvPr id="330" name="Google Shape;330;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a"/>
              <a:t>På tavlen gennemgås de begreber eleverne kan huske fra lektien</a:t>
            </a:r>
            <a:endParaRPr/>
          </a:p>
          <a:p>
            <a:pPr indent="-342900" lvl="0" marL="457200" rtl="0" algn="l">
              <a:spcBef>
                <a:spcPts val="1200"/>
              </a:spcBef>
              <a:spcAft>
                <a:spcPts val="0"/>
              </a:spcAft>
              <a:buSzPts val="1800"/>
              <a:buChar char="-"/>
            </a:pPr>
            <a:r>
              <a:rPr lang="da"/>
              <a:t>Start med at skrive “magt som ressource”: </a:t>
            </a:r>
            <a:r>
              <a:rPr lang="da" sz="1300">
                <a:solidFill>
                  <a:srgbClr val="333333"/>
                </a:solidFill>
                <a:highlight>
                  <a:schemeClr val="lt1"/>
                </a:highlight>
              </a:rPr>
              <a:t>positionel styrke, økonomisk styrke, faglig styrke eller organisatorisk styrke.</a:t>
            </a:r>
            <a:endParaRPr sz="1100">
              <a:solidFill>
                <a:schemeClr val="dk1"/>
              </a:solidFill>
            </a:endParaRPr>
          </a:p>
          <a:p>
            <a:pPr indent="-342900" lvl="0" marL="457200" rtl="0" algn="l">
              <a:spcBef>
                <a:spcPts val="0"/>
              </a:spcBef>
              <a:spcAft>
                <a:spcPts val="0"/>
              </a:spcAft>
              <a:buSzPts val="1800"/>
              <a:buChar char="-"/>
            </a:pPr>
            <a:r>
              <a:rPr lang="da"/>
              <a:t>Spørg ind til de relationelle magtbegreber</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Magtbegreber (ud fra kap. 7 i byrådet + PolitikBogen 8.1)</a:t>
            </a:r>
            <a:endParaRPr/>
          </a:p>
        </p:txBody>
      </p:sp>
      <p:sp>
        <p:nvSpPr>
          <p:cNvPr id="336" name="Google Shape;336;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da"/>
              <a:t>Magt (den enkeltes magt)</a:t>
            </a:r>
            <a:endParaRPr b="1"/>
          </a:p>
          <a:p>
            <a:pPr indent="-317182" lvl="0" marL="457200" rtl="0" algn="l">
              <a:spcBef>
                <a:spcPts val="1200"/>
              </a:spcBef>
              <a:spcAft>
                <a:spcPts val="0"/>
              </a:spcAft>
              <a:buSzPct val="100000"/>
              <a:buChar char="-"/>
            </a:pPr>
            <a:r>
              <a:rPr lang="da"/>
              <a:t>Hvilke 4 parametre er afgørende for at vurdere den enkeltes magt som ressource? </a:t>
            </a:r>
            <a:r>
              <a:rPr i="1" lang="da">
                <a:uFill>
                  <a:noFill/>
                </a:uFill>
                <a:hlinkClick r:id="rId3"/>
              </a:rPr>
              <a:t>https://politikbogen.ibog.forlagetcolumbus.dk/?id=433</a:t>
            </a:r>
            <a:r>
              <a:rPr i="1" lang="da"/>
              <a:t> </a:t>
            </a:r>
            <a:endParaRPr i="1"/>
          </a:p>
          <a:p>
            <a:pPr indent="0" lvl="0" marL="0" rtl="0" algn="l">
              <a:spcBef>
                <a:spcPts val="1200"/>
              </a:spcBef>
              <a:spcAft>
                <a:spcPts val="0"/>
              </a:spcAft>
              <a:buNone/>
            </a:pPr>
            <a:r>
              <a:rPr b="1" lang="da"/>
              <a:t>Relationelle m</a:t>
            </a:r>
            <a:r>
              <a:rPr b="1" lang="da"/>
              <a:t>agtbegreber</a:t>
            </a:r>
            <a:endParaRPr b="1"/>
          </a:p>
          <a:p>
            <a:pPr indent="-317182" lvl="0" marL="457200" rtl="0" algn="l">
              <a:spcBef>
                <a:spcPts val="1200"/>
              </a:spcBef>
              <a:spcAft>
                <a:spcPts val="0"/>
              </a:spcAft>
              <a:buSzPct val="100000"/>
              <a:buChar char="-"/>
            </a:pPr>
            <a:r>
              <a:rPr lang="da"/>
              <a:t>Hvad er forskellen på formel magt, reel magt, institutionel magt og diskursiv magt?</a:t>
            </a:r>
            <a:endParaRPr/>
          </a:p>
          <a:p>
            <a:pPr indent="-317182" lvl="0" marL="457200" rtl="0" algn="l">
              <a:spcBef>
                <a:spcPts val="0"/>
              </a:spcBef>
              <a:spcAft>
                <a:spcPts val="0"/>
              </a:spcAft>
              <a:buSzPct val="100000"/>
              <a:buChar char="-"/>
            </a:pPr>
            <a:r>
              <a:rPr lang="da"/>
              <a:t>Hvad menes der med, at den formelle magt kan sammenlignes med Dahls direkte magtbegreb?</a:t>
            </a:r>
            <a:endParaRPr/>
          </a:p>
          <a:p>
            <a:pPr indent="-317182" lvl="0" marL="457200" rtl="0" algn="l">
              <a:spcBef>
                <a:spcPts val="0"/>
              </a:spcBef>
              <a:spcAft>
                <a:spcPts val="0"/>
              </a:spcAft>
              <a:buSzPct val="100000"/>
              <a:buChar char="-"/>
            </a:pPr>
            <a:r>
              <a:rPr lang="da"/>
              <a:t>Hvad menes der med, at den reelle magt kan sammenlignes med Dahls indirekte magtbegreb? (kaldes også i bogen “dagsordensættende magt”). </a:t>
            </a:r>
            <a:endParaRPr/>
          </a:p>
          <a:p>
            <a:pPr indent="0" lvl="0" marL="0" rtl="0" algn="l">
              <a:spcBef>
                <a:spcPts val="1200"/>
              </a:spcBef>
              <a:spcAft>
                <a:spcPts val="0"/>
              </a:spcAft>
              <a:buNone/>
            </a:pPr>
            <a:r>
              <a:rPr b="1" lang="da"/>
              <a:t>Magt i forhold til kommunerne?</a:t>
            </a:r>
            <a:endParaRPr b="1"/>
          </a:p>
          <a:p>
            <a:pPr indent="-317182" lvl="0" marL="457200" rtl="0" algn="l">
              <a:spcBef>
                <a:spcPts val="1200"/>
              </a:spcBef>
              <a:spcAft>
                <a:spcPts val="0"/>
              </a:spcAft>
              <a:buSzPct val="100000"/>
              <a:buChar char="-"/>
            </a:pPr>
            <a:r>
              <a:rPr lang="da"/>
              <a:t>Hvem har den formelle magt i kommunerne?</a:t>
            </a:r>
            <a:endParaRPr/>
          </a:p>
          <a:p>
            <a:pPr indent="-317182" lvl="0" marL="457200" rtl="0" algn="l">
              <a:spcBef>
                <a:spcPts val="0"/>
              </a:spcBef>
              <a:spcAft>
                <a:spcPts val="0"/>
              </a:spcAft>
              <a:buSzPct val="100000"/>
              <a:buChar char="-"/>
            </a:pPr>
            <a:r>
              <a:rPr lang="da"/>
              <a:t>Hvem har den reelle magt i kommunerne?</a:t>
            </a:r>
            <a:endParaRPr/>
          </a:p>
          <a:p>
            <a:pPr indent="-317182" lvl="0" marL="457200" rtl="0" algn="l">
              <a:spcBef>
                <a:spcPts val="0"/>
              </a:spcBef>
              <a:spcAft>
                <a:spcPts val="0"/>
              </a:spcAft>
              <a:buSzPct val="100000"/>
              <a:buChar char="-"/>
            </a:pPr>
            <a:r>
              <a:rPr lang="da"/>
              <a:t>Hvem har den institutionelle magt og diskursive magt i kommunerne?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0" name="Shape 340"/>
        <p:cNvGrpSpPr/>
        <p:nvPr/>
      </p:nvGrpSpPr>
      <p:grpSpPr>
        <a:xfrm>
          <a:off x="0" y="0"/>
          <a:ext cx="0" cy="0"/>
          <a:chOff x="0" y="0"/>
          <a:chExt cx="0" cy="0"/>
        </a:xfrm>
      </p:grpSpPr>
      <p:sp>
        <p:nvSpPr>
          <p:cNvPr id="341" name="Google Shape;341;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formel vs. reel magt</a:t>
            </a:r>
            <a:endParaRPr/>
          </a:p>
        </p:txBody>
      </p:sp>
      <p:sp>
        <p:nvSpPr>
          <p:cNvPr id="342" name="Google Shape;342;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da" sz="1900">
                <a:solidFill>
                  <a:schemeClr val="dk1"/>
                </a:solidFill>
              </a:rPr>
              <a:t>Formel magt = magt nedskrevet i regler og love (kommunalbestyrelsen (byrådspolitikere + borgmester) har den formelle magt i kommunerne)</a:t>
            </a:r>
            <a:endParaRPr sz="1900">
              <a:solidFill>
                <a:schemeClr val="dk1"/>
              </a:solidFill>
            </a:endParaRPr>
          </a:p>
          <a:p>
            <a:pPr indent="0" lvl="0" marL="0" rtl="0" algn="l">
              <a:lnSpc>
                <a:spcPct val="100000"/>
              </a:lnSpc>
              <a:spcBef>
                <a:spcPts val="0"/>
              </a:spcBef>
              <a:spcAft>
                <a:spcPts val="0"/>
              </a:spcAft>
              <a:buClr>
                <a:schemeClr val="dk1"/>
              </a:buClr>
              <a:buSzPts val="1100"/>
              <a:buFont typeface="Arial"/>
              <a:buNone/>
            </a:pPr>
            <a:r>
              <a:rPr i="1" lang="da" sz="1900">
                <a:solidFill>
                  <a:schemeClr val="dk1"/>
                </a:solidFill>
              </a:rPr>
              <a:t>A har magt over B, når A får B til at gøre noget som B ellers ikke ville have gjort</a:t>
            </a:r>
            <a:endParaRPr i="1" sz="19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9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da" sz="1900">
                <a:solidFill>
                  <a:schemeClr val="dk1"/>
                </a:solidFill>
              </a:rPr>
              <a:t>Reel magt = den indflydelse andre aktører har på beslutningerne som den formelle magthavende aktør træffer. (interesseorganisationer, borgere, embedsværket, partiorganisationer)</a:t>
            </a:r>
            <a:endParaRPr sz="1900">
              <a:solidFill>
                <a:schemeClr val="dk1"/>
              </a:solidFill>
            </a:endParaRPr>
          </a:p>
          <a:p>
            <a:pPr indent="0" lvl="0" marL="0" rtl="0" algn="l">
              <a:lnSpc>
                <a:spcPct val="100000"/>
              </a:lnSpc>
              <a:spcBef>
                <a:spcPts val="0"/>
              </a:spcBef>
              <a:spcAft>
                <a:spcPts val="0"/>
              </a:spcAft>
              <a:buClr>
                <a:schemeClr val="dk1"/>
              </a:buClr>
              <a:buSzPts val="1100"/>
              <a:buFont typeface="Arial"/>
              <a:buNone/>
            </a:pPr>
            <a:r>
              <a:rPr i="1" lang="da" sz="1900">
                <a:solidFill>
                  <a:schemeClr val="dk1"/>
                </a:solidFill>
              </a:rPr>
              <a:t>A har magt over B, når A kan afgøre på hvilke valgmuligheder B har at vælge imellem</a:t>
            </a:r>
            <a:endParaRPr i="1" sz="26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6" name="Shape 346"/>
        <p:cNvGrpSpPr/>
        <p:nvPr/>
      </p:nvGrpSpPr>
      <p:grpSpPr>
        <a:xfrm>
          <a:off x="0" y="0"/>
          <a:ext cx="0" cy="0"/>
          <a:chOff x="0" y="0"/>
          <a:chExt cx="0" cy="0"/>
        </a:xfrm>
      </p:grpSpPr>
      <p:sp>
        <p:nvSpPr>
          <p:cNvPr id="347" name="Google Shape;347;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Visuel øvelse </a:t>
            </a:r>
            <a:endParaRPr/>
          </a:p>
        </p:txBody>
      </p:sp>
      <p:sp>
        <p:nvSpPr>
          <p:cNvPr id="348" name="Google Shape;348;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79730" lvl="0" marL="457200" rtl="0" algn="l">
              <a:spcBef>
                <a:spcPts val="0"/>
              </a:spcBef>
              <a:spcAft>
                <a:spcPts val="0"/>
              </a:spcAft>
              <a:buSzPct val="100000"/>
              <a:buAutoNum type="arabicParenR"/>
            </a:pPr>
            <a:r>
              <a:rPr lang="da" sz="2800"/>
              <a:t>Lav en fælles liste over aktører der har reel magt i kommunepolitik (hvis du allerede har lavet dette, så gå videre til 2). </a:t>
            </a:r>
            <a:endParaRPr sz="2800"/>
          </a:p>
          <a:p>
            <a:pPr indent="0" lvl="0" marL="457200" rtl="0" algn="l">
              <a:spcBef>
                <a:spcPts val="1200"/>
              </a:spcBef>
              <a:spcAft>
                <a:spcPts val="0"/>
              </a:spcAft>
              <a:buNone/>
            </a:pPr>
            <a:r>
              <a:t/>
            </a:r>
            <a:endParaRPr sz="2800"/>
          </a:p>
          <a:p>
            <a:pPr indent="-379730" lvl="0" marL="457200" rtl="0" algn="l">
              <a:spcBef>
                <a:spcPts val="1200"/>
              </a:spcBef>
              <a:spcAft>
                <a:spcPts val="0"/>
              </a:spcAft>
              <a:buSzPct val="100000"/>
              <a:buAutoNum type="arabicParenR"/>
            </a:pPr>
            <a:r>
              <a:rPr lang="da" sz="2800"/>
              <a:t>Lav en visualisering af,</a:t>
            </a:r>
            <a:r>
              <a:rPr lang="da" sz="2800"/>
              <a:t> hvordan disse aktører påvirker den formelle magt i kommunen</a:t>
            </a:r>
            <a:endParaRPr sz="2800"/>
          </a:p>
          <a:p>
            <a:pPr indent="0" lvl="0" marL="457200" rtl="0" algn="l">
              <a:spcBef>
                <a:spcPts val="1200"/>
              </a:spcBef>
              <a:spcAft>
                <a:spcPts val="1200"/>
              </a:spcAft>
              <a:buNone/>
            </a:pPr>
            <a:r>
              <a:rPr lang="da" sz="2800"/>
              <a:t>fx tegneserie, modeller, figurer, osv. - kun fantasien sætter grænser</a:t>
            </a:r>
            <a:endParaRPr sz="28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2" name="Shape 352"/>
        <p:cNvGrpSpPr/>
        <p:nvPr/>
      </p:nvGrpSpPr>
      <p:grpSpPr>
        <a:xfrm>
          <a:off x="0" y="0"/>
          <a:ext cx="0" cy="0"/>
          <a:chOff x="0" y="0"/>
          <a:chExt cx="0" cy="0"/>
        </a:xfrm>
      </p:grpSpPr>
      <p:sp>
        <p:nvSpPr>
          <p:cNvPr id="353" name="Google Shape;353;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Præsentation af visualisering i grupper</a:t>
            </a:r>
            <a:endParaRPr/>
          </a:p>
        </p:txBody>
      </p:sp>
      <p:sp>
        <p:nvSpPr>
          <p:cNvPr id="354" name="Google Shape;354;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8" name="Shape 358"/>
        <p:cNvGrpSpPr/>
        <p:nvPr/>
      </p:nvGrpSpPr>
      <p:grpSpPr>
        <a:xfrm>
          <a:off x="0" y="0"/>
          <a:ext cx="0" cy="0"/>
          <a:chOff x="0" y="0"/>
          <a:chExt cx="0" cy="0"/>
        </a:xfrm>
      </p:grpSpPr>
      <p:sp>
        <p:nvSpPr>
          <p:cNvPr id="359" name="Google Shape;359;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60" name="Google Shape;360;p62"/>
          <p:cNvPicPr preferRelativeResize="0"/>
          <p:nvPr/>
        </p:nvPicPr>
        <p:blipFill>
          <a:blip r:embed="rId3">
            <a:alphaModFix/>
          </a:blip>
          <a:stretch>
            <a:fillRect/>
          </a:stretch>
        </p:blipFill>
        <p:spPr>
          <a:xfrm>
            <a:off x="0" y="35512"/>
            <a:ext cx="9144000" cy="5072474"/>
          </a:xfrm>
          <a:prstGeom prst="rect">
            <a:avLst/>
          </a:prstGeom>
          <a:noFill/>
          <a:ln>
            <a:noFill/>
          </a:ln>
        </p:spPr>
      </p:pic>
      <p:sp>
        <p:nvSpPr>
          <p:cNvPr id="361" name="Google Shape;361;p62"/>
          <p:cNvSpPr txBox="1"/>
          <p:nvPr>
            <p:ph type="title"/>
          </p:nvPr>
        </p:nvSpPr>
        <p:spPr>
          <a:xfrm>
            <a:off x="311700" y="197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Min visualisering: Formel og uformel magt i kommunalpolitik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Kommunalvalget 2021</a:t>
            </a:r>
            <a:endParaRPr/>
          </a:p>
        </p:txBody>
      </p:sp>
      <p:sp>
        <p:nvSpPr>
          <p:cNvPr id="85" name="Google Shape;85;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da"/>
              <a:t>- Hvilket parti blev størst på landsplan? Hvilke partier er gået frem og tilbage?</a:t>
            </a:r>
            <a:endParaRPr/>
          </a:p>
          <a:p>
            <a:pPr indent="0" lvl="0" marL="0" rtl="0" algn="l">
              <a:spcBef>
                <a:spcPts val="1200"/>
              </a:spcBef>
              <a:spcAft>
                <a:spcPts val="0"/>
              </a:spcAft>
              <a:buClr>
                <a:schemeClr val="dk1"/>
              </a:buClr>
              <a:buSzPts val="1100"/>
              <a:buFont typeface="Arial"/>
              <a:buNone/>
            </a:pPr>
            <a:r>
              <a:rPr lang="da"/>
              <a:t>- Hvad var stemmeprocenten? </a:t>
            </a:r>
            <a:endParaRPr/>
          </a:p>
          <a:p>
            <a:pPr indent="0" lvl="0" marL="0" rtl="0" algn="l">
              <a:spcBef>
                <a:spcPts val="1200"/>
              </a:spcBef>
              <a:spcAft>
                <a:spcPts val="0"/>
              </a:spcAft>
              <a:buClr>
                <a:schemeClr val="dk1"/>
              </a:buClr>
              <a:buSzPts val="1100"/>
              <a:buFont typeface="Arial"/>
              <a:buNone/>
            </a:pPr>
            <a:r>
              <a:rPr lang="da"/>
              <a:t>- Hvilke partier fik flest borgmesterposter?</a:t>
            </a:r>
            <a:endParaRPr/>
          </a:p>
          <a:p>
            <a:pPr indent="0" lvl="0" marL="0" rtl="0" algn="l">
              <a:spcBef>
                <a:spcPts val="1200"/>
              </a:spcBef>
              <a:spcAft>
                <a:spcPts val="120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Individuelt - artikel: Borgmesterens magt</a:t>
            </a:r>
            <a:endParaRPr/>
          </a:p>
        </p:txBody>
      </p:sp>
      <p:sp>
        <p:nvSpPr>
          <p:cNvPr id="367" name="Google Shape;367;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a" sz="1100" u="sng">
                <a:solidFill>
                  <a:schemeClr val="hlink"/>
                </a:solidFill>
                <a:hlinkClick r:id="rId3"/>
              </a:rPr>
              <a:t>Forskere: Borgmestre har stor lokal og national indflydelse. Men sidstnævnte skal ikke overdrives - Altinget</a:t>
            </a:r>
            <a:endParaRPr/>
          </a:p>
          <a:p>
            <a:pPr indent="0" lvl="0" marL="0" rtl="0" algn="l">
              <a:spcBef>
                <a:spcPts val="1200"/>
              </a:spcBef>
              <a:spcAft>
                <a:spcPts val="0"/>
              </a:spcAft>
              <a:buNone/>
            </a:pPr>
            <a:r>
              <a:rPr lang="da"/>
              <a:t>Læs artiklen og svar på følgende:</a:t>
            </a:r>
            <a:endParaRPr/>
          </a:p>
          <a:p>
            <a:pPr indent="-342900" lvl="0" marL="457200" rtl="0" algn="l">
              <a:spcBef>
                <a:spcPts val="1200"/>
              </a:spcBef>
              <a:spcAft>
                <a:spcPts val="0"/>
              </a:spcAft>
              <a:buSzPts val="1800"/>
              <a:buChar char="-"/>
            </a:pPr>
            <a:r>
              <a:rPr lang="da"/>
              <a:t>Hvilken magt har borgmesteren lokalt?</a:t>
            </a:r>
            <a:endParaRPr/>
          </a:p>
          <a:p>
            <a:pPr indent="-342900" lvl="0" marL="457200" rtl="0" algn="l">
              <a:spcBef>
                <a:spcPts val="0"/>
              </a:spcBef>
              <a:spcAft>
                <a:spcPts val="0"/>
              </a:spcAft>
              <a:buSzPts val="1800"/>
              <a:buChar char="-"/>
            </a:pPr>
            <a:r>
              <a:rPr lang="da"/>
              <a:t>Hvilken magt har borgmesteren nationalt?</a:t>
            </a:r>
            <a:endParaRPr/>
          </a:p>
          <a:p>
            <a:pPr indent="-342900" lvl="0" marL="457200" rtl="0" algn="l">
              <a:spcBef>
                <a:spcPts val="0"/>
              </a:spcBef>
              <a:spcAft>
                <a:spcPts val="0"/>
              </a:spcAft>
              <a:buSzPts val="1800"/>
              <a:buChar char="-"/>
            </a:pPr>
            <a:r>
              <a:rPr lang="da"/>
              <a:t>Diskussion: Hvad er så formel magt og reel magt i disse tilfælde?</a:t>
            </a:r>
            <a:endParaRPr/>
          </a:p>
          <a:p>
            <a:pPr indent="-342900" lvl="0" marL="457200" rtl="0" algn="l">
              <a:spcBef>
                <a:spcPts val="0"/>
              </a:spcBef>
              <a:spcAft>
                <a:spcPts val="0"/>
              </a:spcAft>
              <a:buSzPts val="1800"/>
              <a:buChar char="-"/>
            </a:pPr>
            <a:r>
              <a:rPr lang="da"/>
              <a:t>Se politikbogen 8.1: hvad menes der med magt som ressource og hvordan kan der være forskel på borgmesterers ressourcer?</a:t>
            </a:r>
            <a:endParaRPr/>
          </a:p>
          <a:p>
            <a:pPr indent="0" lvl="0" marL="0" rtl="0" algn="l">
              <a:spcBef>
                <a:spcPts val="1200"/>
              </a:spcBef>
              <a:spcAft>
                <a:spcPts val="120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1" name="Shape 371"/>
        <p:cNvGrpSpPr/>
        <p:nvPr/>
      </p:nvGrpSpPr>
      <p:grpSpPr>
        <a:xfrm>
          <a:off x="0" y="0"/>
          <a:ext cx="0" cy="0"/>
          <a:chOff x="0" y="0"/>
          <a:chExt cx="0" cy="0"/>
        </a:xfrm>
      </p:grpSpPr>
      <p:sp>
        <p:nvSpPr>
          <p:cNvPr id="372" name="Google Shape;372;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Individuelt - artikel: Borgmesterens magt</a:t>
            </a:r>
            <a:endParaRPr/>
          </a:p>
        </p:txBody>
      </p:sp>
      <p:sp>
        <p:nvSpPr>
          <p:cNvPr id="373" name="Google Shape;373;p6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da" sz="1100" u="sng">
                <a:solidFill>
                  <a:schemeClr val="hlink"/>
                </a:solidFill>
                <a:hlinkClick r:id="rId3"/>
              </a:rPr>
              <a:t>Forskere: Borgmestre har stor lokal og national indflydelse. Men sidstnævnte skal ikke overdrives - Altinget</a:t>
            </a:r>
            <a:endParaRPr/>
          </a:p>
          <a:p>
            <a:pPr indent="0" lvl="0" marL="0" rtl="0" algn="l">
              <a:spcBef>
                <a:spcPts val="1200"/>
              </a:spcBef>
              <a:spcAft>
                <a:spcPts val="0"/>
              </a:spcAft>
              <a:buNone/>
            </a:pPr>
            <a:r>
              <a:rPr lang="da"/>
              <a:t>Læs artiklen og svar på følgende:</a:t>
            </a:r>
            <a:endParaRPr/>
          </a:p>
          <a:p>
            <a:pPr indent="-334327" lvl="0" marL="457200" rtl="0" algn="l">
              <a:spcBef>
                <a:spcPts val="1200"/>
              </a:spcBef>
              <a:spcAft>
                <a:spcPts val="0"/>
              </a:spcAft>
              <a:buSzPct val="100000"/>
              <a:buChar char="-"/>
            </a:pPr>
            <a:r>
              <a:rPr lang="da"/>
              <a:t>Hvilken magt har borgmesteren lokalt? (eneste fuldtidspolitiker, officielt ansigt udadtil, anciennitet, evner på sociale medier og til at indgå politiske alliancer)</a:t>
            </a:r>
            <a:endParaRPr/>
          </a:p>
          <a:p>
            <a:pPr indent="-334327" lvl="0" marL="457200" rtl="0" algn="l">
              <a:spcBef>
                <a:spcPts val="0"/>
              </a:spcBef>
              <a:spcAft>
                <a:spcPts val="0"/>
              </a:spcAft>
              <a:buSzPct val="100000"/>
              <a:buChar char="-"/>
            </a:pPr>
            <a:r>
              <a:rPr lang="da"/>
              <a:t>Hvilken magt har borgmesteren nationalt? (kan lobby for lokalpolitiske sager via lokal-national konflikt (især effektfuldt hvis borgmestre fra regeringens egne partier brokker sig), kontakt til topledelsen i eget parti, via kommunernes landsforening)</a:t>
            </a:r>
            <a:endParaRPr/>
          </a:p>
          <a:p>
            <a:pPr indent="-334327" lvl="0" marL="457200" rtl="0" algn="l">
              <a:spcBef>
                <a:spcPts val="0"/>
              </a:spcBef>
              <a:spcAft>
                <a:spcPts val="0"/>
              </a:spcAft>
              <a:buSzPct val="100000"/>
              <a:buChar char="-"/>
            </a:pPr>
            <a:r>
              <a:rPr lang="da"/>
              <a:t>Diskussion: Hvad er så formel magt og reel magt i disse tilfælde?</a:t>
            </a:r>
            <a:endParaRPr/>
          </a:p>
          <a:p>
            <a:pPr indent="-334327" lvl="0" marL="457200" rtl="0" algn="l">
              <a:spcBef>
                <a:spcPts val="0"/>
              </a:spcBef>
              <a:spcAft>
                <a:spcPts val="0"/>
              </a:spcAft>
              <a:buSzPct val="100000"/>
              <a:buChar char="-"/>
            </a:pPr>
            <a:r>
              <a:rPr lang="da"/>
              <a:t>Se politikbogen 8.1: hvad menes der med magt som ressource og hvordan kan der være forskel på borgmesterers ressourcer?</a:t>
            </a:r>
            <a:endParaRPr/>
          </a:p>
          <a:p>
            <a:pPr indent="0" lvl="0" marL="0" rtl="0" algn="l">
              <a:spcBef>
                <a:spcPts val="1200"/>
              </a:spcBef>
              <a:spcAft>
                <a:spcPts val="120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Tal sammen ved bordene</a:t>
            </a:r>
            <a:endParaRPr/>
          </a:p>
        </p:txBody>
      </p:sp>
      <p:sp>
        <p:nvSpPr>
          <p:cNvPr id="379" name="Google Shape;379;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da"/>
              <a:t>Hvad var det nu forskellen var på formel (direkte) og reel (indirekte) magt?</a:t>
            </a:r>
            <a:endParaRPr/>
          </a:p>
          <a:p>
            <a:pPr indent="-342900" lvl="0" marL="457200" rtl="0" algn="l">
              <a:spcBef>
                <a:spcPts val="0"/>
              </a:spcBef>
              <a:spcAft>
                <a:spcPts val="0"/>
              </a:spcAft>
              <a:buSzPts val="1800"/>
              <a:buChar char="-"/>
            </a:pPr>
            <a:r>
              <a:rPr lang="da"/>
              <a:t>Hvem har formel og reel magt i byrådspolitik?</a:t>
            </a:r>
            <a:endParaRPr/>
          </a:p>
          <a:p>
            <a:pPr indent="-342900" lvl="0" marL="457200" rtl="0" algn="l">
              <a:spcBef>
                <a:spcPts val="0"/>
              </a:spcBef>
              <a:spcAft>
                <a:spcPts val="0"/>
              </a:spcAft>
              <a:buSzPts val="1800"/>
              <a:buChar char="-"/>
            </a:pPr>
            <a:r>
              <a:rPr lang="da"/>
              <a:t>Og hvad med diskursiv og institutionel magt?</a:t>
            </a:r>
            <a:endParaRPr/>
          </a:p>
          <a:p>
            <a:pPr indent="0" lvl="0" marL="91440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formel vs. reel magt</a:t>
            </a:r>
            <a:endParaRPr/>
          </a:p>
        </p:txBody>
      </p:sp>
      <p:sp>
        <p:nvSpPr>
          <p:cNvPr id="385" name="Google Shape;385;p6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da" sz="1900">
                <a:solidFill>
                  <a:schemeClr val="dk1"/>
                </a:solidFill>
              </a:rPr>
              <a:t>Formel magt = magt nedskrevet i regler og love (kommunalbestyrelsen (byrådspolitikere + borgmester) har den formelle magt i kommunerne)</a:t>
            </a:r>
            <a:endParaRPr sz="1900">
              <a:solidFill>
                <a:schemeClr val="dk1"/>
              </a:solidFill>
            </a:endParaRPr>
          </a:p>
          <a:p>
            <a:pPr indent="0" lvl="0" marL="0" rtl="0" algn="l">
              <a:lnSpc>
                <a:spcPct val="100000"/>
              </a:lnSpc>
              <a:spcBef>
                <a:spcPts val="0"/>
              </a:spcBef>
              <a:spcAft>
                <a:spcPts val="0"/>
              </a:spcAft>
              <a:buClr>
                <a:schemeClr val="dk1"/>
              </a:buClr>
              <a:buSzPts val="1100"/>
              <a:buFont typeface="Arial"/>
              <a:buNone/>
            </a:pPr>
            <a:r>
              <a:rPr i="1" lang="da" sz="1900">
                <a:solidFill>
                  <a:schemeClr val="dk1"/>
                </a:solidFill>
              </a:rPr>
              <a:t>A har magt over B, når A får B til at gøre noget som B ellers ikke ville have gjort</a:t>
            </a:r>
            <a:endParaRPr i="1" sz="19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9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da" sz="1900">
                <a:solidFill>
                  <a:schemeClr val="dk1"/>
                </a:solidFill>
              </a:rPr>
              <a:t>Reel magt = den indflydelse andre aktører har på beslutningerne som den formelle magthavende aktør træffer. (interesseorganisationer, borgere, embedsværket, partiorganisationer)</a:t>
            </a:r>
            <a:endParaRPr sz="1900">
              <a:solidFill>
                <a:schemeClr val="dk1"/>
              </a:solidFill>
            </a:endParaRPr>
          </a:p>
          <a:p>
            <a:pPr indent="0" lvl="0" marL="0" rtl="0" algn="l">
              <a:lnSpc>
                <a:spcPct val="100000"/>
              </a:lnSpc>
              <a:spcBef>
                <a:spcPts val="0"/>
              </a:spcBef>
              <a:spcAft>
                <a:spcPts val="0"/>
              </a:spcAft>
              <a:buClr>
                <a:schemeClr val="dk1"/>
              </a:buClr>
              <a:buSzPts val="1100"/>
              <a:buFont typeface="Arial"/>
              <a:buNone/>
            </a:pPr>
            <a:r>
              <a:rPr i="1" lang="da" sz="1900">
                <a:solidFill>
                  <a:schemeClr val="dk1"/>
                </a:solidFill>
              </a:rPr>
              <a:t>A har magt over B, når A kan afgøre på hvilke valgmuligheder B har at vælge imellem</a:t>
            </a:r>
            <a:endParaRPr i="1" sz="26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Gruppearbejde: magtopfattelser</a:t>
            </a:r>
            <a:endParaRPr/>
          </a:p>
        </p:txBody>
      </p:sp>
      <p:sp>
        <p:nvSpPr>
          <p:cNvPr id="391" name="Google Shape;391;p67"/>
          <p:cNvSpPr txBox="1"/>
          <p:nvPr>
            <p:ph idx="1" type="body"/>
          </p:nvPr>
        </p:nvSpPr>
        <p:spPr>
          <a:xfrm>
            <a:off x="311700" y="10177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da"/>
              <a:t>Udfyld tabellen og aflever den på elevfeedback på modulet</a:t>
            </a:r>
            <a:endParaRPr/>
          </a:p>
        </p:txBody>
      </p:sp>
      <p:graphicFrame>
        <p:nvGraphicFramePr>
          <p:cNvPr id="392" name="Google Shape;392;p67"/>
          <p:cNvGraphicFramePr/>
          <p:nvPr/>
        </p:nvGraphicFramePr>
        <p:xfrm>
          <a:off x="685800" y="1517025"/>
          <a:ext cx="3000000" cy="3000000"/>
        </p:xfrm>
        <a:graphic>
          <a:graphicData uri="http://schemas.openxmlformats.org/drawingml/2006/table">
            <a:tbl>
              <a:tblPr>
                <a:noFill/>
                <a:tableStyleId>{F4039B7B-D208-4DD6-8A28-87AA29B68AB6}</a:tableStyleId>
              </a:tblPr>
              <a:tblGrid>
                <a:gridCol w="1447800"/>
                <a:gridCol w="1447800"/>
                <a:gridCol w="1447800"/>
                <a:gridCol w="1447800"/>
                <a:gridCol w="144780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da"/>
                        <a:t>Pluralistisk magtopfattelse</a:t>
                      </a:r>
                      <a:endParaRPr/>
                    </a:p>
                  </a:txBody>
                  <a:tcPr marT="91425" marB="91425" marR="91425" marL="91425"/>
                </a:tc>
                <a:tc>
                  <a:txBody>
                    <a:bodyPr/>
                    <a:lstStyle/>
                    <a:p>
                      <a:pPr indent="0" lvl="0" marL="0" rtl="0" algn="l">
                        <a:spcBef>
                          <a:spcPts val="0"/>
                        </a:spcBef>
                        <a:spcAft>
                          <a:spcPts val="0"/>
                        </a:spcAft>
                        <a:buNone/>
                      </a:pPr>
                      <a:r>
                        <a:rPr lang="da"/>
                        <a:t>Elitistisk magtopfattelse</a:t>
                      </a:r>
                      <a:endParaRPr/>
                    </a:p>
                  </a:txBody>
                  <a:tcPr marT="91425" marB="91425" marR="91425" marL="91425"/>
                </a:tc>
                <a:tc>
                  <a:txBody>
                    <a:bodyPr/>
                    <a:lstStyle/>
                    <a:p>
                      <a:pPr indent="0" lvl="0" marL="0" rtl="0" algn="l">
                        <a:spcBef>
                          <a:spcPts val="0"/>
                        </a:spcBef>
                        <a:spcAft>
                          <a:spcPts val="0"/>
                        </a:spcAft>
                        <a:buNone/>
                      </a:pPr>
                      <a:r>
                        <a:rPr lang="da"/>
                        <a:t>Marxistisk magtopfattelse</a:t>
                      </a:r>
                      <a:endParaRPr/>
                    </a:p>
                  </a:txBody>
                  <a:tcPr marT="91425" marB="91425" marR="91425" marL="91425"/>
                </a:tc>
                <a:tc>
                  <a:txBody>
                    <a:bodyPr/>
                    <a:lstStyle/>
                    <a:p>
                      <a:pPr indent="0" lvl="0" marL="0" rtl="0" algn="l">
                        <a:spcBef>
                          <a:spcPts val="0"/>
                        </a:spcBef>
                        <a:spcAft>
                          <a:spcPts val="0"/>
                        </a:spcAft>
                        <a:buNone/>
                      </a:pPr>
                      <a:r>
                        <a:rPr lang="da"/>
                        <a:t>Demokratisk magtopfattelse</a:t>
                      </a:r>
                      <a:endParaRPr/>
                    </a:p>
                  </a:txBody>
                  <a:tcPr marT="91425" marB="91425" marR="91425" marL="91425"/>
                </a:tc>
              </a:tr>
              <a:tr h="381000">
                <a:tc>
                  <a:txBody>
                    <a:bodyPr/>
                    <a:lstStyle/>
                    <a:p>
                      <a:pPr indent="0" lvl="0" marL="0" rtl="0" algn="l">
                        <a:spcBef>
                          <a:spcPts val="0"/>
                        </a:spcBef>
                        <a:spcAft>
                          <a:spcPts val="0"/>
                        </a:spcAft>
                        <a:buNone/>
                      </a:pPr>
                      <a:r>
                        <a:rPr lang="da"/>
                        <a:t>Teoretiker</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da"/>
                        <a:t>Beskrivelse af magtopfattelsen</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da"/>
                        <a:t>Kan vi se det i dansk politik og hvor? (brug videoen her: </a:t>
                      </a:r>
                      <a:r>
                        <a:rPr lang="da" sz="1100" u="sng">
                          <a:solidFill>
                            <a:schemeClr val="hlink"/>
                          </a:solidFill>
                          <a:hlinkClick r:id="rId3"/>
                        </a:rPr>
                        <a:t>8.2 Hvilke magtopfattelser eksisterer der? | POLITIKBOGEN</a:t>
                      </a:r>
                      <a:r>
                        <a:rPr lang="da"/>
                        <a:t>)</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8"/>
          <p:cNvSpPr txBox="1"/>
          <p:nvPr>
            <p:ph type="title"/>
          </p:nvPr>
        </p:nvSpPr>
        <p:spPr>
          <a:xfrm>
            <a:off x="311700" y="1370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da" sz="2600">
                <a:solidFill>
                  <a:schemeClr val="dk2"/>
                </a:solidFill>
              </a:rPr>
              <a:t>Næste gang fremlægger Anna (torsdag d. 27.)</a:t>
            </a:r>
            <a:endParaRPr b="1" sz="2600">
              <a:solidFill>
                <a:schemeClr val="dk2"/>
              </a:solidFill>
            </a:endParaRPr>
          </a:p>
          <a:p>
            <a:pPr indent="0" lvl="0" marL="0" rtl="0" algn="ctr">
              <a:spcBef>
                <a:spcPts val="0"/>
              </a:spcBef>
              <a:spcAft>
                <a:spcPts val="0"/>
              </a:spcAft>
              <a:buNone/>
            </a:pPr>
            <a:r>
              <a:rPr b="1" lang="da" sz="2600">
                <a:solidFill>
                  <a:schemeClr val="dk2"/>
                </a:solidFill>
              </a:rPr>
              <a:t>Krav: inddragelse af relevant teori + aktualitet</a:t>
            </a:r>
            <a:endParaRPr b="1" sz="2600">
              <a:solidFill>
                <a:schemeClr val="dk2"/>
              </a:solidFill>
            </a:endParaRPr>
          </a:p>
          <a:p>
            <a:pPr indent="0" lvl="0" marL="0" rtl="0" algn="ctr">
              <a:spcBef>
                <a:spcPts val="0"/>
              </a:spcBef>
              <a:spcAft>
                <a:spcPts val="0"/>
              </a:spcAft>
              <a:buNone/>
            </a:pPr>
            <a:r>
              <a:t/>
            </a:r>
            <a:endParaRPr b="1" i="1" sz="2600">
              <a:solidFill>
                <a:schemeClr val="dk2"/>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401" name="Shape 401"/>
        <p:cNvGrpSpPr/>
        <p:nvPr/>
      </p:nvGrpSpPr>
      <p:grpSpPr>
        <a:xfrm>
          <a:off x="0" y="0"/>
          <a:ext cx="0" cy="0"/>
          <a:chOff x="0" y="0"/>
          <a:chExt cx="0" cy="0"/>
        </a:xfrm>
      </p:grpSpPr>
      <p:sp>
        <p:nvSpPr>
          <p:cNvPr id="402" name="Google Shape;402;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Modul 6: Mediernes magt i et demokrati</a:t>
            </a:r>
            <a:endParaRPr/>
          </a:p>
        </p:txBody>
      </p:sp>
      <p:sp>
        <p:nvSpPr>
          <p:cNvPr id="403" name="Google Shape;403;p6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da"/>
              <a:t>Gruppearbejde fra sidst</a:t>
            </a:r>
            <a:endParaRPr/>
          </a:p>
          <a:p>
            <a:pPr indent="-342900" lvl="0" marL="457200" rtl="0" algn="l">
              <a:spcBef>
                <a:spcPts val="0"/>
              </a:spcBef>
              <a:spcAft>
                <a:spcPts val="0"/>
              </a:spcAft>
              <a:buSzPts val="1800"/>
              <a:buChar char="-"/>
            </a:pPr>
            <a:r>
              <a:rPr lang="da"/>
              <a:t>Anna fremlægger</a:t>
            </a:r>
            <a:endParaRPr/>
          </a:p>
          <a:p>
            <a:pPr indent="-342900" lvl="0" marL="457200" rtl="0" algn="l">
              <a:spcBef>
                <a:spcPts val="0"/>
              </a:spcBef>
              <a:spcAft>
                <a:spcPts val="0"/>
              </a:spcAft>
              <a:buSzPts val="1800"/>
              <a:buChar char="-"/>
            </a:pPr>
            <a:r>
              <a:rPr lang="da"/>
              <a:t>Medierne som 4. statsmagt</a:t>
            </a:r>
            <a:endParaRPr/>
          </a:p>
          <a:p>
            <a:pPr indent="-342900" lvl="0" marL="457200" rtl="0" algn="l">
              <a:spcBef>
                <a:spcPts val="0"/>
              </a:spcBef>
              <a:spcAft>
                <a:spcPts val="0"/>
              </a:spcAft>
              <a:buSzPts val="1800"/>
              <a:buChar char="-"/>
            </a:pPr>
            <a:r>
              <a:rPr lang="da"/>
              <a:t>Definition af medier</a:t>
            </a:r>
            <a:endParaRPr/>
          </a:p>
          <a:p>
            <a:pPr indent="-342900" lvl="0" marL="457200" rtl="0" algn="l">
              <a:spcBef>
                <a:spcPts val="0"/>
              </a:spcBef>
              <a:spcAft>
                <a:spcPts val="0"/>
              </a:spcAft>
              <a:buSzPts val="1800"/>
              <a:buChar char="-"/>
            </a:pPr>
            <a:r>
              <a:rPr lang="da"/>
              <a:t>Nyhedskriterier og medialisering </a:t>
            </a:r>
            <a:endParaRPr/>
          </a:p>
          <a:p>
            <a:pPr indent="0" lvl="0" marL="0" rtl="0" algn="l">
              <a:spcBef>
                <a:spcPts val="1200"/>
              </a:spcBef>
              <a:spcAft>
                <a:spcPts val="1200"/>
              </a:spcAft>
              <a:buNone/>
            </a:pPr>
            <a:r>
              <a:rPr lang="da"/>
              <a:t>Vi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Gruppearbejde: magtopfattelser</a:t>
            </a:r>
            <a:endParaRPr/>
          </a:p>
        </p:txBody>
      </p:sp>
      <p:sp>
        <p:nvSpPr>
          <p:cNvPr id="409" name="Google Shape;409;p70"/>
          <p:cNvSpPr txBox="1"/>
          <p:nvPr>
            <p:ph idx="1" type="body"/>
          </p:nvPr>
        </p:nvSpPr>
        <p:spPr>
          <a:xfrm>
            <a:off x="311700" y="10177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da"/>
              <a:t>Udfyld tabellen og aflever den på elevfeedback på modulet</a:t>
            </a:r>
            <a:endParaRPr/>
          </a:p>
        </p:txBody>
      </p:sp>
      <p:graphicFrame>
        <p:nvGraphicFramePr>
          <p:cNvPr id="410" name="Google Shape;410;p70"/>
          <p:cNvGraphicFramePr/>
          <p:nvPr/>
        </p:nvGraphicFramePr>
        <p:xfrm>
          <a:off x="685800" y="1517025"/>
          <a:ext cx="3000000" cy="3000000"/>
        </p:xfrm>
        <a:graphic>
          <a:graphicData uri="http://schemas.openxmlformats.org/drawingml/2006/table">
            <a:tbl>
              <a:tblPr>
                <a:noFill/>
                <a:tableStyleId>{F4039B7B-D208-4DD6-8A28-87AA29B68AB6}</a:tableStyleId>
              </a:tblPr>
              <a:tblGrid>
                <a:gridCol w="1447800"/>
                <a:gridCol w="1447800"/>
                <a:gridCol w="1447800"/>
                <a:gridCol w="1447800"/>
                <a:gridCol w="144780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da"/>
                        <a:t>Pluralistisk magtopfattelse</a:t>
                      </a:r>
                      <a:endParaRPr/>
                    </a:p>
                  </a:txBody>
                  <a:tcPr marT="91425" marB="91425" marR="91425" marL="91425"/>
                </a:tc>
                <a:tc>
                  <a:txBody>
                    <a:bodyPr/>
                    <a:lstStyle/>
                    <a:p>
                      <a:pPr indent="0" lvl="0" marL="0" rtl="0" algn="l">
                        <a:spcBef>
                          <a:spcPts val="0"/>
                        </a:spcBef>
                        <a:spcAft>
                          <a:spcPts val="0"/>
                        </a:spcAft>
                        <a:buNone/>
                      </a:pPr>
                      <a:r>
                        <a:rPr lang="da"/>
                        <a:t>Elitistisk magtopfattelse</a:t>
                      </a:r>
                      <a:endParaRPr/>
                    </a:p>
                  </a:txBody>
                  <a:tcPr marT="91425" marB="91425" marR="91425" marL="91425"/>
                </a:tc>
                <a:tc>
                  <a:txBody>
                    <a:bodyPr/>
                    <a:lstStyle/>
                    <a:p>
                      <a:pPr indent="0" lvl="0" marL="0" rtl="0" algn="l">
                        <a:spcBef>
                          <a:spcPts val="0"/>
                        </a:spcBef>
                        <a:spcAft>
                          <a:spcPts val="0"/>
                        </a:spcAft>
                        <a:buNone/>
                      </a:pPr>
                      <a:r>
                        <a:rPr lang="da"/>
                        <a:t>Marxistisk magtopfattelse</a:t>
                      </a:r>
                      <a:endParaRPr/>
                    </a:p>
                  </a:txBody>
                  <a:tcPr marT="91425" marB="91425" marR="91425" marL="91425"/>
                </a:tc>
                <a:tc>
                  <a:txBody>
                    <a:bodyPr/>
                    <a:lstStyle/>
                    <a:p>
                      <a:pPr indent="0" lvl="0" marL="0" rtl="0" algn="l">
                        <a:spcBef>
                          <a:spcPts val="0"/>
                        </a:spcBef>
                        <a:spcAft>
                          <a:spcPts val="0"/>
                        </a:spcAft>
                        <a:buNone/>
                      </a:pPr>
                      <a:r>
                        <a:rPr lang="da"/>
                        <a:t>Demokratisk magtopfattelse</a:t>
                      </a:r>
                      <a:endParaRPr/>
                    </a:p>
                  </a:txBody>
                  <a:tcPr marT="91425" marB="91425" marR="91425" marL="91425"/>
                </a:tc>
              </a:tr>
              <a:tr h="381000">
                <a:tc>
                  <a:txBody>
                    <a:bodyPr/>
                    <a:lstStyle/>
                    <a:p>
                      <a:pPr indent="0" lvl="0" marL="0" rtl="0" algn="l">
                        <a:spcBef>
                          <a:spcPts val="0"/>
                        </a:spcBef>
                        <a:spcAft>
                          <a:spcPts val="0"/>
                        </a:spcAft>
                        <a:buNone/>
                      </a:pPr>
                      <a:r>
                        <a:rPr lang="da"/>
                        <a:t>Teoretiker</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da"/>
                        <a:t>Beskrivelse af magtopfattelsen</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da"/>
                        <a:t>Kan vi se det i dansk politik og hvor? (brug videoen her: </a:t>
                      </a:r>
                      <a:r>
                        <a:rPr lang="da" sz="1100" u="sng">
                          <a:solidFill>
                            <a:schemeClr val="hlink"/>
                          </a:solidFill>
                          <a:hlinkClick r:id="rId3"/>
                        </a:rPr>
                        <a:t>8.2 Hvilke magtopfattelser eksisterer der? | POLITIKBOGEN</a:t>
                      </a:r>
                      <a:r>
                        <a:rPr lang="da"/>
                        <a:t>)</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4" name="Shape 414"/>
        <p:cNvGrpSpPr/>
        <p:nvPr/>
      </p:nvGrpSpPr>
      <p:grpSpPr>
        <a:xfrm>
          <a:off x="0" y="0"/>
          <a:ext cx="0" cy="0"/>
          <a:chOff x="0" y="0"/>
          <a:chExt cx="0" cy="0"/>
        </a:xfrm>
      </p:grpSpPr>
      <p:sp>
        <p:nvSpPr>
          <p:cNvPr id="415" name="Google Shape;415;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Gruppearbejde: magtopfattelser</a:t>
            </a:r>
            <a:endParaRPr/>
          </a:p>
        </p:txBody>
      </p:sp>
      <p:sp>
        <p:nvSpPr>
          <p:cNvPr id="416" name="Google Shape;416;p71"/>
          <p:cNvSpPr txBox="1"/>
          <p:nvPr>
            <p:ph idx="1" type="body"/>
          </p:nvPr>
        </p:nvSpPr>
        <p:spPr>
          <a:xfrm>
            <a:off x="311700" y="10177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da"/>
              <a:t>Udfyld tabellen og aflever den på elevfeedback på modulet</a:t>
            </a:r>
            <a:endParaRPr/>
          </a:p>
        </p:txBody>
      </p:sp>
      <p:graphicFrame>
        <p:nvGraphicFramePr>
          <p:cNvPr id="417" name="Google Shape;417;p71"/>
          <p:cNvGraphicFramePr/>
          <p:nvPr/>
        </p:nvGraphicFramePr>
        <p:xfrm>
          <a:off x="685800" y="1517025"/>
          <a:ext cx="3000000" cy="3000000"/>
        </p:xfrm>
        <a:graphic>
          <a:graphicData uri="http://schemas.openxmlformats.org/drawingml/2006/table">
            <a:tbl>
              <a:tblPr>
                <a:noFill/>
                <a:tableStyleId>{F4039B7B-D208-4DD6-8A28-87AA29B68AB6}</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da"/>
                        <a:t>Pluralistisk magtopfattelse</a:t>
                      </a:r>
                      <a:endParaRPr/>
                    </a:p>
                  </a:txBody>
                  <a:tcPr marT="91425" marB="91425" marR="91425" marL="91425"/>
                </a:tc>
                <a:tc>
                  <a:txBody>
                    <a:bodyPr/>
                    <a:lstStyle/>
                    <a:p>
                      <a:pPr indent="0" lvl="0" marL="0" rtl="0" algn="l">
                        <a:spcBef>
                          <a:spcPts val="0"/>
                        </a:spcBef>
                        <a:spcAft>
                          <a:spcPts val="0"/>
                        </a:spcAft>
                        <a:buNone/>
                      </a:pPr>
                      <a:r>
                        <a:rPr lang="da"/>
                        <a:t>Elitistisk magtopfattelse</a:t>
                      </a:r>
                      <a:endParaRPr/>
                    </a:p>
                  </a:txBody>
                  <a:tcPr marT="91425" marB="91425" marR="91425" marL="91425"/>
                </a:tc>
                <a:tc>
                  <a:txBody>
                    <a:bodyPr/>
                    <a:lstStyle/>
                    <a:p>
                      <a:pPr indent="0" lvl="0" marL="0" rtl="0" algn="l">
                        <a:spcBef>
                          <a:spcPts val="0"/>
                        </a:spcBef>
                        <a:spcAft>
                          <a:spcPts val="0"/>
                        </a:spcAft>
                        <a:buNone/>
                      </a:pPr>
                      <a:r>
                        <a:rPr lang="da"/>
                        <a:t>Marxistisk magtopfattelse</a:t>
                      </a:r>
                      <a:endParaRPr/>
                    </a:p>
                  </a:txBody>
                  <a:tcPr marT="91425" marB="91425" marR="91425" marL="91425"/>
                </a:tc>
                <a:tc>
                  <a:txBody>
                    <a:bodyPr/>
                    <a:lstStyle/>
                    <a:p>
                      <a:pPr indent="0" lvl="0" marL="0" rtl="0" algn="l">
                        <a:spcBef>
                          <a:spcPts val="0"/>
                        </a:spcBef>
                        <a:spcAft>
                          <a:spcPts val="0"/>
                        </a:spcAft>
                        <a:buNone/>
                      </a:pPr>
                      <a:r>
                        <a:rPr lang="da"/>
                        <a:t>Demokratisk magtopfattelse</a:t>
                      </a:r>
                      <a:endParaRPr/>
                    </a:p>
                  </a:txBody>
                  <a:tcPr marT="91425" marB="91425" marR="91425" marL="91425"/>
                </a:tc>
                <a:tc>
                  <a:txBody>
                    <a:bodyPr/>
                    <a:lstStyle/>
                    <a:p>
                      <a:pPr indent="0" lvl="0" marL="0" rtl="0" algn="l">
                        <a:spcBef>
                          <a:spcPts val="0"/>
                        </a:spcBef>
                        <a:spcAft>
                          <a:spcPts val="0"/>
                        </a:spcAft>
                        <a:buNone/>
                      </a:pPr>
                      <a:r>
                        <a:rPr lang="da"/>
                        <a:t>Korporatistisk magtopfattelse</a:t>
                      </a:r>
                      <a:endParaRPr/>
                    </a:p>
                  </a:txBody>
                  <a:tcPr marT="91425" marB="91425" marR="91425" marL="91425"/>
                </a:tc>
              </a:tr>
              <a:tr h="381000">
                <a:tc>
                  <a:txBody>
                    <a:bodyPr/>
                    <a:lstStyle/>
                    <a:p>
                      <a:pPr indent="0" lvl="0" marL="0" rtl="0" algn="l">
                        <a:spcBef>
                          <a:spcPts val="0"/>
                        </a:spcBef>
                        <a:spcAft>
                          <a:spcPts val="0"/>
                        </a:spcAft>
                        <a:buNone/>
                      </a:pPr>
                      <a:r>
                        <a:rPr lang="da"/>
                        <a:t>Teoretiker</a:t>
                      </a:r>
                      <a:endParaRPr/>
                    </a:p>
                  </a:txBody>
                  <a:tcPr marT="91425" marB="91425" marR="91425" marL="91425"/>
                </a:tc>
                <a:tc>
                  <a:txBody>
                    <a:bodyPr/>
                    <a:lstStyle/>
                    <a:p>
                      <a:pPr indent="0" lvl="0" marL="0" rtl="0" algn="l">
                        <a:spcBef>
                          <a:spcPts val="0"/>
                        </a:spcBef>
                        <a:spcAft>
                          <a:spcPts val="0"/>
                        </a:spcAft>
                        <a:buNone/>
                      </a:pPr>
                      <a:r>
                        <a:rPr lang="da"/>
                        <a:t>Robert A. Dahl</a:t>
                      </a:r>
                      <a:endParaRPr/>
                    </a:p>
                  </a:txBody>
                  <a:tcPr marT="91425" marB="91425" marR="91425" marL="91425"/>
                </a:tc>
                <a:tc>
                  <a:txBody>
                    <a:bodyPr/>
                    <a:lstStyle/>
                    <a:p>
                      <a:pPr indent="0" lvl="0" marL="0" rtl="0" algn="l">
                        <a:spcBef>
                          <a:spcPts val="0"/>
                        </a:spcBef>
                        <a:spcAft>
                          <a:spcPts val="0"/>
                        </a:spcAft>
                        <a:buNone/>
                      </a:pPr>
                      <a:r>
                        <a:rPr lang="da"/>
                        <a:t>C. Wright Mills</a:t>
                      </a:r>
                      <a:endParaRPr/>
                    </a:p>
                  </a:txBody>
                  <a:tcPr marT="91425" marB="91425" marR="91425" marL="91425"/>
                </a:tc>
                <a:tc>
                  <a:txBody>
                    <a:bodyPr/>
                    <a:lstStyle/>
                    <a:p>
                      <a:pPr indent="0" lvl="0" marL="0" rtl="0" algn="l">
                        <a:spcBef>
                          <a:spcPts val="0"/>
                        </a:spcBef>
                        <a:spcAft>
                          <a:spcPts val="0"/>
                        </a:spcAft>
                        <a:buNone/>
                      </a:pPr>
                      <a:r>
                        <a:rPr lang="da"/>
                        <a:t>Karl Marx</a:t>
                      </a:r>
                      <a:endParaRPr/>
                    </a:p>
                  </a:txBody>
                  <a:tcPr marT="91425" marB="91425" marR="91425" marL="91425"/>
                </a:tc>
                <a:tc>
                  <a:txBody>
                    <a:bodyPr/>
                    <a:lstStyle/>
                    <a:p>
                      <a:pPr indent="0" lvl="0" marL="0" rtl="0" algn="l">
                        <a:spcBef>
                          <a:spcPts val="0"/>
                        </a:spcBef>
                        <a:spcAft>
                          <a:spcPts val="0"/>
                        </a:spcAft>
                        <a:buNone/>
                      </a:pPr>
                      <a:r>
                        <a:rPr lang="da"/>
                        <a:t>– –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da"/>
                        <a:t>Beskrivelse af magtopfattelsen</a:t>
                      </a:r>
                      <a:endParaRPr/>
                    </a:p>
                  </a:txBody>
                  <a:tcPr marT="91425" marB="91425" marR="91425" marL="91425"/>
                </a:tc>
                <a:tc>
                  <a:txBody>
                    <a:bodyPr/>
                    <a:lstStyle/>
                    <a:p>
                      <a:pPr indent="0" lvl="0" marL="0" rtl="0" algn="l">
                        <a:spcBef>
                          <a:spcPts val="0"/>
                        </a:spcBef>
                        <a:spcAft>
                          <a:spcPts val="0"/>
                        </a:spcAft>
                        <a:buNone/>
                      </a:pPr>
                      <a:r>
                        <a:rPr lang="da"/>
                        <a:t>Politiske magt er ikke centreret ét sted, men spredt på forskellige magthavere/eliter. Dermed er de fleste samfundsgrupper repræsenteret i magtens centrum. </a:t>
                      </a:r>
                      <a:endParaRPr/>
                    </a:p>
                  </a:txBody>
                  <a:tcPr marT="91425" marB="91425" marR="91425" marL="91425"/>
                </a:tc>
                <a:tc>
                  <a:txBody>
                    <a:bodyPr/>
                    <a:lstStyle/>
                    <a:p>
                      <a:pPr indent="0" lvl="0" marL="0" rtl="0" algn="l">
                        <a:spcBef>
                          <a:spcPts val="0"/>
                        </a:spcBef>
                        <a:spcAft>
                          <a:spcPts val="0"/>
                        </a:spcAft>
                        <a:buNone/>
                      </a:pPr>
                      <a:r>
                        <a:rPr lang="da"/>
                        <a:t>Samfundet bliver ledet af én samlet elite, som har magten og koordinerer interesser i mellem sig. Det er en elite på tværs af samfundets sektorer der udgør et magtfuldt netværk. </a:t>
                      </a:r>
                      <a:endParaRPr/>
                    </a:p>
                  </a:txBody>
                  <a:tcPr marT="91425" marB="91425" marR="91425" marL="91425"/>
                </a:tc>
                <a:tc>
                  <a:txBody>
                    <a:bodyPr/>
                    <a:lstStyle/>
                    <a:p>
                      <a:pPr indent="0" lvl="0" marL="0" rtl="0" algn="l">
                        <a:spcBef>
                          <a:spcPts val="0"/>
                        </a:spcBef>
                        <a:spcAft>
                          <a:spcPts val="0"/>
                        </a:spcAft>
                        <a:buNone/>
                      </a:pPr>
                      <a:r>
                        <a:rPr lang="da"/>
                        <a:t>Reelle magtforhold i det kapitalistiske samfund forhindrer politisk lighed mellem borgerne i samfundet. Der er tæt forbindelse mellem statsmagten og erhvervslivet - politikerne tjener de kapitalistisk interesser fra erhvervslivet. </a:t>
                      </a:r>
                      <a:endParaRPr/>
                    </a:p>
                  </a:txBody>
                  <a:tcPr marT="91425" marB="91425" marR="91425" marL="91425"/>
                </a:tc>
                <a:tc>
                  <a:txBody>
                    <a:bodyPr/>
                    <a:lstStyle/>
                    <a:p>
                      <a:pPr indent="0" lvl="0" marL="0" rtl="0" algn="l">
                        <a:spcBef>
                          <a:spcPts val="0"/>
                        </a:spcBef>
                        <a:spcAft>
                          <a:spcPts val="0"/>
                        </a:spcAft>
                        <a:buNone/>
                      </a:pPr>
                      <a:r>
                        <a:rPr lang="da"/>
                        <a:t>Den politiske lighed er faktisk opnået, da alle har den samme frie og lige valgret i et demokrati. </a:t>
                      </a:r>
                      <a:endParaRPr/>
                    </a:p>
                  </a:txBody>
                  <a:tcPr marT="91425" marB="91425" marR="91425" marL="91425"/>
                </a:tc>
                <a:tc>
                  <a:txBody>
                    <a:bodyPr/>
                    <a:lstStyle/>
                    <a:p>
                      <a:pPr indent="0" lvl="0" marL="0" rtl="0" algn="l">
                        <a:spcBef>
                          <a:spcPts val="0"/>
                        </a:spcBef>
                        <a:spcAft>
                          <a:spcPts val="0"/>
                        </a:spcAft>
                        <a:buNone/>
                      </a:pPr>
                      <a:r>
                        <a:rPr lang="da"/>
                        <a:t>at magten i samfundet og i de politiske beslutninger er skabt i et meget tæt samarbejde mellem regeringen, centraladministrationen og samfundets store interesseorganisationer.</a:t>
                      </a:r>
                      <a:endParaRPr/>
                    </a:p>
                    <a:p>
                      <a:pPr indent="0" lvl="0" marL="0" rtl="0" algn="l">
                        <a:spcBef>
                          <a:spcPts val="0"/>
                        </a:spcBef>
                        <a:spcAft>
                          <a:spcPts val="0"/>
                        </a:spcAft>
                        <a:buNone/>
                      </a:pPr>
                      <a:r>
                        <a:t/>
                      </a:r>
                      <a:endParaRPr/>
                    </a:p>
                    <a:p>
                      <a:pPr indent="0" lvl="0" marL="0" rtl="0" algn="l">
                        <a:spcBef>
                          <a:spcPts val="0"/>
                        </a:spcBef>
                        <a:spcAft>
                          <a:spcPts val="0"/>
                        </a:spcAft>
                        <a:buNone/>
                      </a:pPr>
                      <a:r>
                        <a:rPr lang="da"/>
                        <a:t>Korporativt samarbejde mellem regering, centraladministrationen og samfundets store interesseorganisationer </a:t>
                      </a:r>
                      <a:endParaRPr/>
                    </a:p>
                  </a:txBody>
                  <a:tcPr marT="91425" marB="91425" marR="91425" marL="91425"/>
                </a:tc>
              </a:tr>
              <a:tr h="381000">
                <a:tc>
                  <a:txBody>
                    <a:bodyPr/>
                    <a:lstStyle/>
                    <a:p>
                      <a:pPr indent="0" lvl="0" marL="0" rtl="0" algn="l">
                        <a:spcBef>
                          <a:spcPts val="0"/>
                        </a:spcBef>
                        <a:spcAft>
                          <a:spcPts val="0"/>
                        </a:spcAft>
                        <a:buNone/>
                      </a:pPr>
                      <a:r>
                        <a:rPr lang="da"/>
                        <a:t>Kan vi se det i dansk politik og hvor? (brug videoen her: </a:t>
                      </a:r>
                      <a:r>
                        <a:rPr lang="da" sz="1100" u="sng">
                          <a:solidFill>
                            <a:schemeClr val="hlink"/>
                          </a:solidFill>
                          <a:hlinkClick r:id="rId3"/>
                        </a:rPr>
                        <a:t>8.2 Hvilke magtopfattelser eksisterer der? | POLITIKBOGEN</a:t>
                      </a:r>
                      <a:r>
                        <a:rPr lang="da"/>
                        <a:t>)</a:t>
                      </a:r>
                      <a:endParaRPr/>
                    </a:p>
                  </a:txBody>
                  <a:tcPr marT="91425" marB="91425" marR="91425" marL="91425"/>
                </a:tc>
                <a:tc>
                  <a:txBody>
                    <a:bodyPr/>
                    <a:lstStyle/>
                    <a:p>
                      <a:pPr indent="0" lvl="0" marL="0" rtl="0" algn="l">
                        <a:spcBef>
                          <a:spcPts val="0"/>
                        </a:spcBef>
                        <a:spcAft>
                          <a:spcPts val="0"/>
                        </a:spcAft>
                        <a:buNone/>
                      </a:pPr>
                      <a:r>
                        <a:rPr lang="da"/>
                        <a:t>Der en bred vifte af interesser som kommer på banen i det danske politiske system - dog har nogle mere magt (erhvervsliv og økonomisektor)</a:t>
                      </a:r>
                      <a:endParaRPr/>
                    </a:p>
                  </a:txBody>
                  <a:tcPr marT="91425" marB="91425" marR="91425" marL="91425"/>
                </a:tc>
                <a:tc>
                  <a:txBody>
                    <a:bodyPr/>
                    <a:lstStyle/>
                    <a:p>
                      <a:pPr indent="0" lvl="0" marL="0" rtl="0" algn="l">
                        <a:spcBef>
                          <a:spcPts val="0"/>
                        </a:spcBef>
                        <a:spcAft>
                          <a:spcPts val="0"/>
                        </a:spcAft>
                        <a:buNone/>
                      </a:pPr>
                      <a:r>
                        <a:rPr lang="da"/>
                        <a:t>Netværk i DK på cirka 400 mennesker der har stor magt på tværs af råd, udvalg, virksomheder, osv. </a:t>
                      </a:r>
                      <a:endParaRPr/>
                    </a:p>
                  </a:txBody>
                  <a:tcPr marT="91425" marB="91425" marR="91425" marL="91425"/>
                </a:tc>
                <a:tc>
                  <a:txBody>
                    <a:bodyPr/>
                    <a:lstStyle/>
                    <a:p>
                      <a:pPr indent="0" lvl="0" marL="0" rtl="0" algn="l">
                        <a:spcBef>
                          <a:spcPts val="0"/>
                        </a:spcBef>
                        <a:spcAft>
                          <a:spcPts val="0"/>
                        </a:spcAft>
                        <a:buNone/>
                      </a:pPr>
                      <a:r>
                        <a:rPr lang="da"/>
                        <a:t>Der er stor forskel på dem som ejer organisationer og virksomheder og dem som arbejder og er ansat heri - der er stor forskel på løn og lønstigninger. </a:t>
                      </a:r>
                      <a:endParaRPr/>
                    </a:p>
                  </a:txBody>
                  <a:tcPr marT="91425" marB="91425" marR="91425" marL="91425"/>
                </a:tc>
                <a:tc>
                  <a:txBody>
                    <a:bodyPr/>
                    <a:lstStyle/>
                    <a:p>
                      <a:pPr indent="0" lvl="0" marL="0" rtl="0" algn="l">
                        <a:spcBef>
                          <a:spcPts val="0"/>
                        </a:spcBef>
                        <a:spcAft>
                          <a:spcPts val="0"/>
                        </a:spcAft>
                        <a:buNone/>
                      </a:pPr>
                      <a:r>
                        <a:rPr lang="da"/>
                        <a:t>Vi har demokrati i DK → vi har alle én stemme.</a:t>
                      </a:r>
                      <a:endParaRPr/>
                    </a:p>
                  </a:txBody>
                  <a:tcPr marT="91425" marB="91425" marR="91425" marL="91425"/>
                </a:tc>
                <a:tc>
                  <a:txBody>
                    <a:bodyPr/>
                    <a:lstStyle/>
                    <a:p>
                      <a:pPr indent="0" lvl="0" marL="0" rtl="0" algn="l">
                        <a:spcBef>
                          <a:spcPts val="0"/>
                        </a:spcBef>
                        <a:spcAft>
                          <a:spcPts val="0"/>
                        </a:spcAft>
                        <a:buNone/>
                      </a:pPr>
                      <a:r>
                        <a:rPr lang="da"/>
                        <a:t>Den danske model</a:t>
                      </a:r>
                      <a:endParaRPr/>
                    </a:p>
                  </a:txBody>
                  <a:tcPr marT="91425" marB="91425" marR="91425" marL="91425"/>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p72"/>
          <p:cNvPicPr preferRelativeResize="0"/>
          <p:nvPr/>
        </p:nvPicPr>
        <p:blipFill>
          <a:blip r:embed="rId3">
            <a:alphaModFix/>
          </a:blip>
          <a:stretch>
            <a:fillRect/>
          </a:stretch>
        </p:blipFill>
        <p:spPr>
          <a:xfrm>
            <a:off x="3124650" y="1261125"/>
            <a:ext cx="6206325" cy="3409475"/>
          </a:xfrm>
          <a:prstGeom prst="rect">
            <a:avLst/>
          </a:prstGeom>
          <a:noFill/>
          <a:ln>
            <a:noFill/>
          </a:ln>
        </p:spPr>
      </p:pic>
      <p:sp>
        <p:nvSpPr>
          <p:cNvPr id="423" name="Google Shape;423;p72"/>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da"/>
              <a:t>Medierne som 4. statsmagt i demokratiet</a:t>
            </a:r>
            <a:endParaRPr/>
          </a:p>
        </p:txBody>
      </p:sp>
      <p:sp>
        <p:nvSpPr>
          <p:cNvPr id="424" name="Google Shape;424;p72"/>
          <p:cNvSpPr txBox="1"/>
          <p:nvPr>
            <p:ph idx="1" type="body"/>
          </p:nvPr>
        </p:nvSpPr>
        <p:spPr>
          <a:xfrm>
            <a:off x="415600" y="1140975"/>
            <a:ext cx="2907000" cy="3263400"/>
          </a:xfrm>
          <a:prstGeom prst="rect">
            <a:avLst/>
          </a:prstGeom>
        </p:spPr>
        <p:txBody>
          <a:bodyPr anchorCtr="0" anchor="t" bIns="34275" lIns="68575" spcFirstLastPara="1" rIns="68575" wrap="square" tIns="34275">
            <a:normAutofit lnSpcReduction="10000"/>
          </a:bodyPr>
          <a:lstStyle/>
          <a:p>
            <a:pPr indent="0" lvl="0" marL="0" rtl="0" algn="l">
              <a:spcBef>
                <a:spcPts val="800"/>
              </a:spcBef>
              <a:spcAft>
                <a:spcPts val="0"/>
              </a:spcAft>
              <a:buNone/>
            </a:pPr>
            <a:r>
              <a:rPr i="1" lang="da" sz="2400">
                <a:highlight>
                  <a:srgbClr val="FFE599"/>
                </a:highlight>
              </a:rPr>
              <a:t>Snak ved bordene: hvorfor er medierne så afgørende i demokratiet? Hvad er det medierne kan?</a:t>
            </a:r>
            <a:endParaRPr i="1" sz="2400">
              <a:highlight>
                <a:srgbClr val="FFE599"/>
              </a:highlight>
            </a:endParaRPr>
          </a:p>
          <a:p>
            <a:pPr indent="0" lvl="0" marL="0" rtl="0" algn="l">
              <a:spcBef>
                <a:spcPts val="1200"/>
              </a:spcBef>
              <a:spcAft>
                <a:spcPts val="1200"/>
              </a:spcAft>
              <a:buNone/>
            </a:pPr>
            <a:r>
              <a:rPr i="1" lang="da" sz="2400">
                <a:highlight>
                  <a:srgbClr val="FFE599"/>
                </a:highlight>
              </a:rPr>
              <a:t>Hvilken formel og reel magt har medierne i demokratiet?</a:t>
            </a:r>
            <a:endParaRPr i="1" sz="2400">
              <a:highlight>
                <a:srgbClr val="FFE599"/>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Grupper til fremlæggelser om kommunalpolitik</a:t>
            </a:r>
            <a:endParaRPr/>
          </a:p>
        </p:txBody>
      </p:sp>
      <p:sp>
        <p:nvSpPr>
          <p:cNvPr id="91" name="Google Shape;91;p19"/>
          <p:cNvSpPr txBox="1"/>
          <p:nvPr>
            <p:ph idx="1" type="body"/>
          </p:nvPr>
        </p:nvSpPr>
        <p:spPr>
          <a:xfrm>
            <a:off x="311700" y="1152475"/>
            <a:ext cx="3645900" cy="36840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lang="da"/>
              <a:t>Roskilde kommune: Cecilie </a:t>
            </a:r>
            <a:endParaRPr/>
          </a:p>
          <a:p>
            <a:pPr indent="0" lvl="0" marL="0" marR="0" rtl="0" algn="l">
              <a:lnSpc>
                <a:spcPct val="115000"/>
              </a:lnSpc>
              <a:spcBef>
                <a:spcPts val="1200"/>
              </a:spcBef>
              <a:spcAft>
                <a:spcPts val="0"/>
              </a:spcAft>
              <a:buNone/>
            </a:pPr>
            <a:r>
              <a:rPr lang="da"/>
              <a:t>Rødovre kommune: Chiara</a:t>
            </a:r>
            <a:endParaRPr/>
          </a:p>
          <a:p>
            <a:pPr indent="0" lvl="0" marL="0" marR="0" rtl="0" algn="l">
              <a:lnSpc>
                <a:spcPct val="115000"/>
              </a:lnSpc>
              <a:spcBef>
                <a:spcPts val="1200"/>
              </a:spcBef>
              <a:spcAft>
                <a:spcPts val="0"/>
              </a:spcAft>
              <a:buNone/>
            </a:pPr>
            <a:r>
              <a:rPr lang="da"/>
              <a:t>Egedal kommune: Laura</a:t>
            </a:r>
            <a:endParaRPr/>
          </a:p>
          <a:p>
            <a:pPr indent="0" lvl="0" marL="0" marR="0" rtl="0" algn="l">
              <a:lnSpc>
                <a:spcPct val="115000"/>
              </a:lnSpc>
              <a:spcBef>
                <a:spcPts val="1200"/>
              </a:spcBef>
              <a:spcAft>
                <a:spcPts val="0"/>
              </a:spcAft>
              <a:buNone/>
            </a:pPr>
            <a:r>
              <a:rPr lang="da"/>
              <a:t>Ballerup kommune: Lina </a:t>
            </a:r>
            <a:endParaRPr/>
          </a:p>
          <a:p>
            <a:pPr indent="0" lvl="0" marL="0" marR="0" rtl="0" algn="l">
              <a:lnSpc>
                <a:spcPct val="115000"/>
              </a:lnSpc>
              <a:spcBef>
                <a:spcPts val="1200"/>
              </a:spcBef>
              <a:spcAft>
                <a:spcPts val="0"/>
              </a:spcAft>
              <a:buNone/>
            </a:pPr>
            <a:r>
              <a:rPr lang="da"/>
              <a:t>Frederiksberg kommune: Maria</a:t>
            </a:r>
            <a:endParaRPr/>
          </a:p>
          <a:p>
            <a:pPr indent="0" lvl="0" marL="0" marR="0" rtl="0" algn="l">
              <a:lnSpc>
                <a:spcPct val="115000"/>
              </a:lnSpc>
              <a:spcBef>
                <a:spcPts val="1200"/>
              </a:spcBef>
              <a:spcAft>
                <a:spcPts val="0"/>
              </a:spcAft>
              <a:buNone/>
            </a:pPr>
            <a:r>
              <a:t/>
            </a:r>
            <a:endParaRPr/>
          </a:p>
          <a:p>
            <a:pPr indent="0" lvl="0" marL="0" rtl="0" algn="l">
              <a:spcBef>
                <a:spcPts val="120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1200"/>
              </a:spcAft>
              <a:buNone/>
            </a:pPr>
            <a:r>
              <a:t/>
            </a:r>
            <a:endParaRPr/>
          </a:p>
        </p:txBody>
      </p:sp>
      <p:sp>
        <p:nvSpPr>
          <p:cNvPr id="92" name="Google Shape;92;p19"/>
          <p:cNvSpPr txBox="1"/>
          <p:nvPr/>
        </p:nvSpPr>
        <p:spPr>
          <a:xfrm>
            <a:off x="4267200" y="1152475"/>
            <a:ext cx="4048200" cy="308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da" sz="1800">
                <a:solidFill>
                  <a:schemeClr val="dk2"/>
                </a:solidFill>
              </a:rPr>
              <a:t>Københavns kommune: Signe og Thomas</a:t>
            </a:r>
            <a:endParaRPr sz="1800">
              <a:solidFill>
                <a:schemeClr val="dk2"/>
              </a:solidFill>
            </a:endParaRPr>
          </a:p>
          <a:p>
            <a:pPr indent="0" lvl="0" marL="0" rtl="0" algn="l">
              <a:lnSpc>
                <a:spcPct val="115000"/>
              </a:lnSpc>
              <a:spcBef>
                <a:spcPts val="1200"/>
              </a:spcBef>
              <a:spcAft>
                <a:spcPts val="0"/>
              </a:spcAft>
              <a:buNone/>
            </a:pPr>
            <a:r>
              <a:rPr lang="da" sz="1800">
                <a:solidFill>
                  <a:schemeClr val="dk2"/>
                </a:solidFill>
              </a:rPr>
              <a:t>Furesø kommune: Simon</a:t>
            </a:r>
            <a:endParaRPr sz="1800">
              <a:solidFill>
                <a:schemeClr val="dk2"/>
              </a:solidFill>
            </a:endParaRPr>
          </a:p>
          <a:p>
            <a:pPr indent="0" lvl="0" marL="0" rtl="0" algn="l">
              <a:lnSpc>
                <a:spcPct val="115000"/>
              </a:lnSpc>
              <a:spcBef>
                <a:spcPts val="1200"/>
              </a:spcBef>
              <a:spcAft>
                <a:spcPts val="0"/>
              </a:spcAft>
              <a:buNone/>
            </a:pPr>
            <a:r>
              <a:rPr lang="da" sz="1800">
                <a:solidFill>
                  <a:schemeClr val="dk2"/>
                </a:solidFill>
              </a:rPr>
              <a:t>Gentofte kommune: Markus</a:t>
            </a:r>
            <a:endParaRPr sz="1800">
              <a:solidFill>
                <a:schemeClr val="dk2"/>
              </a:solidFill>
            </a:endParaRPr>
          </a:p>
          <a:p>
            <a:pPr indent="0" lvl="0" marL="0" rtl="0" algn="l">
              <a:lnSpc>
                <a:spcPct val="115000"/>
              </a:lnSpc>
              <a:spcBef>
                <a:spcPts val="1200"/>
              </a:spcBef>
              <a:spcAft>
                <a:spcPts val="0"/>
              </a:spcAft>
              <a:buNone/>
            </a:pPr>
            <a:r>
              <a:rPr lang="da" sz="1800">
                <a:solidFill>
                  <a:schemeClr val="dk2"/>
                </a:solidFill>
              </a:rPr>
              <a:t>Gladsaxe kommune: Elias</a:t>
            </a:r>
            <a:endParaRPr sz="1800">
              <a:solidFill>
                <a:schemeClr val="dk2"/>
              </a:solidFill>
            </a:endParaRPr>
          </a:p>
          <a:p>
            <a:pPr indent="0" lvl="0" marL="0" rtl="0" algn="l">
              <a:lnSpc>
                <a:spcPct val="115000"/>
              </a:lnSpc>
              <a:spcBef>
                <a:spcPts val="1200"/>
              </a:spcBef>
              <a:spcAft>
                <a:spcPts val="0"/>
              </a:spcAft>
              <a:buNone/>
            </a:pPr>
            <a:r>
              <a:rPr lang="da" sz="1800">
                <a:solidFill>
                  <a:schemeClr val="dk2"/>
                </a:solidFill>
              </a:rPr>
              <a:t>Frederikssund kommune: Anna</a:t>
            </a:r>
            <a:endParaRPr sz="1800">
              <a:solidFill>
                <a:schemeClr val="dk2"/>
              </a:solidFill>
            </a:endParaRPr>
          </a:p>
          <a:p>
            <a:pPr indent="0" lvl="0" marL="0" rtl="0" algn="l">
              <a:lnSpc>
                <a:spcPct val="115000"/>
              </a:lnSpc>
              <a:spcBef>
                <a:spcPts val="1200"/>
              </a:spcBef>
              <a:spcAft>
                <a:spcPts val="1200"/>
              </a:spcAft>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8" name="Shape 428"/>
        <p:cNvGrpSpPr/>
        <p:nvPr/>
      </p:nvGrpSpPr>
      <p:grpSpPr>
        <a:xfrm>
          <a:off x="0" y="0"/>
          <a:ext cx="0" cy="0"/>
          <a:chOff x="0" y="0"/>
          <a:chExt cx="0" cy="0"/>
        </a:xfrm>
      </p:grpSpPr>
      <p:sp>
        <p:nvSpPr>
          <p:cNvPr id="429" name="Google Shape;429;p73"/>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0" name="Google Shape;430;p73"/>
          <p:cNvSpPr txBox="1"/>
          <p:nvPr>
            <p:ph type="title"/>
          </p:nvPr>
        </p:nvSpPr>
        <p:spPr>
          <a:xfrm>
            <a:off x="308610" y="743582"/>
            <a:ext cx="3332400" cy="8157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Play"/>
              <a:buNone/>
            </a:pPr>
            <a:r>
              <a:rPr lang="da" sz="2600"/>
              <a:t>Medierne som 4. statsmagt i demokratiet</a:t>
            </a:r>
            <a:endParaRPr/>
          </a:p>
        </p:txBody>
      </p:sp>
      <p:sp>
        <p:nvSpPr>
          <p:cNvPr id="431" name="Google Shape;431;p73"/>
          <p:cNvSpPr/>
          <p:nvPr/>
        </p:nvSpPr>
        <p:spPr>
          <a:xfrm rot="5400000">
            <a:off x="486839" y="290912"/>
            <a:ext cx="54900" cy="4116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432" name="Google Shape;432;p73"/>
          <p:cNvSpPr/>
          <p:nvPr/>
        </p:nvSpPr>
        <p:spPr>
          <a:xfrm>
            <a:off x="308610" y="1714156"/>
            <a:ext cx="3291900" cy="13800"/>
          </a:xfrm>
          <a:prstGeom prst="rect">
            <a:avLst/>
          </a:prstGeom>
          <a:solidFill>
            <a:srgbClr val="D5D5D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433" name="Google Shape;433;p73"/>
          <p:cNvSpPr txBox="1"/>
          <p:nvPr>
            <p:ph idx="1" type="body"/>
          </p:nvPr>
        </p:nvSpPr>
        <p:spPr>
          <a:xfrm>
            <a:off x="308600" y="2013075"/>
            <a:ext cx="3516000" cy="3064500"/>
          </a:xfrm>
          <a:prstGeom prst="rect">
            <a:avLst/>
          </a:prstGeom>
          <a:noFill/>
          <a:ln>
            <a:noFill/>
          </a:ln>
        </p:spPr>
        <p:txBody>
          <a:bodyPr anchorCtr="0" anchor="t" bIns="34275" lIns="68575" spcFirstLastPara="1" rIns="68575" wrap="square" tIns="34275">
            <a:normAutofit fontScale="85000" lnSpcReduction="20000"/>
          </a:bodyPr>
          <a:lstStyle/>
          <a:p>
            <a:pPr indent="-189012" lvl="0" marL="177800" rtl="0" algn="l">
              <a:lnSpc>
                <a:spcPct val="90000"/>
              </a:lnSpc>
              <a:spcBef>
                <a:spcPts val="0"/>
              </a:spcBef>
              <a:spcAft>
                <a:spcPts val="0"/>
              </a:spcAft>
              <a:buClr>
                <a:schemeClr val="dk1"/>
              </a:buClr>
              <a:buSzPct val="100000"/>
              <a:buChar char="●"/>
            </a:pPr>
            <a:r>
              <a:rPr lang="da" sz="1854">
                <a:latin typeface="Times New Roman"/>
                <a:ea typeface="Times New Roman"/>
                <a:cs typeface="Times New Roman"/>
                <a:sym typeface="Times New Roman"/>
              </a:rPr>
              <a:t>Medierne er den uafhængige instans, som </a:t>
            </a:r>
            <a:r>
              <a:rPr b="1" lang="da" sz="1854">
                <a:latin typeface="Times New Roman"/>
                <a:ea typeface="Times New Roman"/>
                <a:cs typeface="Times New Roman"/>
                <a:sym typeface="Times New Roman"/>
              </a:rPr>
              <a:t>kritisk</a:t>
            </a:r>
            <a:r>
              <a:rPr lang="da" sz="1854">
                <a:latin typeface="Times New Roman"/>
                <a:ea typeface="Times New Roman"/>
                <a:cs typeface="Times New Roman"/>
                <a:sym typeface="Times New Roman"/>
              </a:rPr>
              <a:t> og </a:t>
            </a:r>
            <a:r>
              <a:rPr b="1" lang="da" sz="1854">
                <a:latin typeface="Times New Roman"/>
                <a:ea typeface="Times New Roman"/>
                <a:cs typeface="Times New Roman"/>
                <a:sym typeface="Times New Roman"/>
              </a:rPr>
              <a:t>uafhængigt</a:t>
            </a:r>
            <a:r>
              <a:rPr lang="da" sz="1854">
                <a:latin typeface="Times New Roman"/>
                <a:ea typeface="Times New Roman"/>
                <a:cs typeface="Times New Roman"/>
                <a:sym typeface="Times New Roman"/>
              </a:rPr>
              <a:t> videreformidler Folketinget og Regeringens politik og andet information til befolkningen.</a:t>
            </a:r>
            <a:endParaRPr sz="1854">
              <a:latin typeface="Arial"/>
              <a:ea typeface="Arial"/>
              <a:cs typeface="Arial"/>
              <a:sym typeface="Arial"/>
            </a:endParaRPr>
          </a:p>
          <a:p>
            <a:pPr indent="-189012" lvl="0" marL="177800" rtl="0" algn="l">
              <a:lnSpc>
                <a:spcPct val="90000"/>
              </a:lnSpc>
              <a:spcBef>
                <a:spcPts val="1400"/>
              </a:spcBef>
              <a:spcAft>
                <a:spcPts val="0"/>
              </a:spcAft>
              <a:buClr>
                <a:schemeClr val="dk1"/>
              </a:buClr>
              <a:buSzPct val="100000"/>
              <a:buChar char="●"/>
            </a:pPr>
            <a:r>
              <a:rPr lang="da" sz="1854">
                <a:latin typeface="Times New Roman"/>
                <a:ea typeface="Times New Roman"/>
                <a:cs typeface="Times New Roman"/>
                <a:sym typeface="Times New Roman"/>
              </a:rPr>
              <a:t>Et af Robert Dahls kriterier for et </a:t>
            </a:r>
            <a:r>
              <a:rPr lang="da" sz="1854">
                <a:highlight>
                  <a:srgbClr val="FFE599"/>
                </a:highlight>
                <a:latin typeface="Times New Roman"/>
                <a:ea typeface="Times New Roman"/>
                <a:cs typeface="Times New Roman"/>
                <a:sym typeface="Times New Roman"/>
              </a:rPr>
              <a:t>liberalt demokrati</a:t>
            </a:r>
            <a:r>
              <a:rPr lang="da" sz="1854">
                <a:latin typeface="Times New Roman"/>
                <a:ea typeface="Times New Roman"/>
                <a:cs typeface="Times New Roman"/>
                <a:sym typeface="Times New Roman"/>
              </a:rPr>
              <a:t> er, at befolkningen har adgang til flere forskellige uafhængige medier. Medierne er altså en vigtig del af demokratiet. </a:t>
            </a:r>
            <a:endParaRPr sz="2254"/>
          </a:p>
          <a:p>
            <a:pPr indent="0" lvl="0" marL="0" rtl="0" algn="l">
              <a:lnSpc>
                <a:spcPct val="90000"/>
              </a:lnSpc>
              <a:spcBef>
                <a:spcPts val="1400"/>
              </a:spcBef>
              <a:spcAft>
                <a:spcPts val="0"/>
              </a:spcAft>
              <a:buClr>
                <a:schemeClr val="dk1"/>
              </a:buClr>
              <a:buSzPct val="100000"/>
              <a:buNone/>
            </a:pPr>
            <a:r>
              <a:t/>
            </a:r>
            <a:endParaRPr sz="1400">
              <a:latin typeface="Times New Roman"/>
              <a:ea typeface="Times New Roman"/>
              <a:cs typeface="Times New Roman"/>
              <a:sym typeface="Times New Roman"/>
            </a:endParaRPr>
          </a:p>
          <a:p>
            <a:pPr indent="0" lvl="0" marL="0" rtl="0" algn="l">
              <a:lnSpc>
                <a:spcPct val="90000"/>
              </a:lnSpc>
              <a:spcBef>
                <a:spcPts val="1400"/>
              </a:spcBef>
              <a:spcAft>
                <a:spcPts val="0"/>
              </a:spcAft>
              <a:buClr>
                <a:schemeClr val="dk1"/>
              </a:buClr>
              <a:buSzPct val="100000"/>
              <a:buNone/>
            </a:pPr>
            <a:r>
              <a:t/>
            </a:r>
            <a:endParaRPr sz="1400">
              <a:latin typeface="Arial"/>
              <a:ea typeface="Arial"/>
              <a:cs typeface="Arial"/>
              <a:sym typeface="Arial"/>
            </a:endParaRPr>
          </a:p>
          <a:p>
            <a:pPr indent="-88900" lvl="0" marL="177800" rtl="0" algn="l">
              <a:lnSpc>
                <a:spcPct val="90000"/>
              </a:lnSpc>
              <a:spcBef>
                <a:spcPts val="1400"/>
              </a:spcBef>
              <a:spcAft>
                <a:spcPts val="1200"/>
              </a:spcAft>
              <a:buClr>
                <a:schemeClr val="dk1"/>
              </a:buClr>
              <a:buSzPct val="100000"/>
              <a:buNone/>
            </a:pPr>
            <a:r>
              <a:t/>
            </a:r>
            <a:endParaRPr sz="1400"/>
          </a:p>
        </p:txBody>
      </p:sp>
      <p:pic>
        <p:nvPicPr>
          <p:cNvPr id="434" name="Google Shape;434;p73"/>
          <p:cNvPicPr preferRelativeResize="0"/>
          <p:nvPr/>
        </p:nvPicPr>
        <p:blipFill rotWithShape="1">
          <a:blip r:embed="rId3">
            <a:alphaModFix/>
          </a:blip>
          <a:srcRect b="0" l="0" r="0" t="0"/>
          <a:stretch/>
        </p:blipFill>
        <p:spPr>
          <a:xfrm>
            <a:off x="3640976" y="908684"/>
            <a:ext cx="5228703" cy="3555518"/>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74"/>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da"/>
              <a:t>Aktuel sag: DR anklages for at være venstreorienteret - især i deres identitetspolitik</a:t>
            </a:r>
            <a:endParaRPr/>
          </a:p>
        </p:txBody>
      </p:sp>
      <p:sp>
        <p:nvSpPr>
          <p:cNvPr id="440" name="Google Shape;440;p74"/>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t/>
            </a:r>
            <a:endParaRPr/>
          </a:p>
        </p:txBody>
      </p:sp>
      <p:pic>
        <p:nvPicPr>
          <p:cNvPr id="441" name="Google Shape;441;p74"/>
          <p:cNvPicPr preferRelativeResize="0"/>
          <p:nvPr/>
        </p:nvPicPr>
        <p:blipFill>
          <a:blip r:embed="rId3">
            <a:alphaModFix/>
          </a:blip>
          <a:stretch>
            <a:fillRect/>
          </a:stretch>
        </p:blipFill>
        <p:spPr>
          <a:xfrm>
            <a:off x="692289" y="1268050"/>
            <a:ext cx="7156311" cy="32944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7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Definition af medie: Forskellige slags medier</a:t>
            </a:r>
            <a:endParaRPr/>
          </a:p>
        </p:txBody>
      </p:sp>
      <p:sp>
        <p:nvSpPr>
          <p:cNvPr id="447" name="Google Shape;447;p7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R"/>
            </a:pPr>
            <a:r>
              <a:rPr lang="da"/>
              <a:t>Fælles brainstorm: Spørg eleverne hvilke medier der findes:</a:t>
            </a:r>
            <a:endParaRPr/>
          </a:p>
          <a:p>
            <a:pPr indent="-342900" lvl="0" marL="457200" rtl="0" algn="l">
              <a:spcBef>
                <a:spcPts val="0"/>
              </a:spcBef>
              <a:spcAft>
                <a:spcPts val="0"/>
              </a:spcAft>
              <a:buSzPts val="1800"/>
              <a:buAutoNum type="arabicParenR"/>
            </a:pPr>
            <a:r>
              <a:rPr lang="da"/>
              <a:t>Inddel id</a:t>
            </a:r>
            <a:r>
              <a:rPr lang="da"/>
              <a:t>éer i:</a:t>
            </a:r>
            <a:endParaRPr/>
          </a:p>
          <a:p>
            <a:pPr indent="-342900" lvl="0" marL="914400" rtl="0" algn="l">
              <a:spcBef>
                <a:spcPts val="0"/>
              </a:spcBef>
              <a:spcAft>
                <a:spcPts val="0"/>
              </a:spcAft>
              <a:buSzPts val="1800"/>
              <a:buAutoNum type="arabicParenR"/>
            </a:pPr>
            <a:r>
              <a:rPr lang="da"/>
              <a:t>Klassiske massemedier</a:t>
            </a:r>
            <a:endParaRPr/>
          </a:p>
          <a:p>
            <a:pPr indent="-342900" lvl="0" marL="914400" rtl="0" algn="l">
              <a:spcBef>
                <a:spcPts val="0"/>
              </a:spcBef>
              <a:spcAft>
                <a:spcPts val="0"/>
              </a:spcAft>
              <a:buSzPts val="1800"/>
              <a:buAutoNum type="arabicParenR"/>
            </a:pPr>
            <a:r>
              <a:rPr lang="da"/>
              <a:t>Digitale massemedier</a:t>
            </a:r>
            <a:endParaRPr/>
          </a:p>
          <a:p>
            <a:pPr indent="-342900" lvl="0" marL="914400" rtl="0" algn="l">
              <a:spcBef>
                <a:spcPts val="0"/>
              </a:spcBef>
              <a:spcAft>
                <a:spcPts val="0"/>
              </a:spcAft>
              <a:buSzPts val="1800"/>
              <a:buAutoNum type="arabicParenR"/>
            </a:pPr>
            <a:r>
              <a:rPr lang="da"/>
              <a:t>Sociale medier</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b="1" lang="da">
                <a:highlight>
                  <a:srgbClr val="FFE599"/>
                </a:highlight>
              </a:rPr>
              <a:t>3) </a:t>
            </a:r>
            <a:r>
              <a:rPr b="1" lang="da">
                <a:highlight>
                  <a:srgbClr val="FFE599"/>
                </a:highlight>
              </a:rPr>
              <a:t>Hvad tror I er forskellen?</a:t>
            </a:r>
            <a:endParaRPr b="1">
              <a:highlight>
                <a:srgbClr val="FFE599"/>
              </a:highlight>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descr="Et billede, der indeholder tekst, håndskrift, Font/skrifttype&#10;&#10;Automatisk genereret beskrivelse" id="452" name="Google Shape;452;p76"/>
          <p:cNvPicPr preferRelativeResize="0"/>
          <p:nvPr/>
        </p:nvPicPr>
        <p:blipFill>
          <a:blip r:embed="rId3">
            <a:alphaModFix/>
          </a:blip>
          <a:stretch>
            <a:fillRect/>
          </a:stretch>
        </p:blipFill>
        <p:spPr>
          <a:xfrm>
            <a:off x="1685069" y="2708775"/>
            <a:ext cx="7320081" cy="2434725"/>
          </a:xfrm>
          <a:prstGeom prst="rect">
            <a:avLst/>
          </a:prstGeom>
          <a:noFill/>
          <a:ln>
            <a:noFill/>
          </a:ln>
        </p:spPr>
      </p:pic>
      <p:pic>
        <p:nvPicPr>
          <p:cNvPr descr="Et billede, der indeholder tekst, Font/skrifttype, skærmbillede, nummer/tal&#10;&#10;Automatisk genereret beskrivelse" id="453" name="Google Shape;453;p76"/>
          <p:cNvPicPr preferRelativeResize="0"/>
          <p:nvPr/>
        </p:nvPicPr>
        <p:blipFill>
          <a:blip r:embed="rId4">
            <a:alphaModFix/>
          </a:blip>
          <a:stretch>
            <a:fillRect/>
          </a:stretch>
        </p:blipFill>
        <p:spPr>
          <a:xfrm>
            <a:off x="2042125" y="137025"/>
            <a:ext cx="6963019" cy="2434725"/>
          </a:xfrm>
          <a:prstGeom prst="rect">
            <a:avLst/>
          </a:prstGeom>
          <a:noFill/>
          <a:ln>
            <a:noFill/>
          </a:ln>
        </p:spPr>
      </p:pic>
      <p:sp>
        <p:nvSpPr>
          <p:cNvPr id="454" name="Google Shape;454;p76"/>
          <p:cNvSpPr txBox="1"/>
          <p:nvPr/>
        </p:nvSpPr>
        <p:spPr>
          <a:xfrm>
            <a:off x="233325" y="2340900"/>
            <a:ext cx="2843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a" sz="1800">
                <a:solidFill>
                  <a:schemeClr val="dk2"/>
                </a:solidFill>
              </a:rPr>
              <a:t>Gatekeeper-funktion?</a:t>
            </a:r>
            <a:endParaRPr sz="1800">
              <a:solidFill>
                <a:schemeClr val="dk2"/>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7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Nyhedskriterierne som gatekeeperen vælger ud fra (AVIS-K)</a:t>
            </a:r>
            <a:endParaRPr/>
          </a:p>
        </p:txBody>
      </p:sp>
      <p:sp>
        <p:nvSpPr>
          <p:cNvPr id="460" name="Google Shape;460;p77"/>
          <p:cNvSpPr txBox="1"/>
          <p:nvPr>
            <p:ph idx="1" type="body"/>
          </p:nvPr>
        </p:nvSpPr>
        <p:spPr>
          <a:xfrm>
            <a:off x="311700" y="178762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R"/>
            </a:pPr>
            <a:r>
              <a:rPr b="1" lang="da"/>
              <a:t>A</a:t>
            </a:r>
            <a:r>
              <a:rPr lang="da"/>
              <a:t>ktualitet</a:t>
            </a:r>
            <a:endParaRPr/>
          </a:p>
          <a:p>
            <a:pPr indent="-342900" lvl="0" marL="457200" rtl="0" algn="l">
              <a:spcBef>
                <a:spcPts val="0"/>
              </a:spcBef>
              <a:spcAft>
                <a:spcPts val="0"/>
              </a:spcAft>
              <a:buSzPts val="1800"/>
              <a:buAutoNum type="arabicParenR"/>
            </a:pPr>
            <a:r>
              <a:rPr b="1" lang="da"/>
              <a:t>V</a:t>
            </a:r>
            <a:r>
              <a:rPr lang="da"/>
              <a:t>æsentlighed</a:t>
            </a:r>
            <a:endParaRPr/>
          </a:p>
          <a:p>
            <a:pPr indent="-342900" lvl="0" marL="457200" rtl="0" algn="l">
              <a:spcBef>
                <a:spcPts val="0"/>
              </a:spcBef>
              <a:spcAft>
                <a:spcPts val="0"/>
              </a:spcAft>
              <a:buSzPts val="1800"/>
              <a:buAutoNum type="arabicParenR"/>
            </a:pPr>
            <a:r>
              <a:rPr b="1" lang="da"/>
              <a:t>I</a:t>
            </a:r>
            <a:r>
              <a:rPr lang="da"/>
              <a:t>dentifikation</a:t>
            </a:r>
            <a:endParaRPr/>
          </a:p>
          <a:p>
            <a:pPr indent="-342900" lvl="0" marL="457200" rtl="0" algn="l">
              <a:spcBef>
                <a:spcPts val="0"/>
              </a:spcBef>
              <a:spcAft>
                <a:spcPts val="0"/>
              </a:spcAft>
              <a:buSzPts val="1800"/>
              <a:buAutoNum type="arabicParenR"/>
            </a:pPr>
            <a:r>
              <a:rPr b="1" lang="da"/>
              <a:t>S</a:t>
            </a:r>
            <a:r>
              <a:rPr lang="da"/>
              <a:t>ensation</a:t>
            </a:r>
            <a:endParaRPr/>
          </a:p>
          <a:p>
            <a:pPr indent="-342900" lvl="0" marL="457200" rtl="0" algn="l">
              <a:spcBef>
                <a:spcPts val="0"/>
              </a:spcBef>
              <a:spcAft>
                <a:spcPts val="0"/>
              </a:spcAft>
              <a:buSzPts val="1800"/>
              <a:buAutoNum type="arabicParenR"/>
            </a:pPr>
            <a:r>
              <a:rPr b="1" lang="da"/>
              <a:t>K</a:t>
            </a:r>
            <a:r>
              <a:rPr lang="da"/>
              <a:t>onflikt</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4" name="Shape 464"/>
        <p:cNvGrpSpPr/>
        <p:nvPr/>
      </p:nvGrpSpPr>
      <p:grpSpPr>
        <a:xfrm>
          <a:off x="0" y="0"/>
          <a:ext cx="0" cy="0"/>
          <a:chOff x="0" y="0"/>
          <a:chExt cx="0" cy="0"/>
        </a:xfrm>
      </p:grpSpPr>
      <p:sp>
        <p:nvSpPr>
          <p:cNvPr id="465" name="Google Shape;465;p7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Gatekeeperens nyhedskriterier</a:t>
            </a:r>
            <a:endParaRPr/>
          </a:p>
        </p:txBody>
      </p:sp>
      <p:sp>
        <p:nvSpPr>
          <p:cNvPr id="466" name="Google Shape;466;p7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467" name="Google Shape;467;p78"/>
          <p:cNvPicPr preferRelativeResize="0"/>
          <p:nvPr/>
        </p:nvPicPr>
        <p:blipFill>
          <a:blip r:embed="rId3">
            <a:alphaModFix/>
          </a:blip>
          <a:stretch>
            <a:fillRect/>
          </a:stretch>
        </p:blipFill>
        <p:spPr>
          <a:xfrm>
            <a:off x="311698" y="1017725"/>
            <a:ext cx="6281325" cy="415832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79"/>
          <p:cNvSpPr txBox="1"/>
          <p:nvPr>
            <p:ph type="title"/>
          </p:nvPr>
        </p:nvSpPr>
        <p:spPr>
          <a:xfrm>
            <a:off x="311700" y="1370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da" sz="2600">
                <a:solidFill>
                  <a:schemeClr val="dk2"/>
                </a:solidFill>
              </a:rPr>
              <a:t>Næste gang fremlægger Thomas (3/12)</a:t>
            </a:r>
            <a:endParaRPr b="1" sz="2600">
              <a:solidFill>
                <a:schemeClr val="dk2"/>
              </a:solidFill>
            </a:endParaRPr>
          </a:p>
          <a:p>
            <a:pPr indent="0" lvl="0" marL="0" rtl="0" algn="ctr">
              <a:spcBef>
                <a:spcPts val="0"/>
              </a:spcBef>
              <a:spcAft>
                <a:spcPts val="0"/>
              </a:spcAft>
              <a:buNone/>
            </a:pPr>
            <a:r>
              <a:rPr b="1" lang="da" sz="2600">
                <a:solidFill>
                  <a:schemeClr val="dk2"/>
                </a:solidFill>
              </a:rPr>
              <a:t>Krav: inddragelse af relevant teori + aktualitet</a:t>
            </a:r>
            <a:endParaRPr b="1" sz="2600">
              <a:solidFill>
                <a:schemeClr val="dk2"/>
              </a:solidFill>
            </a:endParaRPr>
          </a:p>
          <a:p>
            <a:pPr indent="0" lvl="0" marL="0" rtl="0" algn="ctr">
              <a:spcBef>
                <a:spcPts val="0"/>
              </a:spcBef>
              <a:spcAft>
                <a:spcPts val="0"/>
              </a:spcAft>
              <a:buNone/>
            </a:pPr>
            <a:r>
              <a:t/>
            </a:r>
            <a:endParaRPr b="1" i="1" sz="2600">
              <a:solidFill>
                <a:schemeClr val="dk2"/>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476" name="Shape 476"/>
        <p:cNvGrpSpPr/>
        <p:nvPr/>
      </p:nvGrpSpPr>
      <p:grpSpPr>
        <a:xfrm>
          <a:off x="0" y="0"/>
          <a:ext cx="0" cy="0"/>
          <a:chOff x="0" y="0"/>
          <a:chExt cx="0" cy="0"/>
        </a:xfrm>
      </p:grpSpPr>
      <p:sp>
        <p:nvSpPr>
          <p:cNvPr id="477" name="Google Shape;477;p8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Modul 7: Mediernes magt i demokratiet II</a:t>
            </a:r>
            <a:endParaRPr/>
          </a:p>
        </p:txBody>
      </p:sp>
      <p:sp>
        <p:nvSpPr>
          <p:cNvPr id="478" name="Google Shape;478;p8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da"/>
              <a:t>Thomas fremlægger</a:t>
            </a:r>
            <a:endParaRPr/>
          </a:p>
          <a:p>
            <a:pPr indent="-342900" lvl="0" marL="457200" rtl="0" algn="l">
              <a:spcBef>
                <a:spcPts val="0"/>
              </a:spcBef>
              <a:spcAft>
                <a:spcPts val="0"/>
              </a:spcAft>
              <a:buSzPts val="1800"/>
              <a:buChar char="-"/>
            </a:pPr>
            <a:r>
              <a:rPr lang="da"/>
              <a:t>Medialisering</a:t>
            </a:r>
            <a:endParaRPr/>
          </a:p>
          <a:p>
            <a:pPr indent="-342900" lvl="0" marL="457200" rtl="0" algn="l">
              <a:spcBef>
                <a:spcPts val="0"/>
              </a:spcBef>
              <a:spcAft>
                <a:spcPts val="0"/>
              </a:spcAft>
              <a:buSzPts val="1800"/>
              <a:buChar char="-"/>
            </a:pPr>
            <a:r>
              <a:rPr lang="da"/>
              <a:t>Gruppearbejde: spin, framing, priming.</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8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da"/>
              <a:t>Begreb: Medialisering</a:t>
            </a:r>
            <a:endParaRPr/>
          </a:p>
        </p:txBody>
      </p:sp>
      <p:sp>
        <p:nvSpPr>
          <p:cNvPr id="484" name="Google Shape;484;p8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rPr lang="da" sz="2100">
                <a:solidFill>
                  <a:schemeClr val="dk1"/>
                </a:solidFill>
                <a:latin typeface="Times New Roman"/>
                <a:ea typeface="Times New Roman"/>
                <a:cs typeface="Times New Roman"/>
                <a:sym typeface="Times New Roman"/>
              </a:rPr>
              <a:t>Medialisering – en proces hvor samfundet underlægges medierne og deres logik</a:t>
            </a:r>
            <a:r>
              <a:rPr b="0" i="0" lang="da" sz="2100" u="none" cap="none" strike="noStrike">
                <a:solidFill>
                  <a:schemeClr val="dk1"/>
                </a:solidFill>
                <a:latin typeface="Times New Roman"/>
                <a:ea typeface="Times New Roman"/>
                <a:cs typeface="Times New Roman"/>
                <a:sym typeface="Times New Roman"/>
              </a:rPr>
              <a:t> </a:t>
            </a:r>
            <a:endParaRPr b="0" i="0" sz="1100" u="none" cap="none" strike="noStrike">
              <a:solidFill>
                <a:schemeClr val="dk1"/>
              </a:solidFill>
            </a:endParaRPr>
          </a:p>
          <a:p>
            <a:pPr indent="0" lvl="0" marL="0" rtl="0" algn="l">
              <a:lnSpc>
                <a:spcPct val="90000"/>
              </a:lnSpc>
              <a:spcBef>
                <a:spcPts val="800"/>
              </a:spcBef>
              <a:spcAft>
                <a:spcPts val="1200"/>
              </a:spcAft>
              <a:buClr>
                <a:schemeClr val="dk1"/>
              </a:buClr>
              <a:buSzPts val="2100"/>
              <a:buNone/>
            </a:pPr>
            <a:r>
              <a:t/>
            </a:r>
            <a:endParaRPr/>
          </a:p>
        </p:txBody>
      </p:sp>
      <p:pic>
        <p:nvPicPr>
          <p:cNvPr descr="Et billede, der indeholder tekst, Font/skrifttype, Post-it-note, håndskrift&#10;&#10;Automatisk genereret beskrivelse" id="485" name="Google Shape;485;p81"/>
          <p:cNvPicPr preferRelativeResize="0"/>
          <p:nvPr/>
        </p:nvPicPr>
        <p:blipFill rotWithShape="1">
          <a:blip r:embed="rId3">
            <a:alphaModFix/>
          </a:blip>
          <a:srcRect b="0" l="0" r="0" t="0"/>
          <a:stretch/>
        </p:blipFill>
        <p:spPr>
          <a:xfrm>
            <a:off x="961464" y="2212041"/>
            <a:ext cx="6790764" cy="1414160"/>
          </a:xfrm>
          <a:prstGeom prst="rect">
            <a:avLst/>
          </a:prstGeom>
          <a:noFill/>
          <a:ln>
            <a:noFill/>
          </a:ln>
        </p:spPr>
      </p:pic>
      <p:sp>
        <p:nvSpPr>
          <p:cNvPr id="486" name="Google Shape;486;p81"/>
          <p:cNvSpPr/>
          <p:nvPr/>
        </p:nvSpPr>
        <p:spPr>
          <a:xfrm>
            <a:off x="961465" y="2693054"/>
            <a:ext cx="9144000" cy="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8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da" sz="2800">
                <a:latin typeface="Arial"/>
                <a:ea typeface="Arial"/>
                <a:cs typeface="Arial"/>
                <a:sym typeface="Arial"/>
              </a:rPr>
              <a:t>Hvad sker der i medialiseringen?</a:t>
            </a:r>
            <a:endParaRPr/>
          </a:p>
        </p:txBody>
      </p:sp>
      <p:sp>
        <p:nvSpPr>
          <p:cNvPr id="492" name="Google Shape;492;p8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2100"/>
              <a:buNone/>
            </a:pPr>
            <a:r>
              <a:rPr lang="da">
                <a:latin typeface="Times New Roman"/>
                <a:ea typeface="Times New Roman"/>
                <a:cs typeface="Times New Roman"/>
                <a:sym typeface="Times New Roman"/>
              </a:rPr>
              <a:t>Når medierne medialiserer deres indhold sker det typisk på 5 måder:</a:t>
            </a:r>
            <a:endParaRPr>
              <a:latin typeface="Times New Roman"/>
              <a:ea typeface="Times New Roman"/>
              <a:cs typeface="Times New Roman"/>
              <a:sym typeface="Times New Roman"/>
            </a:endParaRPr>
          </a:p>
          <a:p>
            <a:pPr indent="-247650" lvl="0" marL="254000" rtl="0" algn="l">
              <a:lnSpc>
                <a:spcPct val="115000"/>
              </a:lnSpc>
              <a:spcBef>
                <a:spcPts val="800"/>
              </a:spcBef>
              <a:spcAft>
                <a:spcPts val="0"/>
              </a:spcAft>
              <a:buClr>
                <a:schemeClr val="dk1"/>
              </a:buClr>
              <a:buSzPts val="2100"/>
              <a:buFont typeface="Play"/>
              <a:buAutoNum type="arabicParenR"/>
            </a:pPr>
            <a:r>
              <a:rPr lang="da">
                <a:latin typeface="Times New Roman"/>
                <a:ea typeface="Times New Roman"/>
                <a:cs typeface="Times New Roman"/>
                <a:sym typeface="Times New Roman"/>
              </a:rPr>
              <a:t>Forenkler</a:t>
            </a:r>
            <a:endParaRPr>
              <a:latin typeface="Arial"/>
              <a:ea typeface="Arial"/>
              <a:cs typeface="Arial"/>
              <a:sym typeface="Arial"/>
            </a:endParaRPr>
          </a:p>
          <a:p>
            <a:pPr indent="-247650" lvl="0" marL="254000" rtl="0" algn="l">
              <a:lnSpc>
                <a:spcPct val="115000"/>
              </a:lnSpc>
              <a:spcBef>
                <a:spcPts val="800"/>
              </a:spcBef>
              <a:spcAft>
                <a:spcPts val="0"/>
              </a:spcAft>
              <a:buClr>
                <a:schemeClr val="dk1"/>
              </a:buClr>
              <a:buSzPts val="2100"/>
              <a:buFont typeface="Play"/>
              <a:buAutoNum type="arabicParenR"/>
            </a:pPr>
            <a:r>
              <a:rPr lang="da">
                <a:latin typeface="Times New Roman"/>
                <a:ea typeface="Times New Roman"/>
                <a:cs typeface="Times New Roman"/>
                <a:sym typeface="Times New Roman"/>
              </a:rPr>
              <a:t>Konkretiserer</a:t>
            </a:r>
            <a:endParaRPr>
              <a:latin typeface="Arial"/>
              <a:ea typeface="Arial"/>
              <a:cs typeface="Arial"/>
              <a:sym typeface="Arial"/>
            </a:endParaRPr>
          </a:p>
          <a:p>
            <a:pPr indent="-247650" lvl="0" marL="254000" rtl="0" algn="l">
              <a:lnSpc>
                <a:spcPct val="115000"/>
              </a:lnSpc>
              <a:spcBef>
                <a:spcPts val="800"/>
              </a:spcBef>
              <a:spcAft>
                <a:spcPts val="0"/>
              </a:spcAft>
              <a:buClr>
                <a:schemeClr val="dk1"/>
              </a:buClr>
              <a:buSzPts val="2100"/>
              <a:buFont typeface="Play"/>
              <a:buAutoNum type="arabicParenR"/>
            </a:pPr>
            <a:r>
              <a:rPr lang="da">
                <a:latin typeface="Times New Roman"/>
                <a:ea typeface="Times New Roman"/>
                <a:cs typeface="Times New Roman"/>
                <a:sym typeface="Times New Roman"/>
              </a:rPr>
              <a:t>Intensiverer</a:t>
            </a:r>
            <a:endParaRPr>
              <a:latin typeface="Arial"/>
              <a:ea typeface="Arial"/>
              <a:cs typeface="Arial"/>
              <a:sym typeface="Arial"/>
            </a:endParaRPr>
          </a:p>
          <a:p>
            <a:pPr indent="-247650" lvl="0" marL="254000" rtl="0" algn="l">
              <a:lnSpc>
                <a:spcPct val="115000"/>
              </a:lnSpc>
              <a:spcBef>
                <a:spcPts val="800"/>
              </a:spcBef>
              <a:spcAft>
                <a:spcPts val="0"/>
              </a:spcAft>
              <a:buClr>
                <a:schemeClr val="dk1"/>
              </a:buClr>
              <a:buSzPts val="2100"/>
              <a:buFont typeface="Play"/>
              <a:buAutoNum type="arabicParenR"/>
            </a:pPr>
            <a:r>
              <a:rPr lang="da">
                <a:latin typeface="Times New Roman"/>
                <a:ea typeface="Times New Roman"/>
                <a:cs typeface="Times New Roman"/>
                <a:sym typeface="Times New Roman"/>
              </a:rPr>
              <a:t>Polariserer</a:t>
            </a:r>
            <a:endParaRPr>
              <a:latin typeface="Arial"/>
              <a:ea typeface="Arial"/>
              <a:cs typeface="Arial"/>
              <a:sym typeface="Arial"/>
            </a:endParaRPr>
          </a:p>
          <a:p>
            <a:pPr indent="-247650" lvl="0" marL="254000" rtl="0" algn="l">
              <a:lnSpc>
                <a:spcPct val="115000"/>
              </a:lnSpc>
              <a:spcBef>
                <a:spcPts val="800"/>
              </a:spcBef>
              <a:spcAft>
                <a:spcPts val="0"/>
              </a:spcAft>
              <a:buClr>
                <a:schemeClr val="dk1"/>
              </a:buClr>
              <a:buSzPts val="2100"/>
              <a:buFont typeface="Play"/>
              <a:buAutoNum type="arabicParenR"/>
            </a:pPr>
            <a:r>
              <a:rPr lang="da">
                <a:latin typeface="Times New Roman"/>
                <a:ea typeface="Times New Roman"/>
                <a:cs typeface="Times New Roman"/>
                <a:sym typeface="Times New Roman"/>
              </a:rPr>
              <a:t>Personificerer </a:t>
            </a:r>
            <a:endParaRPr>
              <a:latin typeface="Arial"/>
              <a:ea typeface="Arial"/>
              <a:cs typeface="Arial"/>
              <a:sym typeface="Arial"/>
            </a:endParaRPr>
          </a:p>
          <a:p>
            <a:pPr indent="0" lvl="0" marL="0" rtl="0" algn="l">
              <a:lnSpc>
                <a:spcPct val="90000"/>
              </a:lnSpc>
              <a:spcBef>
                <a:spcPts val="1400"/>
              </a:spcBef>
              <a:spcAft>
                <a:spcPts val="1200"/>
              </a:spcAft>
              <a:buClr>
                <a:schemeClr val="dk1"/>
              </a:buClr>
              <a:buSzPts val="21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“Gruppe”arbejde: bliv klogere på din kommune</a:t>
            </a:r>
            <a:endParaRPr/>
          </a:p>
        </p:txBody>
      </p:sp>
      <p:sp>
        <p:nvSpPr>
          <p:cNvPr id="98" name="Google Shape;9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lnSpc>
                <a:spcPct val="100000"/>
              </a:lnSpc>
              <a:spcBef>
                <a:spcPts val="0"/>
              </a:spcBef>
              <a:spcAft>
                <a:spcPts val="0"/>
              </a:spcAft>
              <a:buSzPts val="1600"/>
              <a:buAutoNum type="arabicParenR"/>
            </a:pPr>
            <a:r>
              <a:rPr lang="da" sz="1600">
                <a:solidFill>
                  <a:schemeClr val="dk1"/>
                </a:solidFill>
              </a:rPr>
              <a:t>Præsentér kort valgresultatet fra forrige kommunalvalg for kommunen (</a:t>
            </a:r>
            <a:r>
              <a:rPr b="1" lang="da" u="sng">
                <a:solidFill>
                  <a:schemeClr val="hlink"/>
                </a:solidFill>
                <a:latin typeface="Roboto"/>
                <a:ea typeface="Roboto"/>
                <a:cs typeface="Roboto"/>
                <a:sym typeface="Roboto"/>
                <a:hlinkClick r:id="rId3"/>
              </a:rPr>
              <a:t>valg.dk</a:t>
            </a:r>
            <a:r>
              <a:rPr lang="da" sz="1600">
                <a:solidFill>
                  <a:schemeClr val="dk1"/>
                </a:solidFill>
              </a:rPr>
              <a:t>)</a:t>
            </a:r>
            <a:endParaRPr sz="1600">
              <a:solidFill>
                <a:schemeClr val="dk1"/>
              </a:solidFill>
            </a:endParaRPr>
          </a:p>
          <a:p>
            <a:pPr indent="-330200" lvl="0" marL="457200" rtl="0" algn="l">
              <a:lnSpc>
                <a:spcPct val="100000"/>
              </a:lnSpc>
              <a:spcBef>
                <a:spcPts val="0"/>
              </a:spcBef>
              <a:spcAft>
                <a:spcPts val="0"/>
              </a:spcAft>
              <a:buSzPts val="1600"/>
              <a:buAutoNum type="arabicParenR"/>
            </a:pPr>
            <a:r>
              <a:rPr lang="da" sz="1600">
                <a:solidFill>
                  <a:schemeClr val="dk1"/>
                </a:solidFill>
              </a:rPr>
              <a:t>Hvem er borgmester? Fra hvilket parti? Hvor længe har vedkommende været borgmester?</a:t>
            </a:r>
            <a:endParaRPr sz="1600">
              <a:solidFill>
                <a:schemeClr val="dk1"/>
              </a:solidFill>
            </a:endParaRPr>
          </a:p>
          <a:p>
            <a:pPr indent="-330200" lvl="0" marL="457200" rtl="0" algn="l">
              <a:lnSpc>
                <a:spcPct val="100000"/>
              </a:lnSpc>
              <a:spcBef>
                <a:spcPts val="0"/>
              </a:spcBef>
              <a:spcAft>
                <a:spcPts val="0"/>
              </a:spcAft>
              <a:buSzPts val="1600"/>
              <a:buAutoNum type="arabicParenR"/>
            </a:pPr>
            <a:r>
              <a:rPr lang="da" sz="1600">
                <a:solidFill>
                  <a:schemeClr val="dk1"/>
                </a:solidFill>
              </a:rPr>
              <a:t>Hvor mange medlemmer er der i byrådet?</a:t>
            </a:r>
            <a:endParaRPr sz="1600">
              <a:solidFill>
                <a:schemeClr val="dk1"/>
              </a:solidFill>
            </a:endParaRPr>
          </a:p>
          <a:p>
            <a:pPr indent="-330200" lvl="0" marL="457200" rtl="0" algn="l">
              <a:lnSpc>
                <a:spcPct val="100000"/>
              </a:lnSpc>
              <a:spcBef>
                <a:spcPts val="0"/>
              </a:spcBef>
              <a:spcAft>
                <a:spcPts val="0"/>
              </a:spcAft>
              <a:buSzPts val="1600"/>
              <a:buAutoNum type="arabicParenR"/>
            </a:pPr>
            <a:r>
              <a:rPr lang="da" sz="1600">
                <a:solidFill>
                  <a:schemeClr val="dk1"/>
                </a:solidFill>
              </a:rPr>
              <a:t>Hvad er kønsfordelingen i byrådet?</a:t>
            </a:r>
            <a:endParaRPr sz="1600">
              <a:solidFill>
                <a:schemeClr val="dk1"/>
              </a:solidFill>
            </a:endParaRPr>
          </a:p>
          <a:p>
            <a:pPr indent="-330200" lvl="0" marL="457200" rtl="0" algn="l">
              <a:lnSpc>
                <a:spcPct val="100000"/>
              </a:lnSpc>
              <a:spcBef>
                <a:spcPts val="0"/>
              </a:spcBef>
              <a:spcAft>
                <a:spcPts val="0"/>
              </a:spcAft>
              <a:buSzPts val="1600"/>
              <a:buAutoNum type="arabicParenR"/>
            </a:pPr>
            <a:r>
              <a:rPr lang="da" sz="1600">
                <a:solidFill>
                  <a:schemeClr val="dk1"/>
                </a:solidFill>
              </a:rPr>
              <a:t>Hvad er mandatfordeling mellem partierne i byrådet?</a:t>
            </a:r>
            <a:endParaRPr sz="1600">
              <a:solidFill>
                <a:schemeClr val="dk1"/>
              </a:solidFill>
            </a:endParaRPr>
          </a:p>
          <a:p>
            <a:pPr indent="-330200" lvl="0" marL="457200" rtl="0" algn="l">
              <a:lnSpc>
                <a:spcPct val="100000"/>
              </a:lnSpc>
              <a:spcBef>
                <a:spcPts val="0"/>
              </a:spcBef>
              <a:spcAft>
                <a:spcPts val="0"/>
              </a:spcAft>
              <a:buSzPts val="1600"/>
              <a:buAutoNum type="arabicParenR"/>
            </a:pPr>
            <a:r>
              <a:rPr lang="da" sz="1600">
                <a:solidFill>
                  <a:schemeClr val="dk1"/>
                </a:solidFill>
              </a:rPr>
              <a:t>Hvilke partier opstiller til byrådet? </a:t>
            </a:r>
            <a:endParaRPr sz="1600">
              <a:solidFill>
                <a:schemeClr val="dk1"/>
              </a:solidFill>
            </a:endParaRPr>
          </a:p>
          <a:p>
            <a:pPr indent="-330200" lvl="0" marL="457200" rtl="0" algn="l">
              <a:lnSpc>
                <a:spcPct val="100000"/>
              </a:lnSpc>
              <a:spcBef>
                <a:spcPts val="0"/>
              </a:spcBef>
              <a:spcAft>
                <a:spcPts val="0"/>
              </a:spcAft>
              <a:buSzPts val="1600"/>
              <a:buAutoNum type="arabicParenR"/>
            </a:pPr>
            <a:r>
              <a:rPr lang="da" sz="1600">
                <a:solidFill>
                  <a:schemeClr val="dk1"/>
                </a:solidFill>
              </a:rPr>
              <a:t>Find tre sager som fylder meget i kommunen og potentielt kan afgøre kommunalvalget.</a:t>
            </a:r>
            <a:endParaRPr sz="1600">
              <a:solidFill>
                <a:schemeClr val="dk1"/>
              </a:solidFill>
            </a:endParaRPr>
          </a:p>
          <a:p>
            <a:pPr indent="-330200" lvl="0" marL="457200" rtl="0" algn="l">
              <a:lnSpc>
                <a:spcPct val="100000"/>
              </a:lnSpc>
              <a:spcBef>
                <a:spcPts val="0"/>
              </a:spcBef>
              <a:spcAft>
                <a:spcPts val="0"/>
              </a:spcAft>
              <a:buSzPts val="1600"/>
              <a:buAutoNum type="arabicParenR"/>
            </a:pPr>
            <a:r>
              <a:rPr lang="da" sz="1600">
                <a:solidFill>
                  <a:schemeClr val="dk1"/>
                </a:solidFill>
              </a:rPr>
              <a:t>Hvem tror I bliver borgmester i kommunen ved kommunalvalget 2025? </a:t>
            </a:r>
            <a:endParaRPr sz="16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600">
              <a:solidFill>
                <a:schemeClr val="dk1"/>
              </a:solidFill>
            </a:endParaRPr>
          </a:p>
          <a:p>
            <a:pPr indent="0" lvl="0" marL="0" rtl="0" algn="l">
              <a:lnSpc>
                <a:spcPct val="100000"/>
              </a:lnSpc>
              <a:spcBef>
                <a:spcPts val="0"/>
              </a:spcBef>
              <a:spcAft>
                <a:spcPts val="0"/>
              </a:spcAft>
              <a:buNone/>
            </a:pPr>
            <a:r>
              <a:rPr lang="da" sz="1600">
                <a:solidFill>
                  <a:schemeClr val="dk1"/>
                </a:solidFill>
              </a:rPr>
              <a:t>Fremlæggelse: 5-8 min</a:t>
            </a:r>
            <a:endParaRPr sz="16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da" sz="1600">
                <a:solidFill>
                  <a:schemeClr val="dk1"/>
                </a:solidFill>
              </a:rPr>
              <a:t>Produktkrav: Powerpoint </a:t>
            </a:r>
            <a:endParaRPr sz="23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8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Øvelse</a:t>
            </a:r>
            <a:endParaRPr/>
          </a:p>
        </p:txBody>
      </p:sp>
      <p:sp>
        <p:nvSpPr>
          <p:cNvPr id="498" name="Google Shape;498;p8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da"/>
              <a:t>Gå ind på en vilkårlig hjemmeside og find en artikel som netop viser </a:t>
            </a:r>
            <a:r>
              <a:rPr lang="da"/>
              <a:t>én af disse nyhedskriterier samt tegn på medialisering</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8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Snak ved bordene</a:t>
            </a:r>
            <a:endParaRPr/>
          </a:p>
        </p:txBody>
      </p:sp>
      <p:sp>
        <p:nvSpPr>
          <p:cNvPr id="504" name="Google Shape;504;p8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da"/>
              <a:t>Hvilke fordele og ulemper er der ved at bruge hhv. sociale medier og traditionelle medier i sin valgkamp?</a:t>
            </a:r>
            <a:endParaRPr/>
          </a:p>
          <a:p>
            <a:pPr indent="-342900" lvl="0" marL="457200" rtl="0" algn="l">
              <a:spcBef>
                <a:spcPts val="0"/>
              </a:spcBef>
              <a:spcAft>
                <a:spcPts val="0"/>
              </a:spcAft>
              <a:buSzPts val="1800"/>
              <a:buChar char="-"/>
            </a:pPr>
            <a:r>
              <a:rPr lang="da"/>
              <a:t>Er det godt for vores demokrati at lokalpolitikere bruger sociale medier til at komme ud med deres budskab? Hvorfor/hvorfor ikke?</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8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Mediernes magt i politik</a:t>
            </a:r>
            <a:endParaRPr/>
          </a:p>
        </p:txBody>
      </p:sp>
      <p:sp>
        <p:nvSpPr>
          <p:cNvPr id="510" name="Google Shape;510;p85"/>
          <p:cNvSpPr txBox="1"/>
          <p:nvPr>
            <p:ph idx="1" type="body"/>
          </p:nvPr>
        </p:nvSpPr>
        <p:spPr>
          <a:xfrm>
            <a:off x="311700" y="1017725"/>
            <a:ext cx="8520600" cy="3927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da" sz="2000"/>
              <a:t>De traditionelle massemedier (Avis, TV og radio) og digitale massemedier (online aviser):</a:t>
            </a:r>
            <a:endParaRPr sz="2000"/>
          </a:p>
          <a:p>
            <a:pPr indent="-355600" lvl="0" marL="457200" rtl="0" algn="l">
              <a:spcBef>
                <a:spcPts val="1200"/>
              </a:spcBef>
              <a:spcAft>
                <a:spcPts val="0"/>
              </a:spcAft>
              <a:buSzPts val="2000"/>
              <a:buChar char="-"/>
            </a:pPr>
            <a:r>
              <a:rPr lang="da" sz="2000"/>
              <a:t>Mediernes magt er tydelig i den forstand at:</a:t>
            </a:r>
            <a:endParaRPr sz="2000"/>
          </a:p>
          <a:p>
            <a:pPr indent="-330200" lvl="1" marL="914400" rtl="0" algn="l">
              <a:spcBef>
                <a:spcPts val="0"/>
              </a:spcBef>
              <a:spcAft>
                <a:spcPts val="0"/>
              </a:spcAft>
              <a:buSzPts val="1600"/>
              <a:buChar char="-"/>
            </a:pPr>
            <a:r>
              <a:rPr lang="da" sz="1600"/>
              <a:t>Journalister, redaktører, osv. er med til at skabe hvilke historier der overhovedet kommer ud til befolkningen. (</a:t>
            </a:r>
            <a:r>
              <a:rPr lang="da" sz="1600">
                <a:solidFill>
                  <a:srgbClr val="FF9900"/>
                </a:solidFill>
              </a:rPr>
              <a:t>gatekeeperen</a:t>
            </a:r>
            <a:r>
              <a:rPr lang="da" sz="1600"/>
              <a:t>) → og det gør de ud fra </a:t>
            </a:r>
            <a:r>
              <a:rPr lang="da" sz="1600">
                <a:solidFill>
                  <a:srgbClr val="FF9900"/>
                </a:solidFill>
              </a:rPr>
              <a:t>nyhedskriterierne </a:t>
            </a:r>
            <a:r>
              <a:rPr lang="da" sz="1600"/>
              <a:t>(aktualitet, væsentlighed, identifikation, sensation og konflikt).</a:t>
            </a:r>
            <a:endParaRPr sz="1600"/>
          </a:p>
          <a:p>
            <a:pPr indent="-330200" lvl="1" marL="914400" marR="0" rtl="0" algn="l">
              <a:lnSpc>
                <a:spcPct val="115000"/>
              </a:lnSpc>
              <a:spcBef>
                <a:spcPts val="0"/>
              </a:spcBef>
              <a:spcAft>
                <a:spcPts val="0"/>
              </a:spcAft>
              <a:buSzPts val="1600"/>
              <a:buChar char="-"/>
            </a:pPr>
            <a:r>
              <a:rPr lang="da" sz="1600"/>
              <a:t>historier og budskaber </a:t>
            </a:r>
            <a:r>
              <a:rPr lang="da" sz="1600">
                <a:solidFill>
                  <a:srgbClr val="FF9900"/>
                </a:solidFill>
              </a:rPr>
              <a:t>medialiseres </a:t>
            </a:r>
            <a:r>
              <a:rPr lang="da" sz="1600"/>
              <a:t>→ forenkles, konkretiseres, intensiveres, polariseres og personificeres. </a:t>
            </a:r>
            <a:endParaRPr sz="1600"/>
          </a:p>
          <a:p>
            <a:pPr indent="0" lvl="0" marL="0" marR="0" rtl="0" algn="l">
              <a:lnSpc>
                <a:spcPct val="115000"/>
              </a:lnSpc>
              <a:spcBef>
                <a:spcPts val="1200"/>
              </a:spcBef>
              <a:spcAft>
                <a:spcPts val="0"/>
              </a:spcAft>
              <a:buNone/>
            </a:pPr>
            <a:r>
              <a:rPr lang="da" sz="2000"/>
              <a:t>På sociale medier ændrer magtforholdet sig:</a:t>
            </a:r>
            <a:endParaRPr sz="2000"/>
          </a:p>
          <a:p>
            <a:pPr indent="-355600" lvl="0" marL="457200" marR="0" rtl="0" algn="l">
              <a:lnSpc>
                <a:spcPct val="115000"/>
              </a:lnSpc>
              <a:spcBef>
                <a:spcPts val="1200"/>
              </a:spcBef>
              <a:spcAft>
                <a:spcPts val="0"/>
              </a:spcAft>
              <a:buSzPts val="2000"/>
              <a:buChar char="-"/>
            </a:pPr>
            <a:r>
              <a:rPr lang="da" sz="2000"/>
              <a:t>Gatekeeperen forsvinder → nyhedskriteriernes magt aftager og politikerne kan tage noget af magten tilbage i deres nyhedsformidling via </a:t>
            </a:r>
            <a:r>
              <a:rPr lang="da" sz="2000">
                <a:solidFill>
                  <a:srgbClr val="FF9900"/>
                </a:solidFill>
              </a:rPr>
              <a:t>mediestrategier som priming, framing og forskellige former for spin</a:t>
            </a:r>
            <a:endParaRPr sz="2000">
              <a:solidFill>
                <a:srgbClr val="FF99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86"/>
          <p:cNvSpPr txBox="1"/>
          <p:nvPr>
            <p:ph type="title"/>
          </p:nvPr>
        </p:nvSpPr>
        <p:spPr>
          <a:xfrm>
            <a:off x="378775" y="458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Gruppearbejde ud fra lektien</a:t>
            </a:r>
            <a:endParaRPr/>
          </a:p>
        </p:txBody>
      </p:sp>
      <p:sp>
        <p:nvSpPr>
          <p:cNvPr id="516" name="Google Shape;516;p86"/>
          <p:cNvSpPr txBox="1"/>
          <p:nvPr>
            <p:ph idx="1" type="body"/>
          </p:nvPr>
        </p:nvSpPr>
        <p:spPr>
          <a:xfrm>
            <a:off x="378775" y="1098800"/>
            <a:ext cx="8520600" cy="39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a"/>
              <a:t>I skal nu forestille jer, at I er blevet presserådgiver for det nye parti Demokraterne (som vi har talt om tidligere). Partiet vil gerne mere ud i medierne med deres to fokusområder i kommunalvalgskampen: klima og folkeskole. Du støder på mediestrategier som framing, priming og spin. Nu skal du komme med konkrete præsentationer af disse til Demokraternes partiledelse:</a:t>
            </a:r>
            <a:endParaRPr/>
          </a:p>
          <a:p>
            <a:pPr indent="-342900" lvl="0" marL="457200" rtl="0" algn="l">
              <a:spcBef>
                <a:spcPts val="1200"/>
              </a:spcBef>
              <a:spcAft>
                <a:spcPts val="0"/>
              </a:spcAft>
              <a:buSzPts val="1800"/>
              <a:buAutoNum type="arabicParenR"/>
            </a:pPr>
            <a:r>
              <a:rPr lang="da"/>
              <a:t>Præsentation af begrebet priming samt et bud på, hvordan Demokraterne kan bruge priming som mediestrategi i valgkampen</a:t>
            </a:r>
            <a:endParaRPr/>
          </a:p>
          <a:p>
            <a:pPr indent="-342900" lvl="0" marL="457200" rtl="0" algn="l">
              <a:spcBef>
                <a:spcPts val="0"/>
              </a:spcBef>
              <a:spcAft>
                <a:spcPts val="0"/>
              </a:spcAft>
              <a:buSzPts val="1800"/>
              <a:buAutoNum type="arabicParenR"/>
            </a:pPr>
            <a:r>
              <a:rPr lang="da"/>
              <a:t>Præsentation af begrebet framing samt et bud på, hvordan Demokraterne kan bruge framing som mediestrategi i valgkampen</a:t>
            </a:r>
            <a:endParaRPr/>
          </a:p>
          <a:p>
            <a:pPr indent="-342900" lvl="0" marL="457200" rtl="0" algn="l">
              <a:spcBef>
                <a:spcPts val="0"/>
              </a:spcBef>
              <a:spcAft>
                <a:spcPts val="0"/>
              </a:spcAft>
              <a:buSzPts val="1800"/>
              <a:buAutoNum type="arabicParenR"/>
            </a:pPr>
            <a:r>
              <a:rPr lang="da"/>
              <a:t>Præsentation af de forskellige måder man kan føre spin på, og hvordan Demokraterne kan gøre det i deres mediestrategi i valgkampen</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0" name="Shape 520"/>
        <p:cNvGrpSpPr/>
        <p:nvPr/>
      </p:nvGrpSpPr>
      <p:grpSpPr>
        <a:xfrm>
          <a:off x="0" y="0"/>
          <a:ext cx="0" cy="0"/>
          <a:chOff x="0" y="0"/>
          <a:chExt cx="0" cy="0"/>
        </a:xfrm>
      </p:grpSpPr>
      <p:sp>
        <p:nvSpPr>
          <p:cNvPr id="521" name="Google Shape;521;p8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Ekkokammer - hvad er det?</a:t>
            </a:r>
            <a:endParaRPr/>
          </a:p>
        </p:txBody>
      </p:sp>
      <p:sp>
        <p:nvSpPr>
          <p:cNvPr id="522" name="Google Shape;522;p8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a" sz="1100" u="sng">
                <a:solidFill>
                  <a:schemeClr val="hlink"/>
                </a:solidFill>
                <a:hlinkClick r:id="rId3"/>
              </a:rPr>
              <a:t>Du er i et ekkokammer: Sådan kommer du ud - YouTube</a:t>
            </a:r>
            <a:endParaRPr/>
          </a:p>
          <a:p>
            <a:pPr indent="0" lvl="0" marL="0" rtl="0" algn="l">
              <a:spcBef>
                <a:spcPts val="1200"/>
              </a:spcBef>
              <a:spcAft>
                <a:spcPts val="0"/>
              </a:spcAft>
              <a:buNone/>
            </a:pPr>
            <a:r>
              <a:rPr lang="da"/>
              <a:t>Hvad kan vi almindelige borgere så gøre for at få noget af magten tilbage som medierne har over os i fx en kommunalvalgskamp?</a:t>
            </a:r>
            <a:endParaRPr/>
          </a:p>
          <a:p>
            <a:pPr indent="-342900" lvl="0" marL="457200" rtl="0" algn="l">
              <a:spcBef>
                <a:spcPts val="1200"/>
              </a:spcBef>
              <a:spcAft>
                <a:spcPts val="0"/>
              </a:spcAft>
              <a:buSzPts val="1800"/>
              <a:buChar char="-"/>
            </a:pPr>
            <a:r>
              <a:rPr lang="da"/>
              <a:t>Mens vi ser videoen:</a:t>
            </a:r>
            <a:endParaRPr/>
          </a:p>
          <a:p>
            <a:pPr indent="-342900" lvl="0" marL="457200" rtl="0" algn="l">
              <a:spcBef>
                <a:spcPts val="0"/>
              </a:spcBef>
              <a:spcAft>
                <a:spcPts val="0"/>
              </a:spcAft>
              <a:buSzPts val="1800"/>
              <a:buAutoNum type="arabicParenR"/>
            </a:pPr>
            <a:r>
              <a:rPr lang="da" sz="1400"/>
              <a:t>Læg mærke til: Hvad er et ekkokammer? Hvad er en boble?</a:t>
            </a:r>
            <a:endParaRPr sz="1400"/>
          </a:p>
          <a:p>
            <a:pPr indent="-317500" lvl="0" marL="457200" rtl="0" algn="l">
              <a:spcBef>
                <a:spcPts val="0"/>
              </a:spcBef>
              <a:spcAft>
                <a:spcPts val="0"/>
              </a:spcAft>
              <a:buSzPts val="1400"/>
              <a:buAutoNum type="arabicParenR"/>
            </a:pPr>
            <a:r>
              <a:rPr lang="da" sz="1400"/>
              <a:t>Hvilken rolle spiller sociale medier?</a:t>
            </a:r>
            <a:endParaRPr sz="1400"/>
          </a:p>
          <a:p>
            <a:pPr indent="-317500" lvl="0" marL="457200" rtl="0" algn="l">
              <a:spcBef>
                <a:spcPts val="0"/>
              </a:spcBef>
              <a:spcAft>
                <a:spcPts val="0"/>
              </a:spcAft>
              <a:buSzPts val="1400"/>
              <a:buAutoNum type="arabicParenR"/>
            </a:pPr>
            <a:r>
              <a:rPr lang="da" sz="1400"/>
              <a:t>Hvad kan vi gøre for at komme ud af vores ekkokammer og bobler? </a:t>
            </a:r>
            <a:endParaRPr sz="14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6" name="Shape 526"/>
        <p:cNvGrpSpPr/>
        <p:nvPr/>
      </p:nvGrpSpPr>
      <p:grpSpPr>
        <a:xfrm>
          <a:off x="0" y="0"/>
          <a:ext cx="0" cy="0"/>
          <a:chOff x="0" y="0"/>
          <a:chExt cx="0" cy="0"/>
        </a:xfrm>
      </p:grpSpPr>
      <p:sp>
        <p:nvSpPr>
          <p:cNvPr id="527" name="Google Shape;527;p8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Rækken</a:t>
            </a:r>
            <a:endParaRPr/>
          </a:p>
        </p:txBody>
      </p:sp>
      <p:sp>
        <p:nvSpPr>
          <p:cNvPr id="528" name="Google Shape;528;p8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da"/>
              <a:t>Vi skal op på to rækker</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da"/>
              <a:t>Spørgsmål:</a:t>
            </a:r>
            <a:endParaRPr/>
          </a:p>
          <a:p>
            <a:pPr indent="-342900" lvl="0" marL="457200" rtl="0" algn="l">
              <a:spcBef>
                <a:spcPts val="1200"/>
              </a:spcBef>
              <a:spcAft>
                <a:spcPts val="0"/>
              </a:spcAft>
              <a:buSzPts val="1800"/>
              <a:buChar char="-"/>
            </a:pPr>
            <a:r>
              <a:rPr lang="da"/>
              <a:t>Hvad er et ekkokammer?</a:t>
            </a:r>
            <a:endParaRPr/>
          </a:p>
          <a:p>
            <a:pPr indent="-342900" lvl="0" marL="457200" rtl="0" algn="l">
              <a:spcBef>
                <a:spcPts val="0"/>
              </a:spcBef>
              <a:spcAft>
                <a:spcPts val="0"/>
              </a:spcAft>
              <a:buSzPts val="1800"/>
              <a:buChar char="-"/>
            </a:pPr>
            <a:r>
              <a:rPr lang="da"/>
              <a:t>Hvad er en bobbel?</a:t>
            </a:r>
            <a:endParaRPr/>
          </a:p>
          <a:p>
            <a:pPr indent="-317500" lvl="0" marL="457200" rtl="0" algn="l">
              <a:spcBef>
                <a:spcPts val="0"/>
              </a:spcBef>
              <a:spcAft>
                <a:spcPts val="0"/>
              </a:spcAft>
              <a:buSzPts val="1400"/>
              <a:buChar char="-"/>
            </a:pPr>
            <a:r>
              <a:rPr lang="da"/>
              <a:t>Hvilken betydning har det i en kommunalvalgskamp, hvis vi er en del af et ekkokammer?</a:t>
            </a:r>
            <a:endParaRPr sz="1400"/>
          </a:p>
          <a:p>
            <a:pPr indent="-342900" lvl="0" marL="457200" rtl="0" algn="l">
              <a:spcBef>
                <a:spcPts val="0"/>
              </a:spcBef>
              <a:spcAft>
                <a:spcPts val="0"/>
              </a:spcAft>
              <a:buSzPts val="1800"/>
              <a:buChar char="-"/>
            </a:pPr>
            <a:r>
              <a:rPr lang="da"/>
              <a:t>Hvad kan vi gøre for at bryde med vores ekkokammer og bobler?</a:t>
            </a:r>
            <a:endParaRPr/>
          </a:p>
          <a:p>
            <a:pPr indent="-342900" lvl="0" marL="457200" rtl="0" algn="l">
              <a:spcBef>
                <a:spcPts val="0"/>
              </a:spcBef>
              <a:spcAft>
                <a:spcPts val="0"/>
              </a:spcAft>
              <a:buSzPts val="1800"/>
              <a:buChar char="-"/>
            </a:pPr>
            <a:r>
              <a:rPr lang="da"/>
              <a:t>Hvordan kan man konkret sikre sig at man stemmer ud fra kommunalvalg</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8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Info om test</a:t>
            </a:r>
            <a:endParaRPr/>
          </a:p>
        </p:txBody>
      </p:sp>
      <p:sp>
        <p:nvSpPr>
          <p:cNvPr id="534" name="Google Shape;534;p8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02" name="Shape 102"/>
        <p:cNvGrpSpPr/>
        <p:nvPr/>
      </p:nvGrpSpPr>
      <p:grpSpPr>
        <a:xfrm>
          <a:off x="0" y="0"/>
          <a:ext cx="0" cy="0"/>
          <a:chOff x="0" y="0"/>
          <a:chExt cx="0" cy="0"/>
        </a:xfrm>
      </p:grpSpPr>
      <p:sp>
        <p:nvSpPr>
          <p:cNvPr id="103" name="Google Shape;10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Modul 2: Fremlæggelser og regionsrådene</a:t>
            </a:r>
            <a:endParaRPr/>
          </a:p>
        </p:txBody>
      </p:sp>
      <p:sp>
        <p:nvSpPr>
          <p:cNvPr id="104" name="Google Shape;104;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da"/>
              <a:t>Fremlæggelser</a:t>
            </a:r>
            <a:endParaRPr/>
          </a:p>
          <a:p>
            <a:pPr indent="-342900" lvl="0" marL="457200" rtl="0" algn="l">
              <a:spcBef>
                <a:spcPts val="0"/>
              </a:spcBef>
              <a:spcAft>
                <a:spcPts val="0"/>
              </a:spcAft>
              <a:buSzPts val="1800"/>
              <a:buChar char="-"/>
            </a:pPr>
            <a:r>
              <a:rPr lang="da"/>
              <a:t>Om regionsråd</a:t>
            </a:r>
            <a:endParaRPr/>
          </a:p>
          <a:p>
            <a:pPr indent="0" lvl="0" marL="45720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8" name="Shape 108"/>
        <p:cNvGrpSpPr/>
        <p:nvPr/>
      </p:nvGrpSpPr>
      <p:grpSpPr>
        <a:xfrm>
          <a:off x="0" y="0"/>
          <a:ext cx="0" cy="0"/>
          <a:chOff x="0" y="0"/>
          <a:chExt cx="0" cy="0"/>
        </a:xfrm>
      </p:grpSpPr>
      <p:sp>
        <p:nvSpPr>
          <p:cNvPr id="109" name="Google Shape;10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a"/>
              <a:t>Spørgsmål i grupper</a:t>
            </a:r>
            <a:endParaRPr/>
          </a:p>
        </p:txBody>
      </p:sp>
      <p:sp>
        <p:nvSpPr>
          <p:cNvPr id="110" name="Google Shape;110;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da"/>
              <a:t>Hvor mange regioner er der pt, og hvad sker der med regionerne i 2027? (antal regioner, antal medlemmer i regionerne)</a:t>
            </a:r>
            <a:endParaRPr/>
          </a:p>
          <a:p>
            <a:pPr indent="-342900" lvl="0" marL="457200" rtl="0" algn="l">
              <a:spcBef>
                <a:spcPts val="0"/>
              </a:spcBef>
              <a:spcAft>
                <a:spcPts val="0"/>
              </a:spcAft>
              <a:buSzPts val="1800"/>
              <a:buChar char="-"/>
            </a:pPr>
            <a:r>
              <a:rPr lang="da"/>
              <a:t>Hvad er et sundhedsråd?</a:t>
            </a:r>
            <a:endParaRPr/>
          </a:p>
          <a:p>
            <a:pPr indent="-342900" lvl="0" marL="457200" rtl="0" algn="l">
              <a:spcBef>
                <a:spcPts val="0"/>
              </a:spcBef>
              <a:spcAft>
                <a:spcPts val="0"/>
              </a:spcAft>
              <a:buSzPts val="1800"/>
              <a:buChar char="-"/>
            </a:pPr>
            <a:r>
              <a:rPr lang="da"/>
              <a:t>Hvad bruger regionerne deres penge på?</a:t>
            </a:r>
            <a:endParaRPr/>
          </a:p>
          <a:p>
            <a:pPr indent="0" lvl="0" marL="0" rtl="0" algn="l">
              <a:spcBef>
                <a:spcPts val="1200"/>
              </a:spcBef>
              <a:spcAft>
                <a:spcPts val="0"/>
              </a:spcAft>
              <a:buNone/>
            </a:pPr>
            <a:r>
              <a:rPr lang="da"/>
              <a:t>Svar kan findes på </a:t>
            </a:r>
            <a:r>
              <a:rPr lang="da" u="sng">
                <a:solidFill>
                  <a:schemeClr val="hlink"/>
                </a:solidFill>
                <a:hlinkClick r:id="rId3"/>
              </a:rPr>
              <a:t>www.regioner.dk</a:t>
            </a:r>
            <a:r>
              <a:rPr lang="da"/>
              <a:t> </a:t>
            </a:r>
            <a:endParaRPr/>
          </a:p>
          <a:p>
            <a:pPr indent="0" lvl="0" marL="0" rtl="0" algn="l">
              <a:spcBef>
                <a:spcPts val="1200"/>
              </a:spcBef>
              <a:spcAft>
                <a:spcPts val="0"/>
              </a:spcAft>
              <a:buNone/>
            </a:pPr>
            <a:r>
              <a:rPr lang="da"/>
              <a:t>Upload svar til elevfeedback </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