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8" r:id="rId10"/>
    <p:sldId id="270" r:id="rId11"/>
    <p:sldId id="272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724C9-D314-4C53-9589-94E654B94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B228A35-6810-4C0A-8A04-BC5D5DB62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3BC1BA-6188-43AC-A04A-CBCDE226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E016B3C-9D73-4E3A-9CE5-DD0CAEFB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97755ED-0618-4F88-8DAB-4FB1D99D5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927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33051B-DDDC-46FF-AC20-A2EC8E671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8F8445A-4FF3-42EE-A5F3-2DBEE0E0F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F3EE336-2815-4768-8687-1BEB628C7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151856-BCC0-4E02-AD04-3A2944F6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2661B73-EF0B-4FAF-9FE0-FDF1BE2B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702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66968E1-BF9B-4859-B88B-666799101C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0DEC638-791D-4B17-BDD1-02B42E1B8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A925CF-4C36-4624-9014-DB363B96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226D985-50B2-4F87-9FCC-9C31D987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D2100C9-74A3-4AEB-80E0-2A235298A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727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411372-0865-4F7A-9CA6-B0630E83D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77A6493-1236-4F73-BB7F-33C39C886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0DB008-2D98-4998-955B-59E4A6255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5D8D46F-71F2-4977-9317-9FB374AB3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C183EC-A6D8-4C8F-9D0E-48D81CB8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746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36980-32EC-4D1F-ABF8-71FB9C31F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E9993A6-25BC-4CE4-B84F-69E6955F0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AEE98FA-69EE-499F-B892-578634EC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B007874-9C15-45BA-AB91-836DFCB6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759F61E-C724-4E55-93BA-14A1E784A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016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8FE16-11A8-4E18-9EFE-9EFF0FC8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09F4C3-D3BB-4549-8572-C60BC3A72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460D057-CF57-482E-B9A5-94D7389C0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958FF4E-40D1-4629-B013-30A3560C2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640DB2A-D6FA-45A4-BAE7-A7A73579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35E5E7-5985-45A2-9452-D95EC64CF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145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B6ADC-0FA9-413F-B437-72E0FB6EF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690A918-9675-4A85-96D4-87D21E38C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06BCEE6-6B26-4BA5-ABB5-36213E7618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767EB697-F3EB-4AB3-84E3-26BFBE157C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7223632-516D-4AE8-998D-146F0FB6F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B4E712B-6F06-4437-91E7-B0F804F86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005B520-E5EA-4F29-83A1-915AD9342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4DA310B-AB0D-4F8B-AB57-61E6B87AE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28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65B75D-159B-40E7-81C6-E0884CE6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B52068C-5C1F-4E63-B7C3-9E1B5E82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D5C230A-6B42-4C4F-9076-846B24530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B22CC0A-3CAA-4359-BAA4-A48223C1A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3050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17FD8A7-4920-410A-9EDE-4FB0B9DA3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4B22BF60-3D9A-48EF-8064-DEC67343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09D65D3-E069-4C60-BCD5-0472701A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056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D51749-9208-4609-A40D-7390D4D0B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C05B3BD-E471-4455-B20A-0CB0674B1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2DB45BD-6451-461B-B12F-D92E02D2A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B05E620-E2BB-416C-9F7F-25B5BCB3B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A81C6A2-F8DD-47D2-8BFD-5F49309E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FA044A4-F470-42CC-95FC-E53D533F6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755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65679-6072-4389-A6E9-59240C7C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C8A23BB-F9B9-4FC5-964C-28BEBDC71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751FDF7-D330-4BC8-BC1B-2B5B6613A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303FA0F-87BF-4B12-AC4F-517F7CBD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774BF6F-6B87-42C9-9054-BE6EBA4F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6FCF21C-779F-4C34-B1F6-09352CDA4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530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1780303-D208-4797-B298-2868A26D1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8D9DF52-5377-4346-8F42-ED9D219D0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98674E-1A77-42DE-BE2C-F7D1BD3C0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EB0E-3F99-48C6-9F49-1883B86F1DD4}" type="datetimeFigureOut">
              <a:rPr lang="da-DK" smtClean="0"/>
              <a:t>26-03-2025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43335CB-7486-487C-A4C6-5D8506798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669B215-E8BC-4FA7-BF4B-33AD7B025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D39D3-4962-4D93-B5B1-D09A2572C3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000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0CA07D-3E96-47CB-8A3F-C47E2139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Genotype &amp; Fænotype </a:t>
            </a:r>
          </a:p>
        </p:txBody>
      </p:sp>
    </p:spTree>
    <p:extLst>
      <p:ext uri="{BB962C8B-B14F-4D97-AF65-F5344CB8AC3E}">
        <p14:creationId xmlns:p14="http://schemas.microsoft.com/office/powerpoint/2010/main" val="322221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77C629-C160-4D70-9B5C-75646E100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2535"/>
            <a:ext cx="10515600" cy="523442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En sygdom sidder på et af Lauras X-kromosomer og er recessivt. Hun får børn med en mand som er rask. Angiv hvor stor risikoen er for at hendes døtre og sønner får sygdommen. </a:t>
            </a:r>
          </a:p>
        </p:txBody>
      </p:sp>
    </p:spTree>
    <p:extLst>
      <p:ext uri="{BB962C8B-B14F-4D97-AF65-F5344CB8AC3E}">
        <p14:creationId xmlns:p14="http://schemas.microsoft.com/office/powerpoint/2010/main" val="3462861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77C629-C160-4D70-9B5C-75646E100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2535"/>
            <a:ext cx="10515600" cy="523442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En sygdom sidder på begge af Lauras X-kromosomer og er dominant. Hun får børn med en mand som er rask. Angiv hvor stor risikoen er for at hendes døtre og sønner får sygdommen. </a:t>
            </a:r>
          </a:p>
        </p:txBody>
      </p:sp>
    </p:spTree>
    <p:extLst>
      <p:ext uri="{BB962C8B-B14F-4D97-AF65-F5344CB8AC3E}">
        <p14:creationId xmlns:p14="http://schemas.microsoft.com/office/powerpoint/2010/main" val="417868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3D336-72C3-4033-83EA-76541640C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4255" cy="1325563"/>
          </a:xfrm>
        </p:spPr>
        <p:txBody>
          <a:bodyPr/>
          <a:lstStyle/>
          <a:p>
            <a:r>
              <a:rPr lang="da-DK" dirty="0"/>
              <a:t>Mendelsk nedarvning &amp; Kvantitativ nedarvning</a:t>
            </a:r>
          </a:p>
        </p:txBody>
      </p:sp>
    </p:spTree>
    <p:extLst>
      <p:ext uri="{BB962C8B-B14F-4D97-AF65-F5344CB8AC3E}">
        <p14:creationId xmlns:p14="http://schemas.microsoft.com/office/powerpoint/2010/main" val="149214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4C1E22-D83B-4479-8F0C-200A5551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Eksempler på Mendelsk nedarvning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74C6210-1E6D-4CBF-B36E-C0676E9FF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Blodtype </a:t>
            </a:r>
          </a:p>
          <a:p>
            <a:r>
              <a:rPr lang="da-DK" dirty="0"/>
              <a:t>Huntington </a:t>
            </a:r>
          </a:p>
          <a:p>
            <a:r>
              <a:rPr lang="da-DK" dirty="0" err="1"/>
              <a:t>Föllings</a:t>
            </a:r>
            <a:r>
              <a:rPr lang="da-DK" dirty="0"/>
              <a:t> sygdom</a:t>
            </a:r>
          </a:p>
          <a:p>
            <a:r>
              <a:rPr lang="da-DK" dirty="0"/>
              <a:t>Cystisk fibrose</a:t>
            </a:r>
          </a:p>
          <a:p>
            <a:r>
              <a:rPr lang="da-DK" dirty="0"/>
              <a:t>Hæmofili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360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FA6A97-64C9-4531-9043-35063A38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Eksempler på Kvantitativ nedarvning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4561FD-D56A-402E-9A80-DCD7D3A4C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Øjenfarve</a:t>
            </a:r>
          </a:p>
          <a:p>
            <a:r>
              <a:rPr lang="da-DK" dirty="0"/>
              <a:t>Højde</a:t>
            </a:r>
          </a:p>
          <a:p>
            <a:r>
              <a:rPr lang="da-DK" dirty="0"/>
              <a:t>Intelligens</a:t>
            </a:r>
          </a:p>
          <a:p>
            <a:r>
              <a:rPr lang="da-DK" dirty="0"/>
              <a:t>Hudfarve</a:t>
            </a:r>
          </a:p>
          <a:p>
            <a:r>
              <a:rPr lang="da-DK" dirty="0"/>
              <a:t>Aggression</a:t>
            </a:r>
          </a:p>
          <a:p>
            <a:r>
              <a:rPr lang="da-DK" dirty="0"/>
              <a:t>Empati</a:t>
            </a:r>
          </a:p>
          <a:p>
            <a:r>
              <a:rPr lang="da-DK" dirty="0"/>
              <a:t>Skizofreni</a:t>
            </a:r>
          </a:p>
          <a:p>
            <a:r>
              <a:rPr lang="da-DK" dirty="0"/>
              <a:t>Bipolar lidelse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866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FBC54-07F0-42F2-93AD-49C3CB79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Krydsningsskemaer</a:t>
            </a:r>
          </a:p>
        </p:txBody>
      </p:sp>
    </p:spTree>
    <p:extLst>
      <p:ext uri="{BB962C8B-B14F-4D97-AF65-F5344CB8AC3E}">
        <p14:creationId xmlns:p14="http://schemas.microsoft.com/office/powerpoint/2010/main" val="445955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472EF-6E4D-4443-BF93-0DF06F94D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Kønsbundne egenskaber</a:t>
            </a:r>
          </a:p>
        </p:txBody>
      </p:sp>
      <p:pic>
        <p:nvPicPr>
          <p:cNvPr id="4" name="Billede 3" descr="Et billede, der indeholder bord&#10;&#10;Automatisk genereret beskrivelse">
            <a:extLst>
              <a:ext uri="{FF2B5EF4-FFF2-40B4-BE49-F238E27FC236}">
                <a16:creationId xmlns:a16="http://schemas.microsoft.com/office/drawing/2014/main" id="{E2D2D0F7-6ECF-44F3-B513-C319176CF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268" y="1374118"/>
            <a:ext cx="6379464" cy="623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E530A-29D2-4116-AEB7-63940962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Stamtavler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D3291812-5950-4F55-9B2E-E07E62682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81" y="466985"/>
            <a:ext cx="4006438" cy="6391015"/>
          </a:xfrm>
        </p:spPr>
      </p:pic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D23814CB-B798-4736-8A06-8A304D13706D}"/>
              </a:ext>
            </a:extLst>
          </p:cNvPr>
          <p:cNvSpPr txBox="1">
            <a:spLocks/>
          </p:cNvSpPr>
          <p:nvPr/>
        </p:nvSpPr>
        <p:spPr>
          <a:xfrm>
            <a:off x="8185562" y="967409"/>
            <a:ext cx="4006438" cy="2014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dirty="0"/>
              <a:t>≈50% arver trækket</a:t>
            </a:r>
          </a:p>
          <a:p>
            <a:r>
              <a:rPr lang="da-DK" sz="2400" dirty="0"/>
              <a:t>Begge køn arver trækket lige hyppigt</a:t>
            </a:r>
          </a:p>
          <a:p>
            <a:r>
              <a:rPr lang="da-DK" sz="2400" dirty="0"/>
              <a:t>Far/Mor har trækket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7BFDB9DC-081D-4E1B-BEBA-247D5030C08E}"/>
              </a:ext>
            </a:extLst>
          </p:cNvPr>
          <p:cNvSpPr txBox="1">
            <a:spLocks/>
          </p:cNvSpPr>
          <p:nvPr/>
        </p:nvSpPr>
        <p:spPr>
          <a:xfrm>
            <a:off x="8185562" y="3682371"/>
            <a:ext cx="4006438" cy="20143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dirty="0"/>
              <a:t>≈25% arver trækket</a:t>
            </a:r>
          </a:p>
          <a:p>
            <a:r>
              <a:rPr lang="da-DK" sz="2400" dirty="0"/>
              <a:t>Begge køn arver trækket lige hyppigt</a:t>
            </a:r>
          </a:p>
          <a:p>
            <a:r>
              <a:rPr lang="da-DK" sz="2400" dirty="0"/>
              <a:t>Forældre er ofte beslægtede</a:t>
            </a:r>
          </a:p>
          <a:p>
            <a:r>
              <a:rPr lang="da-DK" sz="2400" dirty="0"/>
              <a:t>Forældre har ikke trækket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579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E530A-29D2-4116-AEB7-63940962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Stamtavler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8B7F81FA-3FB7-44E6-9FFB-F9891162E6B4}"/>
              </a:ext>
            </a:extLst>
          </p:cNvPr>
          <p:cNvSpPr txBox="1">
            <a:spLocks/>
          </p:cNvSpPr>
          <p:nvPr/>
        </p:nvSpPr>
        <p:spPr>
          <a:xfrm>
            <a:off x="7682107" y="1414670"/>
            <a:ext cx="4258102" cy="45620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b="1" dirty="0"/>
              <a:t>X-bundet dominant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For en kvinde med trækket:</a:t>
            </a:r>
          </a:p>
          <a:p>
            <a:r>
              <a:rPr lang="da-DK" sz="2400" dirty="0"/>
              <a:t>≈50% arver trækket</a:t>
            </a:r>
          </a:p>
          <a:p>
            <a:r>
              <a:rPr lang="da-DK" sz="2400" dirty="0"/>
              <a:t>Begge køn arver trækket lige hyppigt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For en mand med trækket:</a:t>
            </a:r>
          </a:p>
          <a:p>
            <a:r>
              <a:rPr lang="da-DK" sz="2400" dirty="0"/>
              <a:t>Alle døtre arver trækket</a:t>
            </a:r>
          </a:p>
          <a:p>
            <a:r>
              <a:rPr lang="da-DK" sz="2400" dirty="0"/>
              <a:t>Ingen sønner arver trækket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79F5DAC5-99DF-426F-9A96-06857F9D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952" y="1414670"/>
            <a:ext cx="4673155" cy="32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12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E530A-29D2-4116-AEB7-63940962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Stamtavler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4124D5A-1CE5-4F7C-9D19-E09070E3F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825" y="1629668"/>
            <a:ext cx="4707841" cy="3598664"/>
          </a:xfrm>
          <a:prstGeom prst="rect">
            <a:avLst/>
          </a:prstGeom>
        </p:spPr>
      </p:pic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7C24495B-BD1E-4792-8F68-017421B8B13C}"/>
              </a:ext>
            </a:extLst>
          </p:cNvPr>
          <p:cNvSpPr txBox="1">
            <a:spLocks/>
          </p:cNvSpPr>
          <p:nvPr/>
        </p:nvSpPr>
        <p:spPr>
          <a:xfrm>
            <a:off x="7682106" y="675249"/>
            <a:ext cx="4509893" cy="6182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400" b="1" dirty="0"/>
              <a:t>X-bunden Recessiv</a:t>
            </a:r>
            <a:endParaRPr lang="da-DK" sz="2400" dirty="0"/>
          </a:p>
          <a:p>
            <a:pPr marL="0" indent="0">
              <a:buNone/>
            </a:pPr>
            <a:r>
              <a:rPr lang="da-DK" sz="2400" dirty="0"/>
              <a:t>For en kvinde med genet og mand uden trækket:</a:t>
            </a:r>
          </a:p>
          <a:p>
            <a:r>
              <a:rPr lang="da-DK" sz="2400" dirty="0"/>
              <a:t>≈50% af sønnerne arver trækket</a:t>
            </a:r>
          </a:p>
          <a:p>
            <a:r>
              <a:rPr lang="da-DK" sz="2400" dirty="0"/>
              <a:t>≈50% af døtrene arver genet men ikke trækket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For en kvinde med genet og mand med trækket:</a:t>
            </a:r>
          </a:p>
          <a:p>
            <a:r>
              <a:rPr lang="da-DK" sz="2400" dirty="0"/>
              <a:t>≈50% af døtrene arver trækket</a:t>
            </a:r>
          </a:p>
          <a:p>
            <a:r>
              <a:rPr lang="da-DK" sz="2400" dirty="0"/>
              <a:t>≈50% af døtrene arver genet, men ikke trækket</a:t>
            </a:r>
          </a:p>
          <a:p>
            <a:r>
              <a:rPr lang="da-DK" sz="2400" dirty="0"/>
              <a:t>≈50% af sønnerne arver trækket</a:t>
            </a:r>
          </a:p>
          <a:p>
            <a:r>
              <a:rPr lang="da-DK" sz="2400" dirty="0"/>
              <a:t>≈50% af sønnerne arver ikke trækket</a:t>
            </a:r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427366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250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Genotype &amp; Fænotype </vt:lpstr>
      <vt:lpstr>Mendelsk nedarvning &amp; Kvantitativ nedarvning</vt:lpstr>
      <vt:lpstr>Eksempler på Mendelsk nedarvning</vt:lpstr>
      <vt:lpstr>Eksempler på Kvantitativ nedarvning</vt:lpstr>
      <vt:lpstr>Krydsningsskemaer</vt:lpstr>
      <vt:lpstr>Kønsbundne egenskaber</vt:lpstr>
      <vt:lpstr>Stamtavler</vt:lpstr>
      <vt:lpstr>Stamtavler</vt:lpstr>
      <vt:lpstr>Stamtavler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Genotype &amp; Fænotype</dc:title>
  <dc:creator>Daryoush</dc:creator>
  <cp:lastModifiedBy>Daryoush</cp:lastModifiedBy>
  <cp:revision>26</cp:revision>
  <dcterms:created xsi:type="dcterms:W3CDTF">2021-02-06T16:12:13Z</dcterms:created>
  <dcterms:modified xsi:type="dcterms:W3CDTF">2025-03-26T23:27:39Z</dcterms:modified>
</cp:coreProperties>
</file>